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87" r:id="rId9"/>
    <p:sldId id="285" r:id="rId10"/>
    <p:sldId id="289" r:id="rId11"/>
    <p:sldId id="263" r:id="rId12"/>
    <p:sldId id="264" r:id="rId13"/>
    <p:sldId id="290" r:id="rId14"/>
    <p:sldId id="265" r:id="rId15"/>
    <p:sldId id="291" r:id="rId16"/>
    <p:sldId id="266" r:id="rId17"/>
    <p:sldId id="267" r:id="rId18"/>
    <p:sldId id="268" r:id="rId19"/>
    <p:sldId id="286" r:id="rId20"/>
    <p:sldId id="283" r:id="rId21"/>
    <p:sldId id="292" r:id="rId22"/>
    <p:sldId id="293" r:id="rId23"/>
    <p:sldId id="294" r:id="rId24"/>
    <p:sldId id="295" r:id="rId25"/>
    <p:sldId id="296" r:id="rId26"/>
    <p:sldId id="297" r:id="rId27"/>
    <p:sldId id="298" r:id="rId28"/>
    <p:sldId id="288" r:id="rId29"/>
    <p:sldId id="270" r:id="rId30"/>
  </p:sldIdLst>
  <p:sldSz cx="12192000" cy="6858000"/>
  <p:notesSz cx="12192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648" y="53"/>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6DCB3-82CF-4206-8DBC-B3943872456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tr-TR"/>
        </a:p>
      </dgm:t>
    </dgm:pt>
    <dgm:pt modelId="{3402FBDC-6DF0-4B77-B4FB-3C80756F0B9B}">
      <dgm:prSet phldrT="[Metin]"/>
      <dgm:spPr>
        <a:solidFill>
          <a:schemeClr val="accent6">
            <a:lumMod val="75000"/>
          </a:schemeClr>
        </a:solidFill>
        <a:ln>
          <a:solidFill>
            <a:schemeClr val="accent6">
              <a:lumMod val="75000"/>
            </a:schemeClr>
          </a:solidFill>
        </a:ln>
      </dgm:spPr>
      <dgm:t>
        <a:bodyPr/>
        <a:lstStyle/>
        <a:p>
          <a:r>
            <a:rPr lang="tr-TR" spc="-20" dirty="0" smtClean="0">
              <a:latin typeface="Roboto"/>
              <a:cs typeface="Roboto"/>
            </a:rPr>
            <a:t>Kapsayıcılık</a:t>
          </a:r>
          <a:r>
            <a:rPr lang="tr-TR" spc="-25" dirty="0" smtClean="0">
              <a:latin typeface="Roboto"/>
              <a:cs typeface="Roboto"/>
            </a:rPr>
            <a:t> </a:t>
          </a:r>
          <a:r>
            <a:rPr lang="tr-TR" spc="-20" dirty="0" smtClean="0">
              <a:latin typeface="Roboto"/>
              <a:cs typeface="Roboto"/>
            </a:rPr>
            <a:t>ve </a:t>
          </a:r>
          <a:r>
            <a:rPr lang="tr-TR" spc="-15" dirty="0" smtClean="0">
              <a:latin typeface="Roboto"/>
              <a:cs typeface="Roboto"/>
            </a:rPr>
            <a:t>Çeşitlilik</a:t>
          </a:r>
          <a:endParaRPr lang="tr-TR" dirty="0"/>
        </a:p>
      </dgm:t>
    </dgm:pt>
    <dgm:pt modelId="{93904ECE-BEB0-49EB-8C17-DCF7CDF43F2A}" type="parTrans" cxnId="{14528A02-6764-4B81-8A62-330039131F2C}">
      <dgm:prSet/>
      <dgm:spPr/>
      <dgm:t>
        <a:bodyPr/>
        <a:lstStyle/>
        <a:p>
          <a:endParaRPr lang="tr-TR"/>
        </a:p>
      </dgm:t>
    </dgm:pt>
    <dgm:pt modelId="{2C26AA4E-E1B1-4D1B-B7CB-23FDC7C5952A}" type="sibTrans" cxnId="{14528A02-6764-4B81-8A62-330039131F2C}">
      <dgm:prSet/>
      <dgm:spPr/>
      <dgm:t>
        <a:bodyPr/>
        <a:lstStyle/>
        <a:p>
          <a:endParaRPr lang="tr-TR"/>
        </a:p>
      </dgm:t>
    </dgm:pt>
    <dgm:pt modelId="{DD8AD390-F22E-46DA-A94D-7A187C3CE475}">
      <dgm:prSet phldrT="[Metin]"/>
      <dgm:spPr>
        <a:solidFill>
          <a:schemeClr val="accent6">
            <a:lumMod val="75000"/>
          </a:schemeClr>
        </a:solidFill>
        <a:ln>
          <a:solidFill>
            <a:schemeClr val="accent6">
              <a:lumMod val="60000"/>
              <a:lumOff val="40000"/>
            </a:schemeClr>
          </a:solidFill>
        </a:ln>
      </dgm:spPr>
      <dgm:t>
        <a:bodyPr/>
        <a:lstStyle/>
        <a:p>
          <a:r>
            <a:rPr lang="tr-TR" spc="-25" dirty="0" smtClean="0">
              <a:latin typeface="Roboto"/>
              <a:cs typeface="Roboto"/>
            </a:rPr>
            <a:t>Dijital  Öğrenme</a:t>
          </a:r>
          <a:endParaRPr lang="tr-TR" dirty="0"/>
        </a:p>
      </dgm:t>
    </dgm:pt>
    <dgm:pt modelId="{A480555A-6845-4BD5-8DBC-12C7EAD5E8A0}" type="parTrans" cxnId="{1D32A6C8-3534-4085-B14C-BFD6CF62A10C}">
      <dgm:prSet/>
      <dgm:spPr/>
      <dgm:t>
        <a:bodyPr/>
        <a:lstStyle/>
        <a:p>
          <a:endParaRPr lang="tr-TR"/>
        </a:p>
      </dgm:t>
    </dgm:pt>
    <dgm:pt modelId="{30769C03-469A-4E06-8C39-B63F6DE056DD}" type="sibTrans" cxnId="{1D32A6C8-3534-4085-B14C-BFD6CF62A10C}">
      <dgm:prSet/>
      <dgm:spPr/>
      <dgm:t>
        <a:bodyPr/>
        <a:lstStyle/>
        <a:p>
          <a:endParaRPr lang="tr-TR"/>
        </a:p>
      </dgm:t>
    </dgm:pt>
    <dgm:pt modelId="{4730381F-8C75-44BA-A5D7-53DB6E8FFD9A}">
      <dgm:prSet phldrT="[Metin]"/>
      <dgm:spPr>
        <a:solidFill>
          <a:schemeClr val="accent6">
            <a:lumMod val="75000"/>
          </a:schemeClr>
        </a:solidFill>
        <a:ln>
          <a:solidFill>
            <a:schemeClr val="accent6">
              <a:lumMod val="60000"/>
              <a:lumOff val="40000"/>
            </a:schemeClr>
          </a:solidFill>
        </a:ln>
      </dgm:spPr>
      <dgm:t>
        <a:bodyPr/>
        <a:lstStyle/>
        <a:p>
          <a:r>
            <a:rPr lang="tr-TR" spc="-25" dirty="0" smtClean="0">
              <a:latin typeface="Roboto"/>
              <a:cs typeface="Roboto"/>
            </a:rPr>
            <a:t>Çevresel Sürdürülebilirlik</a:t>
          </a:r>
          <a:endParaRPr lang="tr-TR" dirty="0"/>
        </a:p>
      </dgm:t>
    </dgm:pt>
    <dgm:pt modelId="{C8C02A56-BBEE-452D-B1C2-DD163D63FC92}" type="sibTrans" cxnId="{1079C713-2D0B-40DC-B801-BFDB5FCB1935}">
      <dgm:prSet/>
      <dgm:spPr/>
      <dgm:t>
        <a:bodyPr/>
        <a:lstStyle/>
        <a:p>
          <a:endParaRPr lang="tr-TR"/>
        </a:p>
      </dgm:t>
    </dgm:pt>
    <dgm:pt modelId="{A8A624E4-5BB1-4529-9A2D-423B463369D2}" type="parTrans" cxnId="{1079C713-2D0B-40DC-B801-BFDB5FCB1935}">
      <dgm:prSet/>
      <dgm:spPr/>
      <dgm:t>
        <a:bodyPr/>
        <a:lstStyle/>
        <a:p>
          <a:endParaRPr lang="tr-TR"/>
        </a:p>
      </dgm:t>
    </dgm:pt>
    <dgm:pt modelId="{45FEE99C-BECC-4934-9423-AD3262A7B119}" type="pres">
      <dgm:prSet presAssocID="{2D26DCB3-82CF-4206-8DBC-B39438724564}" presName="Name0" presStyleCnt="0">
        <dgm:presLayoutVars>
          <dgm:dir/>
          <dgm:resizeHandles val="exact"/>
        </dgm:presLayoutVars>
      </dgm:prSet>
      <dgm:spPr/>
      <dgm:t>
        <a:bodyPr/>
        <a:lstStyle/>
        <a:p>
          <a:endParaRPr lang="tr-TR"/>
        </a:p>
      </dgm:t>
    </dgm:pt>
    <dgm:pt modelId="{ACD3452C-CB56-43E6-85BC-EE6906273BDA}" type="pres">
      <dgm:prSet presAssocID="{3402FBDC-6DF0-4B77-B4FB-3C80756F0B9B}" presName="node" presStyleLbl="node1" presStyleIdx="0" presStyleCnt="3">
        <dgm:presLayoutVars>
          <dgm:bulletEnabled val="1"/>
        </dgm:presLayoutVars>
      </dgm:prSet>
      <dgm:spPr/>
      <dgm:t>
        <a:bodyPr/>
        <a:lstStyle/>
        <a:p>
          <a:endParaRPr lang="tr-TR"/>
        </a:p>
      </dgm:t>
    </dgm:pt>
    <dgm:pt modelId="{7CC609B9-0D9D-4232-AC91-1B30C1BEB1DE}" type="pres">
      <dgm:prSet presAssocID="{2C26AA4E-E1B1-4D1B-B7CB-23FDC7C5952A}" presName="sibTrans" presStyleCnt="0"/>
      <dgm:spPr/>
    </dgm:pt>
    <dgm:pt modelId="{E4E00CFE-33B5-4648-B15A-9FD8224C1E82}" type="pres">
      <dgm:prSet presAssocID="{4730381F-8C75-44BA-A5D7-53DB6E8FFD9A}" presName="node" presStyleLbl="node1" presStyleIdx="1" presStyleCnt="3">
        <dgm:presLayoutVars>
          <dgm:bulletEnabled val="1"/>
        </dgm:presLayoutVars>
      </dgm:prSet>
      <dgm:spPr/>
      <dgm:t>
        <a:bodyPr/>
        <a:lstStyle/>
        <a:p>
          <a:endParaRPr lang="tr-TR"/>
        </a:p>
      </dgm:t>
    </dgm:pt>
    <dgm:pt modelId="{2C0C25B3-3A51-497A-A07B-A81064CB3E58}" type="pres">
      <dgm:prSet presAssocID="{C8C02A56-BBEE-452D-B1C2-DD163D63FC92}" presName="sibTrans" presStyleCnt="0"/>
      <dgm:spPr/>
    </dgm:pt>
    <dgm:pt modelId="{69CB781D-066D-4B46-B853-D02CCAF164D3}" type="pres">
      <dgm:prSet presAssocID="{DD8AD390-F22E-46DA-A94D-7A187C3CE475}" presName="node" presStyleLbl="node1" presStyleIdx="2" presStyleCnt="3">
        <dgm:presLayoutVars>
          <dgm:bulletEnabled val="1"/>
        </dgm:presLayoutVars>
      </dgm:prSet>
      <dgm:spPr/>
      <dgm:t>
        <a:bodyPr/>
        <a:lstStyle/>
        <a:p>
          <a:endParaRPr lang="tr-TR"/>
        </a:p>
      </dgm:t>
    </dgm:pt>
  </dgm:ptLst>
  <dgm:cxnLst>
    <dgm:cxn modelId="{1079C713-2D0B-40DC-B801-BFDB5FCB1935}" srcId="{2D26DCB3-82CF-4206-8DBC-B39438724564}" destId="{4730381F-8C75-44BA-A5D7-53DB6E8FFD9A}" srcOrd="1" destOrd="0" parTransId="{A8A624E4-5BB1-4529-9A2D-423B463369D2}" sibTransId="{C8C02A56-BBEE-452D-B1C2-DD163D63FC92}"/>
    <dgm:cxn modelId="{70677651-559F-4160-849B-66D795AB82CD}" type="presOf" srcId="{2D26DCB3-82CF-4206-8DBC-B39438724564}" destId="{45FEE99C-BECC-4934-9423-AD3262A7B119}" srcOrd="0" destOrd="0" presId="urn:microsoft.com/office/officeart/2005/8/layout/hList6"/>
    <dgm:cxn modelId="{14528A02-6764-4B81-8A62-330039131F2C}" srcId="{2D26DCB3-82CF-4206-8DBC-B39438724564}" destId="{3402FBDC-6DF0-4B77-B4FB-3C80756F0B9B}" srcOrd="0" destOrd="0" parTransId="{93904ECE-BEB0-49EB-8C17-DCF7CDF43F2A}" sibTransId="{2C26AA4E-E1B1-4D1B-B7CB-23FDC7C5952A}"/>
    <dgm:cxn modelId="{DCFB6758-1A72-4E6B-8F9B-E7321CBC2424}" type="presOf" srcId="{4730381F-8C75-44BA-A5D7-53DB6E8FFD9A}" destId="{E4E00CFE-33B5-4648-B15A-9FD8224C1E82}" srcOrd="0" destOrd="0" presId="urn:microsoft.com/office/officeart/2005/8/layout/hList6"/>
    <dgm:cxn modelId="{03143BDE-6EC2-4C6A-9275-04A193EE4C4A}" type="presOf" srcId="{DD8AD390-F22E-46DA-A94D-7A187C3CE475}" destId="{69CB781D-066D-4B46-B853-D02CCAF164D3}" srcOrd="0" destOrd="0" presId="urn:microsoft.com/office/officeart/2005/8/layout/hList6"/>
    <dgm:cxn modelId="{472B5678-2BF2-402B-BDDB-02D1415CA429}" type="presOf" srcId="{3402FBDC-6DF0-4B77-B4FB-3C80756F0B9B}" destId="{ACD3452C-CB56-43E6-85BC-EE6906273BDA}" srcOrd="0" destOrd="0" presId="urn:microsoft.com/office/officeart/2005/8/layout/hList6"/>
    <dgm:cxn modelId="{1D32A6C8-3534-4085-B14C-BFD6CF62A10C}" srcId="{2D26DCB3-82CF-4206-8DBC-B39438724564}" destId="{DD8AD390-F22E-46DA-A94D-7A187C3CE475}" srcOrd="2" destOrd="0" parTransId="{A480555A-6845-4BD5-8DBC-12C7EAD5E8A0}" sibTransId="{30769C03-469A-4E06-8C39-B63F6DE056DD}"/>
    <dgm:cxn modelId="{9099D722-99A2-44E1-948D-7FFE2E676DD8}" type="presParOf" srcId="{45FEE99C-BECC-4934-9423-AD3262A7B119}" destId="{ACD3452C-CB56-43E6-85BC-EE6906273BDA}" srcOrd="0" destOrd="0" presId="urn:microsoft.com/office/officeart/2005/8/layout/hList6"/>
    <dgm:cxn modelId="{3F788DDD-D8B6-4649-BBA8-F89C4869BA6B}" type="presParOf" srcId="{45FEE99C-BECC-4934-9423-AD3262A7B119}" destId="{7CC609B9-0D9D-4232-AC91-1B30C1BEB1DE}" srcOrd="1" destOrd="0" presId="urn:microsoft.com/office/officeart/2005/8/layout/hList6"/>
    <dgm:cxn modelId="{6A88D99F-E1C1-44FE-AD1D-CBECAEA584AE}" type="presParOf" srcId="{45FEE99C-BECC-4934-9423-AD3262A7B119}" destId="{E4E00CFE-33B5-4648-B15A-9FD8224C1E82}" srcOrd="2" destOrd="0" presId="urn:microsoft.com/office/officeart/2005/8/layout/hList6"/>
    <dgm:cxn modelId="{94619E7B-C1EB-441B-A85E-BC35990B8E72}" type="presParOf" srcId="{45FEE99C-BECC-4934-9423-AD3262A7B119}" destId="{2C0C25B3-3A51-497A-A07B-A81064CB3E58}" srcOrd="3" destOrd="0" presId="urn:microsoft.com/office/officeart/2005/8/layout/hList6"/>
    <dgm:cxn modelId="{1195F5CC-A280-403C-9069-819AB4F09544}" type="presParOf" srcId="{45FEE99C-BECC-4934-9423-AD3262A7B119}" destId="{69CB781D-066D-4B46-B853-D02CCAF164D3}"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E884F8F-49B1-484A-B921-CDBDFE731AA9}" type="datetimeFigureOut">
              <a:rPr lang="tr-TR" smtClean="0"/>
              <a:t>30.04.2021</a:t>
            </a:fld>
            <a:endParaRPr lang="tr-TR"/>
          </a:p>
        </p:txBody>
      </p:sp>
      <p:sp>
        <p:nvSpPr>
          <p:cNvPr id="4" name="Slayt Görüntüsü Yer Tutucusu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5878F0CF-A3CD-46D5-A380-666EE56AA9B3}" type="slidenum">
              <a:rPr lang="tr-TR" smtClean="0"/>
              <a:t>‹#›</a:t>
            </a:fld>
            <a:endParaRPr lang="tr-TR"/>
          </a:p>
        </p:txBody>
      </p:sp>
    </p:spTree>
    <p:extLst>
      <p:ext uri="{BB962C8B-B14F-4D97-AF65-F5344CB8AC3E}">
        <p14:creationId xmlns:p14="http://schemas.microsoft.com/office/powerpoint/2010/main" val="3749279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78F0CF-A3CD-46D5-A380-666EE56AA9B3}" type="slidenum">
              <a:rPr lang="tr-TR" smtClean="0"/>
              <a:t>15</a:t>
            </a:fld>
            <a:endParaRPr lang="tr-TR"/>
          </a:p>
        </p:txBody>
      </p:sp>
    </p:spTree>
    <p:extLst>
      <p:ext uri="{BB962C8B-B14F-4D97-AF65-F5344CB8AC3E}">
        <p14:creationId xmlns:p14="http://schemas.microsoft.com/office/powerpoint/2010/main" val="76447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4/30/2021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700" b="1" i="0">
                <a:solidFill>
                  <a:srgbClr val="37761C"/>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200" b="1" i="0">
                <a:solidFill>
                  <a:schemeClr val="tx1"/>
                </a:solidFill>
                <a:latin typeface="Roboto"/>
                <a:cs typeface="Robo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4/30/2021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369314"/>
            <a:ext cx="12166600" cy="60960"/>
          </a:xfrm>
          <a:custGeom>
            <a:avLst/>
            <a:gdLst/>
            <a:ahLst/>
            <a:cxnLst/>
            <a:rect l="l" t="t" r="r" b="b"/>
            <a:pathLst>
              <a:path w="12166600" h="60960">
                <a:moveTo>
                  <a:pt x="12166332" y="60899"/>
                </a:moveTo>
                <a:lnTo>
                  <a:pt x="0" y="60899"/>
                </a:lnTo>
                <a:lnTo>
                  <a:pt x="0" y="0"/>
                </a:lnTo>
                <a:lnTo>
                  <a:pt x="12166332" y="0"/>
                </a:lnTo>
                <a:lnTo>
                  <a:pt x="12166332" y="60899"/>
                </a:lnTo>
                <a:close/>
              </a:path>
            </a:pathLst>
          </a:custGeom>
          <a:solidFill>
            <a:srgbClr val="2F5496"/>
          </a:solidFill>
        </p:spPr>
        <p:txBody>
          <a:bodyPr wrap="square" lIns="0" tIns="0" rIns="0" bIns="0" rtlCol="0"/>
          <a:lstStyle/>
          <a:p>
            <a:endParaRPr/>
          </a:p>
        </p:txBody>
      </p:sp>
      <p:sp>
        <p:nvSpPr>
          <p:cNvPr id="17" name="bg object 17"/>
          <p:cNvSpPr/>
          <p:nvPr/>
        </p:nvSpPr>
        <p:spPr>
          <a:xfrm>
            <a:off x="0" y="5369314"/>
            <a:ext cx="12166600" cy="60960"/>
          </a:xfrm>
          <a:custGeom>
            <a:avLst/>
            <a:gdLst/>
            <a:ahLst/>
            <a:cxnLst/>
            <a:rect l="l" t="t" r="r" b="b"/>
            <a:pathLst>
              <a:path w="12166600" h="60960">
                <a:moveTo>
                  <a:pt x="0" y="0"/>
                </a:moveTo>
                <a:lnTo>
                  <a:pt x="12166332" y="0"/>
                </a:lnTo>
                <a:lnTo>
                  <a:pt x="12166332" y="60899"/>
                </a:lnTo>
                <a:lnTo>
                  <a:pt x="0" y="60899"/>
                </a:lnTo>
              </a:path>
            </a:pathLst>
          </a:custGeom>
          <a:ln w="12699">
            <a:solidFill>
              <a:srgbClr val="313E4F"/>
            </a:solidFill>
          </a:ln>
        </p:spPr>
        <p:txBody>
          <a:bodyPr wrap="square" lIns="0" tIns="0" rIns="0" bIns="0" rtlCol="0"/>
          <a:lstStyle/>
          <a:p>
            <a:endParaRPr/>
          </a:p>
        </p:txBody>
      </p:sp>
      <p:pic>
        <p:nvPicPr>
          <p:cNvPr id="18" name="bg object 18"/>
          <p:cNvPicPr/>
          <p:nvPr/>
        </p:nvPicPr>
        <p:blipFill>
          <a:blip r:embed="rId2" cstate="print"/>
          <a:stretch>
            <a:fillRect/>
          </a:stretch>
        </p:blipFill>
        <p:spPr>
          <a:xfrm>
            <a:off x="10419019" y="6034373"/>
            <a:ext cx="1024835" cy="540173"/>
          </a:xfrm>
          <a:prstGeom prst="rect">
            <a:avLst/>
          </a:prstGeom>
        </p:spPr>
      </p:pic>
      <p:pic>
        <p:nvPicPr>
          <p:cNvPr id="19" name="bg object 19"/>
          <p:cNvPicPr/>
          <p:nvPr/>
        </p:nvPicPr>
        <p:blipFill>
          <a:blip r:embed="rId3" cstate="print"/>
          <a:stretch>
            <a:fillRect/>
          </a:stretch>
        </p:blipFill>
        <p:spPr>
          <a:xfrm>
            <a:off x="7908428" y="6029892"/>
            <a:ext cx="1193772" cy="526471"/>
          </a:xfrm>
          <a:prstGeom prst="rect">
            <a:avLst/>
          </a:prstGeom>
        </p:spPr>
      </p:pic>
      <p:pic>
        <p:nvPicPr>
          <p:cNvPr id="20" name="bg object 20"/>
          <p:cNvPicPr/>
          <p:nvPr/>
        </p:nvPicPr>
        <p:blipFill>
          <a:blip r:embed="rId4" cstate="print"/>
          <a:stretch>
            <a:fillRect/>
          </a:stretch>
        </p:blipFill>
        <p:spPr>
          <a:xfrm>
            <a:off x="755666" y="6011709"/>
            <a:ext cx="1024836" cy="562838"/>
          </a:xfrm>
          <a:prstGeom prst="rect">
            <a:avLst/>
          </a:prstGeom>
        </p:spPr>
      </p:pic>
      <p:pic>
        <p:nvPicPr>
          <p:cNvPr id="21" name="bg object 21"/>
          <p:cNvPicPr/>
          <p:nvPr/>
        </p:nvPicPr>
        <p:blipFill>
          <a:blip r:embed="rId5" cstate="print"/>
          <a:stretch>
            <a:fillRect/>
          </a:stretch>
        </p:blipFill>
        <p:spPr>
          <a:xfrm>
            <a:off x="2809962" y="6090876"/>
            <a:ext cx="1783902" cy="432781"/>
          </a:xfrm>
          <a:prstGeom prst="rect">
            <a:avLst/>
          </a:prstGeom>
        </p:spPr>
      </p:pic>
      <p:pic>
        <p:nvPicPr>
          <p:cNvPr id="22" name="bg object 22"/>
          <p:cNvPicPr/>
          <p:nvPr/>
        </p:nvPicPr>
        <p:blipFill>
          <a:blip r:embed="rId6" cstate="print"/>
          <a:stretch>
            <a:fillRect/>
          </a:stretch>
        </p:blipFill>
        <p:spPr>
          <a:xfrm>
            <a:off x="5466887" y="5774328"/>
            <a:ext cx="984027" cy="1031208"/>
          </a:xfrm>
          <a:prstGeom prst="rect">
            <a:avLst/>
          </a:prstGeom>
        </p:spPr>
      </p:pic>
      <p:sp>
        <p:nvSpPr>
          <p:cNvPr id="2" name="Holder 2"/>
          <p:cNvSpPr>
            <a:spLocks noGrp="1"/>
          </p:cNvSpPr>
          <p:nvPr>
            <p:ph type="title"/>
          </p:nvPr>
        </p:nvSpPr>
        <p:spPr/>
        <p:txBody>
          <a:bodyPr lIns="0" tIns="0" rIns="0" bIns="0"/>
          <a:lstStyle>
            <a:lvl1pPr>
              <a:defRPr sz="1700" b="1" i="0">
                <a:solidFill>
                  <a:srgbClr val="37761C"/>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4/30/2021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700" b="1" i="0">
                <a:solidFill>
                  <a:srgbClr val="37761C"/>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4/30/2021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4/30/2021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44624" y="1513075"/>
            <a:ext cx="9302750" cy="589914"/>
          </a:xfrm>
          <a:prstGeom prst="rect">
            <a:avLst/>
          </a:prstGeom>
        </p:spPr>
        <p:txBody>
          <a:bodyPr wrap="square" lIns="0" tIns="0" rIns="0" bIns="0">
            <a:spAutoFit/>
          </a:bodyPr>
          <a:lstStyle>
            <a:lvl1pPr>
              <a:defRPr sz="1700" b="1" i="0">
                <a:solidFill>
                  <a:srgbClr val="37761C"/>
                </a:solidFill>
                <a:latin typeface="Calibri"/>
                <a:cs typeface="Calibri"/>
              </a:defRPr>
            </a:lvl1pPr>
          </a:lstStyle>
          <a:p>
            <a:endParaRPr/>
          </a:p>
        </p:txBody>
      </p:sp>
      <p:sp>
        <p:nvSpPr>
          <p:cNvPr id="3" name="Holder 3"/>
          <p:cNvSpPr>
            <a:spLocks noGrp="1"/>
          </p:cNvSpPr>
          <p:nvPr>
            <p:ph type="body" idx="1"/>
          </p:nvPr>
        </p:nvSpPr>
        <p:spPr>
          <a:xfrm>
            <a:off x="1014704" y="1065698"/>
            <a:ext cx="10162590" cy="2186940"/>
          </a:xfrm>
          <a:prstGeom prst="rect">
            <a:avLst/>
          </a:prstGeom>
        </p:spPr>
        <p:txBody>
          <a:bodyPr wrap="square" lIns="0" tIns="0" rIns="0" bIns="0">
            <a:spAutoFit/>
          </a:bodyPr>
          <a:lstStyle>
            <a:lvl1pPr>
              <a:defRPr sz="2200" b="1" i="0">
                <a:solidFill>
                  <a:schemeClr val="tx1"/>
                </a:solidFill>
                <a:latin typeface="Roboto"/>
                <a:cs typeface="Roboto"/>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4/30/2021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R7UNn0B11XQ" TargetMode="External"/><Relationship Id="rId7" Type="http://schemas.openxmlformats.org/officeDocument/2006/relationships/hyperlink" Target="mailto:48akreditasyon@gmail.com" TargetMode="External"/><Relationship Id="rId2" Type="http://schemas.openxmlformats.org/officeDocument/2006/relationships/hyperlink" Target="https://eur-lex.europa.eu/legal-content/EN/TXT/?uri=uriserv:OJ.C_.2021.103.01.0012.01.ENG&amp;toc=OJ:C:2021:103:TOC" TargetMode="External"/><Relationship Id="rId1" Type="http://schemas.openxmlformats.org/officeDocument/2006/relationships/slideLayout" Target="../slideLayouts/slideLayout1.xml"/><Relationship Id="rId6" Type="http://schemas.openxmlformats.org/officeDocument/2006/relationships/hyperlink" Target="http://muglaarge.meb.gov.tr/" TargetMode="External"/><Relationship Id="rId5" Type="http://schemas.openxmlformats.org/officeDocument/2006/relationships/hyperlink" Target="tg://join/?invite=mmQwn9CMdmhhNTk0" TargetMode="External"/><Relationship Id="rId4" Type="http://schemas.openxmlformats.org/officeDocument/2006/relationships/hyperlink" Target="http://muglaarge.meb.gov.tr/projeler/akreditasy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mailto:envertufaner@gmail.com" TargetMode="External"/><Relationship Id="rId2" Type="http://schemas.openxmlformats.org/officeDocument/2006/relationships/hyperlink" Target="mailto:koskersongul@yahoo.com" TargetMode="External"/><Relationship Id="rId1" Type="http://schemas.openxmlformats.org/officeDocument/2006/relationships/slideLayout" Target="../slideLayouts/slideLayout1.xml"/><Relationship Id="rId6" Type="http://schemas.openxmlformats.org/officeDocument/2006/relationships/hyperlink" Target="http://muglaarge.meb.gov.tr/"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hyperlink" Target="http://muglaarge.meb.gov.tr/projeler/akreditasy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muglaarge.meb.gov.tr/projeler/akreditasyo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muglaarge.meb.gov.tr/projeler/akreditasy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1999" y="6857999"/>
                </a:moveTo>
                <a:lnTo>
                  <a:pt x="0" y="6857999"/>
                </a:lnTo>
                <a:lnTo>
                  <a:pt x="0" y="0"/>
                </a:lnTo>
                <a:lnTo>
                  <a:pt x="12191999" y="0"/>
                </a:lnTo>
                <a:lnTo>
                  <a:pt x="12191999" y="6857999"/>
                </a:lnTo>
                <a:close/>
              </a:path>
            </a:pathLst>
          </a:custGeom>
          <a:solidFill>
            <a:schemeClr val="accent6">
              <a:lumMod val="75000"/>
            </a:schemeClr>
          </a:solidFill>
          <a:ln>
            <a:solidFill>
              <a:schemeClr val="accent6">
                <a:lumMod val="75000"/>
              </a:schemeClr>
            </a:solidFill>
          </a:ln>
        </p:spPr>
        <p:txBody>
          <a:bodyPr wrap="square" lIns="0" tIns="0" rIns="0" bIns="0" rtlCol="0"/>
          <a:lstStyle/>
          <a:p>
            <a:endParaRPr/>
          </a:p>
        </p:txBody>
      </p:sp>
      <p:grpSp>
        <p:nvGrpSpPr>
          <p:cNvPr id="3" name="object 3"/>
          <p:cNvGrpSpPr/>
          <p:nvPr/>
        </p:nvGrpSpPr>
        <p:grpSpPr>
          <a:xfrm>
            <a:off x="0" y="0"/>
            <a:ext cx="12192000" cy="6858000"/>
            <a:chOff x="0" y="0"/>
            <a:chExt cx="12192000" cy="6858000"/>
          </a:xfrm>
        </p:grpSpPr>
        <p:sp>
          <p:nvSpPr>
            <p:cNvPr id="4" name="object 4"/>
            <p:cNvSpPr/>
            <p:nvPr/>
          </p:nvSpPr>
          <p:spPr>
            <a:xfrm>
              <a:off x="0" y="0"/>
              <a:ext cx="12192000" cy="6858000"/>
            </a:xfrm>
            <a:custGeom>
              <a:avLst/>
              <a:gdLst/>
              <a:ahLst/>
              <a:cxnLst/>
              <a:rect l="l" t="t" r="r" b="b"/>
              <a:pathLst>
                <a:path w="12192000" h="6858000">
                  <a:moveTo>
                    <a:pt x="0" y="0"/>
                  </a:moveTo>
                  <a:lnTo>
                    <a:pt x="12191999" y="0"/>
                  </a:lnTo>
                  <a:lnTo>
                    <a:pt x="12191999" y="6857999"/>
                  </a:lnTo>
                  <a:lnTo>
                    <a:pt x="0" y="6857999"/>
                  </a:lnTo>
                  <a:lnTo>
                    <a:pt x="0" y="0"/>
                  </a:lnTo>
                  <a:close/>
                </a:path>
              </a:pathLst>
            </a:custGeom>
            <a:ln w="12699">
              <a:solidFill>
                <a:srgbClr val="31538F"/>
              </a:solidFill>
            </a:ln>
          </p:spPr>
          <p:txBody>
            <a:bodyPr wrap="square" lIns="0" tIns="0" rIns="0" bIns="0" rtlCol="0"/>
            <a:lstStyle/>
            <a:p>
              <a:endParaRPr/>
            </a:p>
          </p:txBody>
        </p:sp>
        <p:sp>
          <p:nvSpPr>
            <p:cNvPr id="5" name="object 5"/>
            <p:cNvSpPr/>
            <p:nvPr/>
          </p:nvSpPr>
          <p:spPr>
            <a:xfrm>
              <a:off x="414527" y="524255"/>
              <a:ext cx="11436350" cy="5888990"/>
            </a:xfrm>
            <a:custGeom>
              <a:avLst/>
              <a:gdLst/>
              <a:ahLst/>
              <a:cxnLst/>
              <a:rect l="l" t="t" r="r" b="b"/>
              <a:pathLst>
                <a:path w="11436350" h="5888990">
                  <a:moveTo>
                    <a:pt x="11436096" y="5888735"/>
                  </a:moveTo>
                  <a:lnTo>
                    <a:pt x="0" y="5888735"/>
                  </a:lnTo>
                  <a:lnTo>
                    <a:pt x="0" y="0"/>
                  </a:lnTo>
                  <a:lnTo>
                    <a:pt x="11436096" y="0"/>
                  </a:lnTo>
                  <a:lnTo>
                    <a:pt x="11436096" y="5888735"/>
                  </a:lnTo>
                  <a:close/>
                </a:path>
              </a:pathLst>
            </a:custGeom>
            <a:solidFill>
              <a:srgbClr val="FFFFFF"/>
            </a:solidFill>
          </p:spPr>
          <p:txBody>
            <a:bodyPr wrap="square" lIns="0" tIns="0" rIns="0" bIns="0" rtlCol="0"/>
            <a:lstStyle/>
            <a:p>
              <a:endParaRPr/>
            </a:p>
          </p:txBody>
        </p:sp>
        <p:sp>
          <p:nvSpPr>
            <p:cNvPr id="6" name="object 6"/>
            <p:cNvSpPr/>
            <p:nvPr/>
          </p:nvSpPr>
          <p:spPr>
            <a:xfrm>
              <a:off x="414527" y="524255"/>
              <a:ext cx="11436350" cy="5888990"/>
            </a:xfrm>
            <a:custGeom>
              <a:avLst/>
              <a:gdLst/>
              <a:ahLst/>
              <a:cxnLst/>
              <a:rect l="l" t="t" r="r" b="b"/>
              <a:pathLst>
                <a:path w="11436350" h="5888990">
                  <a:moveTo>
                    <a:pt x="0" y="0"/>
                  </a:moveTo>
                  <a:lnTo>
                    <a:pt x="11436096" y="0"/>
                  </a:lnTo>
                  <a:lnTo>
                    <a:pt x="11436096" y="5888735"/>
                  </a:lnTo>
                  <a:lnTo>
                    <a:pt x="0" y="5888735"/>
                  </a:lnTo>
                  <a:lnTo>
                    <a:pt x="0" y="0"/>
                  </a:lnTo>
                  <a:close/>
                </a:path>
              </a:pathLst>
            </a:custGeom>
            <a:ln w="12699">
              <a:solidFill>
                <a:srgbClr val="4285F4"/>
              </a:solidFill>
            </a:ln>
          </p:spPr>
          <p:txBody>
            <a:bodyPr wrap="square" lIns="0" tIns="0" rIns="0" bIns="0" rtlCol="0"/>
            <a:lstStyle/>
            <a:p>
              <a:endParaRPr/>
            </a:p>
          </p:txBody>
        </p:sp>
        <p:pic>
          <p:nvPicPr>
            <p:cNvPr id="7" name="object 7"/>
            <p:cNvPicPr/>
            <p:nvPr/>
          </p:nvPicPr>
          <p:blipFill>
            <a:blip r:embed="rId2" cstate="print"/>
            <a:stretch>
              <a:fillRect/>
            </a:stretch>
          </p:blipFill>
          <p:spPr>
            <a:xfrm>
              <a:off x="9753600" y="891818"/>
              <a:ext cx="1853695" cy="936982"/>
            </a:xfrm>
            <a:prstGeom prst="rect">
              <a:avLst/>
            </a:prstGeom>
          </p:spPr>
        </p:pic>
      </p:grpSp>
      <p:sp>
        <p:nvSpPr>
          <p:cNvPr id="8" name="object 8"/>
          <p:cNvSpPr txBox="1"/>
          <p:nvPr/>
        </p:nvSpPr>
        <p:spPr>
          <a:xfrm>
            <a:off x="1905000" y="3118181"/>
            <a:ext cx="8610600" cy="1630575"/>
          </a:xfrm>
          <a:prstGeom prst="rect">
            <a:avLst/>
          </a:prstGeom>
        </p:spPr>
        <p:txBody>
          <a:bodyPr vert="horz" wrap="square" lIns="0" tIns="88265" rIns="0" bIns="0" rtlCol="0">
            <a:spAutoFit/>
          </a:bodyPr>
          <a:lstStyle/>
          <a:p>
            <a:pPr marL="2552700" marR="279400" indent="-2270760">
              <a:lnSpc>
                <a:spcPct val="100000"/>
              </a:lnSpc>
              <a:spcBef>
                <a:spcPts val="505"/>
              </a:spcBef>
            </a:pPr>
            <a:r>
              <a:rPr lang="tr-TR" sz="3200" b="1" spc="-15" dirty="0" smtClean="0">
                <a:latin typeface="Calibri"/>
                <a:cs typeface="Calibri"/>
              </a:rPr>
              <a:t>MUĞLA İL MİLLİ EĞİTİM MÜDÜRLÜĞÜ </a:t>
            </a:r>
          </a:p>
          <a:p>
            <a:pPr marL="2552700" marR="279400" indent="-2270760">
              <a:lnSpc>
                <a:spcPct val="100000"/>
              </a:lnSpc>
              <a:spcBef>
                <a:spcPts val="505"/>
              </a:spcBef>
            </a:pPr>
            <a:r>
              <a:rPr sz="3200" b="1" spc="-15" dirty="0" smtClean="0">
                <a:solidFill>
                  <a:schemeClr val="accent6">
                    <a:lumMod val="75000"/>
                  </a:schemeClr>
                </a:solidFill>
                <a:latin typeface="Calibri"/>
                <a:cs typeface="Calibri"/>
              </a:rPr>
              <a:t>Erasmus</a:t>
            </a:r>
            <a:r>
              <a:rPr lang="tr-TR" sz="3200" b="1" spc="-15" dirty="0" smtClean="0">
                <a:solidFill>
                  <a:schemeClr val="accent6">
                    <a:lumMod val="75000"/>
                  </a:schemeClr>
                </a:solidFill>
                <a:latin typeface="Calibri"/>
                <a:cs typeface="Calibri"/>
              </a:rPr>
              <a:t> Okul Eğitim Akreditasyon Programı </a:t>
            </a:r>
            <a:endParaRPr sz="3200" dirty="0">
              <a:solidFill>
                <a:schemeClr val="accent6">
                  <a:lumMod val="75000"/>
                </a:schemeClr>
              </a:solidFill>
              <a:latin typeface="Calibri"/>
              <a:cs typeface="Calibri"/>
            </a:endParaRPr>
          </a:p>
          <a:p>
            <a:pPr marL="243840">
              <a:lnSpc>
                <a:spcPct val="100000"/>
              </a:lnSpc>
            </a:pPr>
            <a:r>
              <a:rPr sz="3200" b="1" spc="-10" dirty="0">
                <a:solidFill>
                  <a:schemeClr val="accent6">
                    <a:lumMod val="75000"/>
                  </a:schemeClr>
                </a:solidFill>
                <a:latin typeface="Calibri"/>
                <a:cs typeface="Calibri"/>
              </a:rPr>
              <a:t>2021-2027</a:t>
            </a:r>
            <a:r>
              <a:rPr sz="3200" b="1" spc="-35" dirty="0">
                <a:solidFill>
                  <a:schemeClr val="accent6">
                    <a:lumMod val="75000"/>
                  </a:schemeClr>
                </a:solidFill>
                <a:latin typeface="Calibri"/>
                <a:cs typeface="Calibri"/>
              </a:rPr>
              <a:t> </a:t>
            </a:r>
            <a:r>
              <a:rPr sz="3200" b="1" spc="-5" dirty="0" err="1" smtClean="0">
                <a:solidFill>
                  <a:schemeClr val="accent6">
                    <a:lumMod val="75000"/>
                  </a:schemeClr>
                </a:solidFill>
                <a:latin typeface="Calibri"/>
                <a:cs typeface="Calibri"/>
              </a:rPr>
              <a:t>Bilgilendirme</a:t>
            </a:r>
            <a:r>
              <a:rPr lang="tr-TR" sz="3200" b="1" spc="-5" dirty="0" smtClean="0">
                <a:solidFill>
                  <a:schemeClr val="accent6">
                    <a:lumMod val="75000"/>
                  </a:schemeClr>
                </a:solidFill>
                <a:latin typeface="Calibri"/>
                <a:cs typeface="Calibri"/>
              </a:rPr>
              <a:t> </a:t>
            </a:r>
            <a:r>
              <a:rPr lang="tr-TR" sz="3200" b="1" spc="-30" dirty="0" smtClean="0">
                <a:solidFill>
                  <a:schemeClr val="accent6">
                    <a:lumMod val="75000"/>
                  </a:schemeClr>
                </a:solidFill>
                <a:latin typeface="Calibri"/>
                <a:cs typeface="Calibri"/>
              </a:rPr>
              <a:t>Toplantısı</a:t>
            </a:r>
            <a:endParaRPr sz="3200" dirty="0">
              <a:solidFill>
                <a:schemeClr val="accent6">
                  <a:lumMod val="75000"/>
                </a:schemeClr>
              </a:solidFill>
              <a:latin typeface="Calibri"/>
              <a:cs typeface="Calibri"/>
            </a:endParaRPr>
          </a:p>
        </p:txBody>
      </p:sp>
      <p:pic>
        <p:nvPicPr>
          <p:cNvPr id="11" name="object 11"/>
          <p:cNvPicPr/>
          <p:nvPr/>
        </p:nvPicPr>
        <p:blipFill>
          <a:blip r:embed="rId3" cstate="print"/>
          <a:stretch>
            <a:fillRect/>
          </a:stretch>
        </p:blipFill>
        <p:spPr>
          <a:xfrm>
            <a:off x="745375" y="861681"/>
            <a:ext cx="1921626" cy="967120"/>
          </a:xfrm>
          <a:prstGeom prst="rect">
            <a:avLst/>
          </a:prstGeom>
        </p:spPr>
      </p:pic>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798227"/>
            <a:ext cx="1371600" cy="108145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9416" y="1419017"/>
            <a:ext cx="10153128" cy="4708981"/>
          </a:xfrm>
        </p:spPr>
        <p:txBody>
          <a:bodyPr/>
          <a:lstStyle/>
          <a:p>
            <a:r>
              <a:rPr lang="tr-TR" b="0" dirty="0">
                <a:solidFill>
                  <a:schemeClr val="tx1"/>
                </a:solidFill>
              </a:rPr>
              <a:t>İLKOKUL HEDEFİ:</a:t>
            </a:r>
            <a:br>
              <a:rPr lang="tr-TR" b="0" dirty="0">
                <a:solidFill>
                  <a:schemeClr val="tx1"/>
                </a:solidFill>
              </a:rPr>
            </a:br>
            <a:r>
              <a:rPr lang="tr-TR" b="0" dirty="0">
                <a:solidFill>
                  <a:schemeClr val="tx1"/>
                </a:solidFill>
              </a:rPr>
              <a:t>Ekonomik ve sosyal olarak dezavantajlı bölgelerde bulunan ve AB eğitim programlarına erişim</a:t>
            </a:r>
            <a:br>
              <a:rPr lang="tr-TR" b="0" dirty="0">
                <a:solidFill>
                  <a:schemeClr val="tx1"/>
                </a:solidFill>
              </a:rPr>
            </a:br>
            <a:r>
              <a:rPr lang="tr-TR" b="0" dirty="0">
                <a:solidFill>
                  <a:schemeClr val="tx1"/>
                </a:solidFill>
              </a:rPr>
              <a:t>sağlayamamış ilkokullara yabancı dil gelişim programıyla destek </a:t>
            </a:r>
            <a:r>
              <a:rPr lang="tr-TR" b="0" dirty="0" smtClean="0">
                <a:solidFill>
                  <a:schemeClr val="tx1"/>
                </a:solidFill>
              </a:rPr>
              <a:t>sağlamak</a:t>
            </a:r>
            <a:br>
              <a:rPr lang="tr-TR" b="0" dirty="0" smtClean="0">
                <a:solidFill>
                  <a:schemeClr val="tx1"/>
                </a:solidFill>
              </a:rPr>
            </a:br>
            <a:r>
              <a:rPr lang="tr-TR" b="0" dirty="0" smtClean="0">
                <a:solidFill>
                  <a:schemeClr val="tx1"/>
                </a:solidFill>
              </a:rPr>
              <a:t/>
            </a:r>
            <a:br>
              <a:rPr lang="tr-TR" b="0" dirty="0" smtClean="0">
                <a:solidFill>
                  <a:schemeClr val="tx1"/>
                </a:solidFill>
              </a:rPr>
            </a:br>
            <a:r>
              <a:rPr lang="tr-TR" b="0" dirty="0">
                <a:solidFill>
                  <a:schemeClr val="accent6">
                    <a:lumMod val="75000"/>
                  </a:schemeClr>
                </a:solidFill>
              </a:rPr>
              <a:t>ORTAOKUL HEDEFİ</a:t>
            </a:r>
            <a:r>
              <a:rPr lang="tr-TR" b="0" dirty="0" smtClean="0">
                <a:solidFill>
                  <a:schemeClr val="accent6">
                    <a:lumMod val="75000"/>
                  </a:schemeClr>
                </a:solidFill>
              </a:rPr>
              <a:t>:</a:t>
            </a:r>
            <a:r>
              <a:rPr lang="tr-TR" b="0" dirty="0">
                <a:solidFill>
                  <a:schemeClr val="accent6">
                    <a:lumMod val="75000"/>
                  </a:schemeClr>
                </a:solidFill>
              </a:rPr>
              <a:t/>
            </a:r>
            <a:br>
              <a:rPr lang="tr-TR" b="0" dirty="0">
                <a:solidFill>
                  <a:schemeClr val="accent6">
                    <a:lumMod val="75000"/>
                  </a:schemeClr>
                </a:solidFill>
              </a:rPr>
            </a:br>
            <a:r>
              <a:rPr lang="tr-TR" b="0" dirty="0">
                <a:solidFill>
                  <a:schemeClr val="accent6">
                    <a:lumMod val="75000"/>
                  </a:schemeClr>
                </a:solidFill>
              </a:rPr>
              <a:t>Devamsızlık oranı yüksek ve/ya erken okul terki riski yüksek ortaokullarda yabancı dil eğitimindeki</a:t>
            </a:r>
            <a:br>
              <a:rPr lang="tr-TR" b="0" dirty="0">
                <a:solidFill>
                  <a:schemeClr val="accent6">
                    <a:lumMod val="75000"/>
                  </a:schemeClr>
                </a:solidFill>
              </a:rPr>
            </a:br>
            <a:r>
              <a:rPr lang="tr-TR" b="0" dirty="0">
                <a:solidFill>
                  <a:schemeClr val="accent6">
                    <a:lumMod val="75000"/>
                  </a:schemeClr>
                </a:solidFill>
              </a:rPr>
              <a:t>yenilikçi uygulamalar yoluyla öğrencilerin okula ve derslere ilgisini </a:t>
            </a:r>
            <a:r>
              <a:rPr lang="tr-TR" b="0" dirty="0" smtClean="0">
                <a:solidFill>
                  <a:schemeClr val="accent6">
                    <a:lumMod val="75000"/>
                  </a:schemeClr>
                </a:solidFill>
              </a:rPr>
              <a:t>artırmak</a:t>
            </a:r>
            <a:r>
              <a:rPr lang="tr-TR" b="0" dirty="0" smtClean="0">
                <a:solidFill>
                  <a:schemeClr val="tx1"/>
                </a:solidFill>
              </a:rPr>
              <a:t/>
            </a:r>
            <a:br>
              <a:rPr lang="tr-TR" b="0" dirty="0" smtClean="0">
                <a:solidFill>
                  <a:schemeClr val="tx1"/>
                </a:solidFill>
              </a:rPr>
            </a:br>
            <a:r>
              <a:rPr lang="tr-TR" b="0" dirty="0" smtClean="0">
                <a:solidFill>
                  <a:schemeClr val="tx1"/>
                </a:solidFill>
              </a:rPr>
              <a:t/>
            </a:r>
            <a:br>
              <a:rPr lang="tr-TR" b="0" dirty="0" smtClean="0">
                <a:solidFill>
                  <a:schemeClr val="tx1"/>
                </a:solidFill>
              </a:rPr>
            </a:br>
            <a:r>
              <a:rPr lang="tr-TR" b="0" dirty="0">
                <a:solidFill>
                  <a:schemeClr val="tx1"/>
                </a:solidFill>
              </a:rPr>
              <a:t>LİSE HEDEFİ</a:t>
            </a:r>
            <a:r>
              <a:rPr lang="tr-TR" b="0" dirty="0" smtClean="0">
                <a:solidFill>
                  <a:schemeClr val="tx1"/>
                </a:solidFill>
              </a:rPr>
              <a:t>:</a:t>
            </a:r>
            <a:r>
              <a:rPr lang="tr-TR" b="0" dirty="0">
                <a:solidFill>
                  <a:schemeClr val="tx1"/>
                </a:solidFill>
              </a:rPr>
              <a:t/>
            </a:r>
            <a:br>
              <a:rPr lang="tr-TR" b="0" dirty="0">
                <a:solidFill>
                  <a:schemeClr val="tx1"/>
                </a:solidFill>
              </a:rPr>
            </a:br>
            <a:r>
              <a:rPr lang="tr-TR" b="0" dirty="0">
                <a:solidFill>
                  <a:schemeClr val="tx1"/>
                </a:solidFill>
              </a:rPr>
              <a:t>Akademik başarısı yüksek ancak yabancı dil becerileri düşük lise öğrencilerinin dört dil becerisinin</a:t>
            </a:r>
            <a:br>
              <a:rPr lang="tr-TR" b="0" dirty="0">
                <a:solidFill>
                  <a:schemeClr val="tx1"/>
                </a:solidFill>
              </a:rPr>
            </a:br>
            <a:r>
              <a:rPr lang="tr-TR" b="0" dirty="0" smtClean="0">
                <a:solidFill>
                  <a:schemeClr val="tx1"/>
                </a:solidFill>
              </a:rPr>
              <a:t>geliştirilmesi</a:t>
            </a:r>
            <a:br>
              <a:rPr lang="tr-TR" b="0" dirty="0" smtClean="0">
                <a:solidFill>
                  <a:schemeClr val="tx1"/>
                </a:solidFill>
              </a:rPr>
            </a:br>
            <a:r>
              <a:rPr lang="tr-TR" b="0" dirty="0" smtClean="0">
                <a:solidFill>
                  <a:schemeClr val="accent6">
                    <a:lumMod val="75000"/>
                  </a:schemeClr>
                </a:solidFill>
              </a:rPr>
              <a:t/>
            </a:r>
            <a:br>
              <a:rPr lang="tr-TR" b="0" dirty="0" smtClean="0">
                <a:solidFill>
                  <a:schemeClr val="accent6">
                    <a:lumMod val="75000"/>
                  </a:schemeClr>
                </a:solidFill>
              </a:rPr>
            </a:br>
            <a:r>
              <a:rPr lang="tr-TR" b="0" dirty="0" smtClean="0">
                <a:solidFill>
                  <a:schemeClr val="accent6">
                    <a:lumMod val="75000"/>
                  </a:schemeClr>
                </a:solidFill>
              </a:rPr>
              <a:t>ÇEŞİTLİ </a:t>
            </a:r>
            <a:r>
              <a:rPr lang="tr-TR" b="0" dirty="0">
                <a:solidFill>
                  <a:schemeClr val="accent6">
                    <a:lumMod val="75000"/>
                  </a:schemeClr>
                </a:solidFill>
              </a:rPr>
              <a:t>BRANŞ ÖĞRETMENLERİ Yabancı dil öğretmenleri dışındaki öğretmenlerin de yabancı dil becerilerinin geliştirilmesi ve yabancı dilin araç olarak kullanılarak ders içeriklerinin zenginleştirilmesi</a:t>
            </a:r>
            <a:r>
              <a:rPr lang="tr-TR" b="0" dirty="0" smtClean="0">
                <a:solidFill>
                  <a:schemeClr val="accent6">
                    <a:lumMod val="75000"/>
                  </a:schemeClr>
                </a:solidFill>
              </a:rPr>
              <a:t/>
            </a:r>
            <a:br>
              <a:rPr lang="tr-TR" b="0" dirty="0" smtClean="0">
                <a:solidFill>
                  <a:schemeClr val="accent6">
                    <a:lumMod val="75000"/>
                  </a:schemeClr>
                </a:solidFill>
              </a:rPr>
            </a:br>
            <a:r>
              <a:rPr lang="tr-TR" b="0" dirty="0" smtClean="0">
                <a:solidFill>
                  <a:schemeClr val="tx1"/>
                </a:solidFill>
              </a:rPr>
              <a:t/>
            </a:r>
            <a:br>
              <a:rPr lang="tr-TR" b="0" dirty="0" smtClean="0">
                <a:solidFill>
                  <a:schemeClr val="tx1"/>
                </a:solidFill>
              </a:rPr>
            </a:br>
            <a:r>
              <a:rPr lang="tr-TR" b="0" dirty="0">
                <a:solidFill>
                  <a:schemeClr val="tx1"/>
                </a:solidFill>
              </a:rPr>
              <a:t>YABANCI DİLİN DERSLERE DESTEĞİ Yabancı dil destekli eğitimin ilkokul ortaokul ve liseler düzeyinde geliştirilerek ders içi ve dışı aktivitelerin </a:t>
            </a:r>
            <a:r>
              <a:rPr lang="tr-TR" b="0" dirty="0" smtClean="0">
                <a:solidFill>
                  <a:schemeClr val="tx1"/>
                </a:solidFill>
              </a:rPr>
              <a:t>zenginleştirilmesi</a:t>
            </a:r>
            <a:r>
              <a:rPr lang="tr-TR" b="0" dirty="0" smtClean="0"/>
              <a:t/>
            </a:r>
            <a:br>
              <a:rPr lang="tr-TR" b="0" dirty="0" smtClean="0"/>
            </a:br>
            <a:endParaRPr lang="tr-TR" dirty="0"/>
          </a:p>
        </p:txBody>
      </p:sp>
      <p:sp>
        <p:nvSpPr>
          <p:cNvPr id="3" name="Metin Yer Tutucusu 2"/>
          <p:cNvSpPr>
            <a:spLocks noGrp="1"/>
          </p:cNvSpPr>
          <p:nvPr>
            <p:ph type="body" idx="1"/>
          </p:nvPr>
        </p:nvSpPr>
        <p:spPr>
          <a:xfrm>
            <a:off x="1014704" y="1065698"/>
            <a:ext cx="10162590" cy="338554"/>
          </a:xfrm>
        </p:spPr>
        <p:txBody>
          <a:bodyPr/>
          <a:lstStyle/>
          <a:p>
            <a:r>
              <a:rPr lang="tr-TR" dirty="0" smtClean="0">
                <a:solidFill>
                  <a:schemeClr val="accent6">
                    <a:lumMod val="75000"/>
                  </a:schemeClr>
                </a:solidFill>
              </a:rPr>
              <a:t>ERASMUS PLANIMIZ ve ÖNCELİKLERİMİZ</a:t>
            </a:r>
            <a:endParaRPr lang="tr-TR" dirty="0">
              <a:solidFill>
                <a:schemeClr val="accent6">
                  <a:lumMod val="75000"/>
                </a:schemeClr>
              </a:solidFill>
            </a:endParaRPr>
          </a:p>
        </p:txBody>
      </p:sp>
    </p:spTree>
    <p:extLst>
      <p:ext uri="{BB962C8B-B14F-4D97-AF65-F5344CB8AC3E}">
        <p14:creationId xmlns:p14="http://schemas.microsoft.com/office/powerpoint/2010/main" val="2861581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10419019" y="6034373"/>
            <a:ext cx="1024835" cy="540173"/>
          </a:xfrm>
          <a:prstGeom prst="rect">
            <a:avLst/>
          </a:prstGeom>
        </p:spPr>
      </p:pic>
      <p:pic>
        <p:nvPicPr>
          <p:cNvPr id="7" name="object 7"/>
          <p:cNvPicPr/>
          <p:nvPr/>
        </p:nvPicPr>
        <p:blipFill>
          <a:blip r:embed="rId3" cstate="print"/>
          <a:stretch>
            <a:fillRect/>
          </a:stretch>
        </p:blipFill>
        <p:spPr>
          <a:xfrm>
            <a:off x="755666" y="6011709"/>
            <a:ext cx="1024835" cy="562838"/>
          </a:xfrm>
          <a:prstGeom prst="rect">
            <a:avLst/>
          </a:prstGeom>
        </p:spPr>
      </p:pic>
      <p:pic>
        <p:nvPicPr>
          <p:cNvPr id="8" name="object 8"/>
          <p:cNvPicPr/>
          <p:nvPr/>
        </p:nvPicPr>
        <p:blipFill>
          <a:blip r:embed="rId4" cstate="print"/>
          <a:stretch>
            <a:fillRect/>
          </a:stretch>
        </p:blipFill>
        <p:spPr>
          <a:xfrm>
            <a:off x="3558757" y="6131014"/>
            <a:ext cx="1783903" cy="432781"/>
          </a:xfrm>
          <a:prstGeom prst="rect">
            <a:avLst/>
          </a:prstGeom>
        </p:spPr>
      </p:pic>
      <p:sp>
        <p:nvSpPr>
          <p:cNvPr id="9" name="object 9"/>
          <p:cNvSpPr/>
          <p:nvPr/>
        </p:nvSpPr>
        <p:spPr>
          <a:xfrm>
            <a:off x="152398" y="479317"/>
            <a:ext cx="635" cy="251460"/>
          </a:xfrm>
          <a:custGeom>
            <a:avLst/>
            <a:gdLst/>
            <a:ahLst/>
            <a:cxnLst/>
            <a:rect l="l" t="t" r="r" b="b"/>
            <a:pathLst>
              <a:path w="635" h="251459">
                <a:moveTo>
                  <a:pt x="64" y="251358"/>
                </a:moveTo>
                <a:lnTo>
                  <a:pt x="0" y="0"/>
                </a:lnTo>
                <a:lnTo>
                  <a:pt x="64" y="251358"/>
                </a:lnTo>
                <a:close/>
              </a:path>
            </a:pathLst>
          </a:custGeom>
          <a:solidFill>
            <a:srgbClr val="F7F9FA"/>
          </a:solidFill>
        </p:spPr>
        <p:txBody>
          <a:bodyPr wrap="square" lIns="0" tIns="0" rIns="0" bIns="0" rtlCol="0"/>
          <a:lstStyle/>
          <a:p>
            <a:endParaRPr/>
          </a:p>
        </p:txBody>
      </p:sp>
      <p:sp>
        <p:nvSpPr>
          <p:cNvPr id="11" name="object 11"/>
          <p:cNvSpPr/>
          <p:nvPr/>
        </p:nvSpPr>
        <p:spPr>
          <a:xfrm>
            <a:off x="8555641" y="3713602"/>
            <a:ext cx="2620645" cy="395605"/>
          </a:xfrm>
          <a:custGeom>
            <a:avLst/>
            <a:gdLst/>
            <a:ahLst/>
            <a:cxnLst/>
            <a:rect l="l" t="t" r="r" b="b"/>
            <a:pathLst>
              <a:path w="2620645" h="395604">
                <a:moveTo>
                  <a:pt x="1310027" y="0"/>
                </a:moveTo>
                <a:lnTo>
                  <a:pt x="1310027" y="269597"/>
                </a:lnTo>
                <a:lnTo>
                  <a:pt x="2620127" y="269597"/>
                </a:lnTo>
                <a:lnTo>
                  <a:pt x="2620127" y="395609"/>
                </a:lnTo>
              </a:path>
              <a:path w="2620645" h="395604">
                <a:moveTo>
                  <a:pt x="1310057" y="0"/>
                </a:moveTo>
                <a:lnTo>
                  <a:pt x="1310057" y="395609"/>
                </a:lnTo>
              </a:path>
              <a:path w="2620645" h="395604">
                <a:moveTo>
                  <a:pt x="1310099" y="0"/>
                </a:moveTo>
                <a:lnTo>
                  <a:pt x="1310099" y="269597"/>
                </a:lnTo>
                <a:lnTo>
                  <a:pt x="0" y="269597"/>
                </a:lnTo>
                <a:lnTo>
                  <a:pt x="0" y="395609"/>
                </a:lnTo>
              </a:path>
            </a:pathLst>
          </a:custGeom>
          <a:ln w="12699">
            <a:solidFill>
              <a:srgbClr val="3966B1"/>
            </a:solidFill>
          </a:ln>
        </p:spPr>
        <p:txBody>
          <a:bodyPr wrap="square" lIns="0" tIns="0" rIns="0" bIns="0" rtlCol="0"/>
          <a:lstStyle/>
          <a:p>
            <a:endParaRPr/>
          </a:p>
        </p:txBody>
      </p:sp>
      <p:sp>
        <p:nvSpPr>
          <p:cNvPr id="12" name="object 12"/>
          <p:cNvSpPr/>
          <p:nvPr/>
        </p:nvSpPr>
        <p:spPr>
          <a:xfrm>
            <a:off x="5935584" y="2454115"/>
            <a:ext cx="3930015" cy="395605"/>
          </a:xfrm>
          <a:custGeom>
            <a:avLst/>
            <a:gdLst/>
            <a:ahLst/>
            <a:cxnLst/>
            <a:rect l="l" t="t" r="r" b="b"/>
            <a:pathLst>
              <a:path w="3930015" h="395605">
                <a:moveTo>
                  <a:pt x="0" y="0"/>
                </a:moveTo>
                <a:lnTo>
                  <a:pt x="0" y="269597"/>
                </a:lnTo>
                <a:lnTo>
                  <a:pt x="3929999" y="269597"/>
                </a:lnTo>
                <a:lnTo>
                  <a:pt x="3929999" y="395609"/>
                </a:lnTo>
              </a:path>
            </a:pathLst>
          </a:custGeom>
          <a:ln w="12699">
            <a:solidFill>
              <a:srgbClr val="3966B1"/>
            </a:solidFill>
          </a:ln>
        </p:spPr>
        <p:txBody>
          <a:bodyPr wrap="square" lIns="0" tIns="0" rIns="0" bIns="0" rtlCol="0"/>
          <a:lstStyle/>
          <a:p>
            <a:endParaRPr/>
          </a:p>
        </p:txBody>
      </p:sp>
      <p:sp>
        <p:nvSpPr>
          <p:cNvPr id="13" name="object 13"/>
          <p:cNvSpPr/>
          <p:nvPr/>
        </p:nvSpPr>
        <p:spPr>
          <a:xfrm>
            <a:off x="4625555" y="3713602"/>
            <a:ext cx="2620645" cy="395605"/>
          </a:xfrm>
          <a:custGeom>
            <a:avLst/>
            <a:gdLst/>
            <a:ahLst/>
            <a:cxnLst/>
            <a:rect l="l" t="t" r="r" b="b"/>
            <a:pathLst>
              <a:path w="2620645" h="395604">
                <a:moveTo>
                  <a:pt x="1310028" y="0"/>
                </a:moveTo>
                <a:lnTo>
                  <a:pt x="1310028" y="269597"/>
                </a:lnTo>
                <a:lnTo>
                  <a:pt x="2620128" y="269597"/>
                </a:lnTo>
                <a:lnTo>
                  <a:pt x="2620128" y="395609"/>
                </a:lnTo>
              </a:path>
              <a:path w="2620645" h="395604">
                <a:moveTo>
                  <a:pt x="1310058" y="0"/>
                </a:moveTo>
                <a:lnTo>
                  <a:pt x="1310058" y="395609"/>
                </a:lnTo>
              </a:path>
              <a:path w="2620645" h="395604">
                <a:moveTo>
                  <a:pt x="1310099" y="0"/>
                </a:moveTo>
                <a:lnTo>
                  <a:pt x="1310099" y="269597"/>
                </a:lnTo>
                <a:lnTo>
                  <a:pt x="0" y="269597"/>
                </a:lnTo>
                <a:lnTo>
                  <a:pt x="0" y="395609"/>
                </a:lnTo>
              </a:path>
            </a:pathLst>
          </a:custGeom>
          <a:ln w="12699">
            <a:solidFill>
              <a:srgbClr val="3966B1"/>
            </a:solidFill>
          </a:ln>
        </p:spPr>
        <p:txBody>
          <a:bodyPr wrap="square" lIns="0" tIns="0" rIns="0" bIns="0" rtlCol="0"/>
          <a:lstStyle/>
          <a:p>
            <a:endParaRPr/>
          </a:p>
        </p:txBody>
      </p:sp>
      <p:sp>
        <p:nvSpPr>
          <p:cNvPr id="14" name="object 14"/>
          <p:cNvSpPr/>
          <p:nvPr/>
        </p:nvSpPr>
        <p:spPr>
          <a:xfrm>
            <a:off x="5935614" y="2454115"/>
            <a:ext cx="0" cy="395605"/>
          </a:xfrm>
          <a:custGeom>
            <a:avLst/>
            <a:gdLst/>
            <a:ahLst/>
            <a:cxnLst/>
            <a:rect l="l" t="t" r="r" b="b"/>
            <a:pathLst>
              <a:path h="395605">
                <a:moveTo>
                  <a:pt x="0" y="0"/>
                </a:moveTo>
                <a:lnTo>
                  <a:pt x="0" y="395609"/>
                </a:lnTo>
              </a:path>
            </a:pathLst>
          </a:custGeom>
          <a:ln w="12699">
            <a:solidFill>
              <a:srgbClr val="3966B1"/>
            </a:solidFill>
          </a:ln>
        </p:spPr>
        <p:txBody>
          <a:bodyPr wrap="square" lIns="0" tIns="0" rIns="0" bIns="0" rtlCol="0"/>
          <a:lstStyle/>
          <a:p>
            <a:endParaRPr/>
          </a:p>
        </p:txBody>
      </p:sp>
      <p:sp>
        <p:nvSpPr>
          <p:cNvPr id="15" name="object 15"/>
          <p:cNvSpPr/>
          <p:nvPr/>
        </p:nvSpPr>
        <p:spPr>
          <a:xfrm>
            <a:off x="695469" y="3713602"/>
            <a:ext cx="2620645" cy="395605"/>
          </a:xfrm>
          <a:custGeom>
            <a:avLst/>
            <a:gdLst/>
            <a:ahLst/>
            <a:cxnLst/>
            <a:rect l="l" t="t" r="r" b="b"/>
            <a:pathLst>
              <a:path w="2620645" h="395604">
                <a:moveTo>
                  <a:pt x="1310029" y="0"/>
                </a:moveTo>
                <a:lnTo>
                  <a:pt x="1310029" y="269597"/>
                </a:lnTo>
                <a:lnTo>
                  <a:pt x="2620128" y="269597"/>
                </a:lnTo>
                <a:lnTo>
                  <a:pt x="2620128" y="395609"/>
                </a:lnTo>
              </a:path>
              <a:path w="2620645" h="395604">
                <a:moveTo>
                  <a:pt x="1310058" y="0"/>
                </a:moveTo>
                <a:lnTo>
                  <a:pt x="1310058" y="395609"/>
                </a:lnTo>
              </a:path>
              <a:path w="2620645" h="395604">
                <a:moveTo>
                  <a:pt x="1310099" y="0"/>
                </a:moveTo>
                <a:lnTo>
                  <a:pt x="1310099" y="269597"/>
                </a:lnTo>
                <a:lnTo>
                  <a:pt x="0" y="269597"/>
                </a:lnTo>
                <a:lnTo>
                  <a:pt x="0" y="395609"/>
                </a:lnTo>
              </a:path>
            </a:pathLst>
          </a:custGeom>
          <a:ln w="12699">
            <a:solidFill>
              <a:srgbClr val="3966B1"/>
            </a:solidFill>
          </a:ln>
        </p:spPr>
        <p:txBody>
          <a:bodyPr wrap="square" lIns="0" tIns="0" rIns="0" bIns="0" rtlCol="0"/>
          <a:lstStyle/>
          <a:p>
            <a:endParaRPr/>
          </a:p>
        </p:txBody>
      </p:sp>
      <p:sp>
        <p:nvSpPr>
          <p:cNvPr id="16" name="object 16"/>
          <p:cNvSpPr/>
          <p:nvPr/>
        </p:nvSpPr>
        <p:spPr>
          <a:xfrm>
            <a:off x="2005498" y="2454115"/>
            <a:ext cx="3930015" cy="395605"/>
          </a:xfrm>
          <a:custGeom>
            <a:avLst/>
            <a:gdLst/>
            <a:ahLst/>
            <a:cxnLst/>
            <a:rect l="l" t="t" r="r" b="b"/>
            <a:pathLst>
              <a:path w="3930015" h="395605">
                <a:moveTo>
                  <a:pt x="3929999" y="0"/>
                </a:moveTo>
                <a:lnTo>
                  <a:pt x="3929999" y="269597"/>
                </a:lnTo>
                <a:lnTo>
                  <a:pt x="0" y="269597"/>
                </a:lnTo>
                <a:lnTo>
                  <a:pt x="0" y="395609"/>
                </a:lnTo>
              </a:path>
            </a:pathLst>
          </a:custGeom>
          <a:ln w="12699">
            <a:solidFill>
              <a:srgbClr val="3966B1"/>
            </a:solidFill>
          </a:ln>
        </p:spPr>
        <p:txBody>
          <a:bodyPr wrap="square" lIns="0" tIns="0" rIns="0" bIns="0" rtlCol="0"/>
          <a:lstStyle/>
          <a:p>
            <a:endParaRPr/>
          </a:p>
        </p:txBody>
      </p:sp>
      <p:grpSp>
        <p:nvGrpSpPr>
          <p:cNvPr id="17" name="object 17"/>
          <p:cNvGrpSpPr/>
          <p:nvPr/>
        </p:nvGrpSpPr>
        <p:grpSpPr>
          <a:xfrm>
            <a:off x="4514227" y="197415"/>
            <a:ext cx="3268345" cy="1007816"/>
            <a:chOff x="6552202" y="304801"/>
            <a:chExt cx="3268345" cy="1007816"/>
          </a:xfrm>
        </p:grpSpPr>
        <p:sp>
          <p:nvSpPr>
            <p:cNvPr id="19" name="object 19"/>
            <p:cNvSpPr/>
            <p:nvPr/>
          </p:nvSpPr>
          <p:spPr>
            <a:xfrm>
              <a:off x="6552202" y="304801"/>
              <a:ext cx="3268345" cy="864235"/>
            </a:xfrm>
            <a:custGeom>
              <a:avLst/>
              <a:gdLst/>
              <a:ahLst/>
              <a:cxnLst/>
              <a:rect l="l" t="t" r="r" b="b"/>
              <a:pathLst>
                <a:path w="3268345" h="864235">
                  <a:moveTo>
                    <a:pt x="3181504" y="863944"/>
                  </a:moveTo>
                  <a:lnTo>
                    <a:pt x="86394" y="863944"/>
                  </a:lnTo>
                  <a:lnTo>
                    <a:pt x="52765" y="857155"/>
                  </a:lnTo>
                  <a:lnTo>
                    <a:pt x="25304" y="838640"/>
                  </a:lnTo>
                  <a:lnTo>
                    <a:pt x="6789" y="811178"/>
                  </a:lnTo>
                  <a:lnTo>
                    <a:pt x="0" y="777550"/>
                  </a:lnTo>
                  <a:lnTo>
                    <a:pt x="0" y="86394"/>
                  </a:lnTo>
                  <a:lnTo>
                    <a:pt x="6789" y="52765"/>
                  </a:lnTo>
                  <a:lnTo>
                    <a:pt x="25304" y="25304"/>
                  </a:lnTo>
                  <a:lnTo>
                    <a:pt x="52765" y="6789"/>
                  </a:lnTo>
                  <a:lnTo>
                    <a:pt x="86394" y="0"/>
                  </a:lnTo>
                  <a:lnTo>
                    <a:pt x="3181504" y="0"/>
                  </a:lnTo>
                  <a:lnTo>
                    <a:pt x="3229436" y="14515"/>
                  </a:lnTo>
                  <a:lnTo>
                    <a:pt x="3261323" y="53332"/>
                  </a:lnTo>
                  <a:lnTo>
                    <a:pt x="3267899" y="86394"/>
                  </a:lnTo>
                  <a:lnTo>
                    <a:pt x="3267899" y="777550"/>
                  </a:lnTo>
                  <a:lnTo>
                    <a:pt x="3261110" y="811178"/>
                  </a:lnTo>
                  <a:lnTo>
                    <a:pt x="3242595" y="838640"/>
                  </a:lnTo>
                  <a:lnTo>
                    <a:pt x="3215133" y="857155"/>
                  </a:lnTo>
                  <a:lnTo>
                    <a:pt x="3181504" y="863944"/>
                  </a:lnTo>
                  <a:close/>
                </a:path>
              </a:pathLst>
            </a:custGeom>
            <a:solidFill>
              <a:srgbClr val="4372C3"/>
            </a:solidFill>
            <a:ln>
              <a:solidFill>
                <a:schemeClr val="accent6">
                  <a:lumMod val="75000"/>
                </a:schemeClr>
              </a:solidFill>
            </a:ln>
          </p:spPr>
          <p:txBody>
            <a:bodyPr wrap="square" lIns="0" tIns="0" rIns="0" bIns="0" rtlCol="0"/>
            <a:lstStyle/>
            <a:p>
              <a:endParaRPr/>
            </a:p>
          </p:txBody>
        </p:sp>
        <p:sp>
          <p:nvSpPr>
            <p:cNvPr id="20" name="object 20"/>
            <p:cNvSpPr/>
            <p:nvPr/>
          </p:nvSpPr>
          <p:spPr>
            <a:xfrm>
              <a:off x="6552202" y="304801"/>
              <a:ext cx="3268345" cy="864235"/>
            </a:xfrm>
            <a:custGeom>
              <a:avLst/>
              <a:gdLst/>
              <a:ahLst/>
              <a:cxnLst/>
              <a:rect l="l" t="t" r="r" b="b"/>
              <a:pathLst>
                <a:path w="3268345" h="864235">
                  <a:moveTo>
                    <a:pt x="0" y="86394"/>
                  </a:moveTo>
                  <a:lnTo>
                    <a:pt x="6789" y="52765"/>
                  </a:lnTo>
                  <a:lnTo>
                    <a:pt x="25304" y="25304"/>
                  </a:lnTo>
                  <a:lnTo>
                    <a:pt x="52765" y="6789"/>
                  </a:lnTo>
                  <a:lnTo>
                    <a:pt x="86394" y="0"/>
                  </a:lnTo>
                  <a:lnTo>
                    <a:pt x="3181504" y="0"/>
                  </a:lnTo>
                  <a:lnTo>
                    <a:pt x="3229436" y="14515"/>
                  </a:lnTo>
                  <a:lnTo>
                    <a:pt x="3261323" y="53332"/>
                  </a:lnTo>
                  <a:lnTo>
                    <a:pt x="3267899" y="86394"/>
                  </a:lnTo>
                  <a:lnTo>
                    <a:pt x="3267899" y="777550"/>
                  </a:lnTo>
                  <a:lnTo>
                    <a:pt x="3261110" y="811178"/>
                  </a:lnTo>
                  <a:lnTo>
                    <a:pt x="3242595" y="838640"/>
                  </a:lnTo>
                  <a:lnTo>
                    <a:pt x="3215133" y="857155"/>
                  </a:lnTo>
                  <a:lnTo>
                    <a:pt x="3181504" y="863944"/>
                  </a:lnTo>
                  <a:lnTo>
                    <a:pt x="86394" y="863944"/>
                  </a:lnTo>
                  <a:lnTo>
                    <a:pt x="52765" y="857155"/>
                  </a:lnTo>
                  <a:lnTo>
                    <a:pt x="25304" y="838640"/>
                  </a:lnTo>
                  <a:lnTo>
                    <a:pt x="6789" y="811178"/>
                  </a:lnTo>
                  <a:lnTo>
                    <a:pt x="0" y="777550"/>
                  </a:lnTo>
                  <a:lnTo>
                    <a:pt x="0" y="86394"/>
                  </a:lnTo>
                  <a:close/>
                </a:path>
              </a:pathLst>
            </a:custGeom>
            <a:ln w="12699">
              <a:solidFill>
                <a:schemeClr val="accent6">
                  <a:lumMod val="75000"/>
                </a:schemeClr>
              </a:solidFill>
            </a:ln>
          </p:spPr>
          <p:txBody>
            <a:bodyPr wrap="square" lIns="0" tIns="0" rIns="0" bIns="0" rtlCol="0"/>
            <a:lstStyle/>
            <a:p>
              <a:endParaRPr/>
            </a:p>
          </p:txBody>
        </p:sp>
        <p:sp>
          <p:nvSpPr>
            <p:cNvPr id="21" name="object 21"/>
            <p:cNvSpPr/>
            <p:nvPr/>
          </p:nvSpPr>
          <p:spPr>
            <a:xfrm>
              <a:off x="6671271" y="448382"/>
              <a:ext cx="3148965" cy="864235"/>
            </a:xfrm>
            <a:custGeom>
              <a:avLst/>
              <a:gdLst/>
              <a:ahLst/>
              <a:cxnLst/>
              <a:rect l="l" t="t" r="r" b="b"/>
              <a:pathLst>
                <a:path w="3148965" h="864235">
                  <a:moveTo>
                    <a:pt x="3060051" y="863841"/>
                  </a:moveTo>
                  <a:lnTo>
                    <a:pt x="88821" y="863841"/>
                  </a:lnTo>
                  <a:lnTo>
                    <a:pt x="54248" y="857053"/>
                  </a:lnTo>
                  <a:lnTo>
                    <a:pt x="26015" y="838540"/>
                  </a:lnTo>
                  <a:lnTo>
                    <a:pt x="6979" y="811082"/>
                  </a:lnTo>
                  <a:lnTo>
                    <a:pt x="0" y="777457"/>
                  </a:lnTo>
                  <a:lnTo>
                    <a:pt x="0" y="86384"/>
                  </a:lnTo>
                  <a:lnTo>
                    <a:pt x="6979" y="52759"/>
                  </a:lnTo>
                  <a:lnTo>
                    <a:pt x="26015" y="25301"/>
                  </a:lnTo>
                  <a:lnTo>
                    <a:pt x="54248" y="6788"/>
                  </a:lnTo>
                  <a:lnTo>
                    <a:pt x="88821" y="0"/>
                  </a:lnTo>
                  <a:lnTo>
                    <a:pt x="3060051" y="0"/>
                  </a:lnTo>
                  <a:lnTo>
                    <a:pt x="3094625" y="6788"/>
                  </a:lnTo>
                  <a:lnTo>
                    <a:pt x="3122857" y="25301"/>
                  </a:lnTo>
                  <a:lnTo>
                    <a:pt x="3141892" y="52759"/>
                  </a:lnTo>
                  <a:lnTo>
                    <a:pt x="3148872" y="86384"/>
                  </a:lnTo>
                  <a:lnTo>
                    <a:pt x="3148872" y="777457"/>
                  </a:lnTo>
                  <a:lnTo>
                    <a:pt x="3141892" y="811082"/>
                  </a:lnTo>
                  <a:lnTo>
                    <a:pt x="3122857" y="838540"/>
                  </a:lnTo>
                  <a:lnTo>
                    <a:pt x="3094625" y="857053"/>
                  </a:lnTo>
                  <a:lnTo>
                    <a:pt x="3060051" y="863841"/>
                  </a:lnTo>
                  <a:close/>
                </a:path>
              </a:pathLst>
            </a:custGeom>
            <a:solidFill>
              <a:srgbClr val="FFFFFF">
                <a:alpha val="89802"/>
              </a:srgbClr>
            </a:solidFill>
            <a:ln>
              <a:solidFill>
                <a:schemeClr val="accent6">
                  <a:lumMod val="75000"/>
                </a:schemeClr>
              </a:solidFill>
            </a:ln>
          </p:spPr>
          <p:txBody>
            <a:bodyPr wrap="square" lIns="0" tIns="0" rIns="0" bIns="0" rtlCol="0"/>
            <a:lstStyle/>
            <a:p>
              <a:endParaRPr/>
            </a:p>
          </p:txBody>
        </p:sp>
        <p:sp>
          <p:nvSpPr>
            <p:cNvPr id="22" name="object 22"/>
            <p:cNvSpPr/>
            <p:nvPr/>
          </p:nvSpPr>
          <p:spPr>
            <a:xfrm>
              <a:off x="6671271" y="448382"/>
              <a:ext cx="3148965" cy="864235"/>
            </a:xfrm>
            <a:custGeom>
              <a:avLst/>
              <a:gdLst/>
              <a:ahLst/>
              <a:cxnLst/>
              <a:rect l="l" t="t" r="r" b="b"/>
              <a:pathLst>
                <a:path w="3148965" h="864235">
                  <a:moveTo>
                    <a:pt x="0" y="86384"/>
                  </a:moveTo>
                  <a:lnTo>
                    <a:pt x="6979" y="52759"/>
                  </a:lnTo>
                  <a:lnTo>
                    <a:pt x="26015" y="25301"/>
                  </a:lnTo>
                  <a:lnTo>
                    <a:pt x="54248" y="6788"/>
                  </a:lnTo>
                  <a:lnTo>
                    <a:pt x="88821" y="0"/>
                  </a:lnTo>
                  <a:lnTo>
                    <a:pt x="3060051" y="0"/>
                  </a:lnTo>
                  <a:lnTo>
                    <a:pt x="3094625" y="6788"/>
                  </a:lnTo>
                  <a:lnTo>
                    <a:pt x="3122857" y="25301"/>
                  </a:lnTo>
                  <a:lnTo>
                    <a:pt x="3141892" y="52759"/>
                  </a:lnTo>
                  <a:lnTo>
                    <a:pt x="3148872" y="86384"/>
                  </a:lnTo>
                  <a:lnTo>
                    <a:pt x="3148872" y="777457"/>
                  </a:lnTo>
                  <a:lnTo>
                    <a:pt x="3141892" y="811082"/>
                  </a:lnTo>
                  <a:lnTo>
                    <a:pt x="3122857" y="838540"/>
                  </a:lnTo>
                  <a:lnTo>
                    <a:pt x="3094625" y="857053"/>
                  </a:lnTo>
                  <a:lnTo>
                    <a:pt x="3060051" y="863841"/>
                  </a:lnTo>
                  <a:lnTo>
                    <a:pt x="88821" y="863841"/>
                  </a:lnTo>
                  <a:lnTo>
                    <a:pt x="54248" y="857053"/>
                  </a:lnTo>
                  <a:lnTo>
                    <a:pt x="26015" y="838540"/>
                  </a:lnTo>
                  <a:lnTo>
                    <a:pt x="6979" y="811082"/>
                  </a:lnTo>
                  <a:lnTo>
                    <a:pt x="0" y="777457"/>
                  </a:lnTo>
                  <a:lnTo>
                    <a:pt x="0" y="86384"/>
                  </a:lnTo>
                  <a:close/>
                </a:path>
              </a:pathLst>
            </a:custGeom>
            <a:ln w="12699">
              <a:solidFill>
                <a:schemeClr val="accent6">
                  <a:lumMod val="75000"/>
                </a:schemeClr>
              </a:solidFill>
            </a:ln>
          </p:spPr>
          <p:txBody>
            <a:bodyPr wrap="square" lIns="0" tIns="0" rIns="0" bIns="0" rtlCol="0"/>
            <a:lstStyle/>
            <a:p>
              <a:endParaRPr/>
            </a:p>
          </p:txBody>
        </p:sp>
      </p:grpSp>
      <p:sp>
        <p:nvSpPr>
          <p:cNvPr id="23" name="object 23"/>
          <p:cNvSpPr txBox="1">
            <a:spLocks noGrp="1"/>
          </p:cNvSpPr>
          <p:nvPr>
            <p:ph type="title"/>
          </p:nvPr>
        </p:nvSpPr>
        <p:spPr>
          <a:xfrm>
            <a:off x="5009587" y="464211"/>
            <a:ext cx="2343150" cy="546735"/>
          </a:xfrm>
          <a:prstGeom prst="rect">
            <a:avLst/>
          </a:prstGeom>
        </p:spPr>
        <p:txBody>
          <a:bodyPr vert="horz" wrap="square" lIns="0" tIns="43815" rIns="0" bIns="0" rtlCol="0">
            <a:spAutoFit/>
          </a:bodyPr>
          <a:lstStyle/>
          <a:p>
            <a:pPr marL="153670" marR="5080" indent="-141605">
              <a:lnSpc>
                <a:spcPts val="1939"/>
              </a:lnSpc>
              <a:spcBef>
                <a:spcPts val="345"/>
              </a:spcBef>
            </a:pPr>
            <a:r>
              <a:rPr sz="1800" spc="-10" dirty="0">
                <a:solidFill>
                  <a:srgbClr val="000000"/>
                </a:solidFill>
              </a:rPr>
              <a:t>Okul</a:t>
            </a:r>
            <a:r>
              <a:rPr sz="1800" spc="-30" dirty="0">
                <a:solidFill>
                  <a:srgbClr val="000000"/>
                </a:solidFill>
              </a:rPr>
              <a:t> </a:t>
            </a:r>
            <a:r>
              <a:rPr sz="1800" spc="-5" dirty="0">
                <a:solidFill>
                  <a:srgbClr val="000000"/>
                </a:solidFill>
              </a:rPr>
              <a:t>E</a:t>
            </a:r>
            <a:r>
              <a:rPr sz="1800" spc="-5" dirty="0">
                <a:solidFill>
                  <a:srgbClr val="000000"/>
                </a:solidFill>
                <a:latin typeface="Arial"/>
                <a:cs typeface="Arial"/>
              </a:rPr>
              <a:t>ğ</a:t>
            </a:r>
            <a:r>
              <a:rPr sz="1800" spc="-5" dirty="0">
                <a:solidFill>
                  <a:srgbClr val="000000"/>
                </a:solidFill>
              </a:rPr>
              <a:t>itimi</a:t>
            </a:r>
            <a:r>
              <a:rPr sz="1800" spc="-30" dirty="0">
                <a:solidFill>
                  <a:srgbClr val="000000"/>
                </a:solidFill>
              </a:rPr>
              <a:t> </a:t>
            </a:r>
            <a:r>
              <a:rPr sz="1800" spc="-10" dirty="0">
                <a:solidFill>
                  <a:srgbClr val="000000"/>
                </a:solidFill>
              </a:rPr>
              <a:t>Personel</a:t>
            </a:r>
            <a:r>
              <a:rPr sz="1800" spc="-30" dirty="0">
                <a:solidFill>
                  <a:srgbClr val="000000"/>
                </a:solidFill>
              </a:rPr>
              <a:t> </a:t>
            </a:r>
            <a:r>
              <a:rPr sz="1800" spc="-10" dirty="0">
                <a:solidFill>
                  <a:srgbClr val="000000"/>
                </a:solidFill>
              </a:rPr>
              <a:t>ve </a:t>
            </a:r>
            <a:r>
              <a:rPr sz="1800" spc="-390" dirty="0">
                <a:solidFill>
                  <a:srgbClr val="000000"/>
                </a:solidFill>
              </a:rPr>
              <a:t> </a:t>
            </a:r>
            <a:r>
              <a:rPr sz="1800" spc="-10" dirty="0">
                <a:solidFill>
                  <a:srgbClr val="000000"/>
                </a:solidFill>
              </a:rPr>
              <a:t>Ö</a:t>
            </a:r>
            <a:r>
              <a:rPr sz="1800" spc="-10" dirty="0">
                <a:solidFill>
                  <a:srgbClr val="000000"/>
                </a:solidFill>
                <a:latin typeface="Arial"/>
                <a:cs typeface="Arial"/>
              </a:rPr>
              <a:t>ğ</a:t>
            </a:r>
            <a:r>
              <a:rPr sz="1800" spc="-10" dirty="0">
                <a:solidFill>
                  <a:srgbClr val="000000"/>
                </a:solidFill>
              </a:rPr>
              <a:t>renici</a:t>
            </a:r>
            <a:r>
              <a:rPr sz="1800" spc="-20" dirty="0">
                <a:solidFill>
                  <a:srgbClr val="000000"/>
                </a:solidFill>
              </a:rPr>
              <a:t> </a:t>
            </a:r>
            <a:r>
              <a:rPr sz="1800" spc="-10" dirty="0">
                <a:solidFill>
                  <a:srgbClr val="000000"/>
                </a:solidFill>
              </a:rPr>
              <a:t>Hareketlili</a:t>
            </a:r>
            <a:r>
              <a:rPr sz="1800" spc="-10" dirty="0">
                <a:solidFill>
                  <a:srgbClr val="000000"/>
                </a:solidFill>
                <a:latin typeface="Arial"/>
                <a:cs typeface="Arial"/>
              </a:rPr>
              <a:t>ğ</a:t>
            </a:r>
            <a:r>
              <a:rPr sz="1800" spc="-10" dirty="0">
                <a:solidFill>
                  <a:srgbClr val="000000"/>
                </a:solidFill>
              </a:rPr>
              <a:t>i</a:t>
            </a:r>
            <a:endParaRPr sz="1800" dirty="0">
              <a:latin typeface="Arial"/>
              <a:cs typeface="Arial"/>
            </a:endParaRPr>
          </a:p>
        </p:txBody>
      </p:sp>
      <p:grpSp>
        <p:nvGrpSpPr>
          <p:cNvPr id="30" name="object 30"/>
          <p:cNvGrpSpPr/>
          <p:nvPr/>
        </p:nvGrpSpPr>
        <p:grpSpPr>
          <a:xfrm>
            <a:off x="1463227" y="2843409"/>
            <a:ext cx="2090524" cy="1020444"/>
            <a:chOff x="1463227" y="2843409"/>
            <a:chExt cx="1203960" cy="1020444"/>
          </a:xfrm>
        </p:grpSpPr>
        <p:sp>
          <p:nvSpPr>
            <p:cNvPr id="31" name="object 31"/>
            <p:cNvSpPr/>
            <p:nvPr/>
          </p:nvSpPr>
          <p:spPr>
            <a:xfrm>
              <a:off x="1469577" y="2849759"/>
              <a:ext cx="1072515" cy="864235"/>
            </a:xfrm>
            <a:custGeom>
              <a:avLst/>
              <a:gdLst/>
              <a:ahLst/>
              <a:cxnLst/>
              <a:rect l="l" t="t" r="r" b="b"/>
              <a:pathLst>
                <a:path w="1072514" h="864235">
                  <a:moveTo>
                    <a:pt x="985505" y="863944"/>
                  </a:moveTo>
                  <a:lnTo>
                    <a:pt x="86394" y="863944"/>
                  </a:lnTo>
                  <a:lnTo>
                    <a:pt x="52765" y="857154"/>
                  </a:lnTo>
                  <a:lnTo>
                    <a:pt x="25304" y="838639"/>
                  </a:lnTo>
                  <a:lnTo>
                    <a:pt x="6789" y="811178"/>
                  </a:lnTo>
                  <a:lnTo>
                    <a:pt x="0" y="777550"/>
                  </a:lnTo>
                  <a:lnTo>
                    <a:pt x="0" y="86394"/>
                  </a:lnTo>
                  <a:lnTo>
                    <a:pt x="6789" y="52765"/>
                  </a:lnTo>
                  <a:lnTo>
                    <a:pt x="25304" y="25304"/>
                  </a:lnTo>
                  <a:lnTo>
                    <a:pt x="52765" y="6789"/>
                  </a:lnTo>
                  <a:lnTo>
                    <a:pt x="86394" y="0"/>
                  </a:lnTo>
                  <a:lnTo>
                    <a:pt x="985505" y="0"/>
                  </a:lnTo>
                  <a:lnTo>
                    <a:pt x="1033437" y="14515"/>
                  </a:lnTo>
                  <a:lnTo>
                    <a:pt x="1065323" y="53332"/>
                  </a:lnTo>
                  <a:lnTo>
                    <a:pt x="1071899" y="86394"/>
                  </a:lnTo>
                  <a:lnTo>
                    <a:pt x="1071899" y="777550"/>
                  </a:lnTo>
                  <a:lnTo>
                    <a:pt x="1065110" y="811178"/>
                  </a:lnTo>
                  <a:lnTo>
                    <a:pt x="1046595" y="838639"/>
                  </a:lnTo>
                  <a:lnTo>
                    <a:pt x="1019134" y="857154"/>
                  </a:lnTo>
                  <a:lnTo>
                    <a:pt x="985505" y="863944"/>
                  </a:lnTo>
                  <a:close/>
                </a:path>
              </a:pathLst>
            </a:custGeom>
            <a:solidFill>
              <a:srgbClr val="CC0000"/>
            </a:solidFill>
          </p:spPr>
          <p:txBody>
            <a:bodyPr wrap="square" lIns="0" tIns="0" rIns="0" bIns="0" rtlCol="0"/>
            <a:lstStyle/>
            <a:p>
              <a:endParaRPr/>
            </a:p>
          </p:txBody>
        </p:sp>
        <p:sp>
          <p:nvSpPr>
            <p:cNvPr id="32" name="object 32"/>
            <p:cNvSpPr/>
            <p:nvPr/>
          </p:nvSpPr>
          <p:spPr>
            <a:xfrm>
              <a:off x="1469577" y="2849759"/>
              <a:ext cx="1072515" cy="864235"/>
            </a:xfrm>
            <a:custGeom>
              <a:avLst/>
              <a:gdLst/>
              <a:ahLst/>
              <a:cxnLst/>
              <a:rect l="l" t="t" r="r" b="b"/>
              <a:pathLst>
                <a:path w="1072514" h="864235">
                  <a:moveTo>
                    <a:pt x="0" y="86394"/>
                  </a:moveTo>
                  <a:lnTo>
                    <a:pt x="6789" y="52765"/>
                  </a:lnTo>
                  <a:lnTo>
                    <a:pt x="25304" y="25304"/>
                  </a:lnTo>
                  <a:lnTo>
                    <a:pt x="52765" y="6789"/>
                  </a:lnTo>
                  <a:lnTo>
                    <a:pt x="86394" y="0"/>
                  </a:lnTo>
                  <a:lnTo>
                    <a:pt x="985505" y="0"/>
                  </a:lnTo>
                  <a:lnTo>
                    <a:pt x="1033437" y="14515"/>
                  </a:lnTo>
                  <a:lnTo>
                    <a:pt x="1065323" y="53332"/>
                  </a:lnTo>
                  <a:lnTo>
                    <a:pt x="1071899" y="86394"/>
                  </a:lnTo>
                  <a:lnTo>
                    <a:pt x="1071899" y="777550"/>
                  </a:lnTo>
                  <a:lnTo>
                    <a:pt x="1065110" y="811178"/>
                  </a:lnTo>
                  <a:lnTo>
                    <a:pt x="1046595" y="838639"/>
                  </a:lnTo>
                  <a:lnTo>
                    <a:pt x="1019134" y="857154"/>
                  </a:lnTo>
                  <a:lnTo>
                    <a:pt x="985505" y="863944"/>
                  </a:lnTo>
                  <a:lnTo>
                    <a:pt x="86394" y="863944"/>
                  </a:lnTo>
                  <a:lnTo>
                    <a:pt x="52765" y="857154"/>
                  </a:lnTo>
                  <a:lnTo>
                    <a:pt x="25304" y="838639"/>
                  </a:lnTo>
                  <a:lnTo>
                    <a:pt x="6789" y="811178"/>
                  </a:lnTo>
                  <a:lnTo>
                    <a:pt x="0" y="777550"/>
                  </a:lnTo>
                  <a:lnTo>
                    <a:pt x="0" y="86394"/>
                  </a:lnTo>
                  <a:close/>
                </a:path>
              </a:pathLst>
            </a:custGeom>
            <a:ln w="12699">
              <a:solidFill>
                <a:srgbClr val="FFFFFF"/>
              </a:solidFill>
            </a:ln>
          </p:spPr>
          <p:txBody>
            <a:bodyPr wrap="square" lIns="0" tIns="0" rIns="0" bIns="0" rtlCol="0"/>
            <a:lstStyle/>
            <a:p>
              <a:endParaRPr/>
            </a:p>
          </p:txBody>
        </p:sp>
        <p:sp>
          <p:nvSpPr>
            <p:cNvPr id="33" name="object 33"/>
            <p:cNvSpPr/>
            <p:nvPr/>
          </p:nvSpPr>
          <p:spPr>
            <a:xfrm>
              <a:off x="1588671" y="2993354"/>
              <a:ext cx="1071880" cy="864235"/>
            </a:xfrm>
            <a:custGeom>
              <a:avLst/>
              <a:gdLst/>
              <a:ahLst/>
              <a:cxnLst/>
              <a:rect l="l" t="t" r="r" b="b"/>
              <a:pathLst>
                <a:path w="1071880" h="864235">
                  <a:moveTo>
                    <a:pt x="1003778" y="863841"/>
                  </a:moveTo>
                  <a:lnTo>
                    <a:pt x="68061" y="863841"/>
                  </a:lnTo>
                  <a:lnTo>
                    <a:pt x="41568" y="857053"/>
                  </a:lnTo>
                  <a:lnTo>
                    <a:pt x="19934" y="838540"/>
                  </a:lnTo>
                  <a:lnTo>
                    <a:pt x="5348" y="811082"/>
                  </a:lnTo>
                  <a:lnTo>
                    <a:pt x="0" y="777457"/>
                  </a:lnTo>
                  <a:lnTo>
                    <a:pt x="0" y="86384"/>
                  </a:lnTo>
                  <a:lnTo>
                    <a:pt x="5348" y="52759"/>
                  </a:lnTo>
                  <a:lnTo>
                    <a:pt x="19934" y="25301"/>
                  </a:lnTo>
                  <a:lnTo>
                    <a:pt x="41568" y="6788"/>
                  </a:lnTo>
                  <a:lnTo>
                    <a:pt x="68061" y="0"/>
                  </a:lnTo>
                  <a:lnTo>
                    <a:pt x="1003778" y="0"/>
                  </a:lnTo>
                  <a:lnTo>
                    <a:pt x="1030271" y="6788"/>
                  </a:lnTo>
                  <a:lnTo>
                    <a:pt x="1051906" y="25301"/>
                  </a:lnTo>
                  <a:lnTo>
                    <a:pt x="1066492" y="52759"/>
                  </a:lnTo>
                  <a:lnTo>
                    <a:pt x="1071840" y="86384"/>
                  </a:lnTo>
                  <a:lnTo>
                    <a:pt x="1071840" y="777457"/>
                  </a:lnTo>
                  <a:lnTo>
                    <a:pt x="1066492" y="811082"/>
                  </a:lnTo>
                  <a:lnTo>
                    <a:pt x="1051906" y="838540"/>
                  </a:lnTo>
                  <a:lnTo>
                    <a:pt x="1030271" y="857053"/>
                  </a:lnTo>
                  <a:lnTo>
                    <a:pt x="1003778" y="863841"/>
                  </a:lnTo>
                  <a:close/>
                </a:path>
              </a:pathLst>
            </a:custGeom>
            <a:solidFill>
              <a:srgbClr val="FFFFFF">
                <a:alpha val="89802"/>
              </a:srgbClr>
            </a:solidFill>
          </p:spPr>
          <p:txBody>
            <a:bodyPr wrap="square" lIns="0" tIns="0" rIns="0" bIns="0" rtlCol="0"/>
            <a:lstStyle/>
            <a:p>
              <a:endParaRPr/>
            </a:p>
          </p:txBody>
        </p:sp>
        <p:sp>
          <p:nvSpPr>
            <p:cNvPr id="34" name="object 34"/>
            <p:cNvSpPr/>
            <p:nvPr/>
          </p:nvSpPr>
          <p:spPr>
            <a:xfrm>
              <a:off x="1588671" y="2993354"/>
              <a:ext cx="1071880" cy="864235"/>
            </a:xfrm>
            <a:custGeom>
              <a:avLst/>
              <a:gdLst/>
              <a:ahLst/>
              <a:cxnLst/>
              <a:rect l="l" t="t" r="r" b="b"/>
              <a:pathLst>
                <a:path w="1071880" h="864235">
                  <a:moveTo>
                    <a:pt x="0" y="86384"/>
                  </a:moveTo>
                  <a:lnTo>
                    <a:pt x="5348" y="52759"/>
                  </a:lnTo>
                  <a:lnTo>
                    <a:pt x="19934" y="25301"/>
                  </a:lnTo>
                  <a:lnTo>
                    <a:pt x="41568" y="6788"/>
                  </a:lnTo>
                  <a:lnTo>
                    <a:pt x="68061" y="0"/>
                  </a:lnTo>
                  <a:lnTo>
                    <a:pt x="1003778" y="0"/>
                  </a:lnTo>
                  <a:lnTo>
                    <a:pt x="1030271" y="6788"/>
                  </a:lnTo>
                  <a:lnTo>
                    <a:pt x="1051906" y="25301"/>
                  </a:lnTo>
                  <a:lnTo>
                    <a:pt x="1066492" y="52759"/>
                  </a:lnTo>
                  <a:lnTo>
                    <a:pt x="1071840" y="86384"/>
                  </a:lnTo>
                  <a:lnTo>
                    <a:pt x="1071840" y="777457"/>
                  </a:lnTo>
                  <a:lnTo>
                    <a:pt x="1066492" y="811082"/>
                  </a:lnTo>
                  <a:lnTo>
                    <a:pt x="1051906" y="838540"/>
                  </a:lnTo>
                  <a:lnTo>
                    <a:pt x="1030271" y="857053"/>
                  </a:lnTo>
                  <a:lnTo>
                    <a:pt x="1003778" y="863841"/>
                  </a:lnTo>
                  <a:lnTo>
                    <a:pt x="68061" y="863841"/>
                  </a:lnTo>
                  <a:lnTo>
                    <a:pt x="41568" y="857053"/>
                  </a:lnTo>
                  <a:lnTo>
                    <a:pt x="19934" y="838540"/>
                  </a:lnTo>
                  <a:lnTo>
                    <a:pt x="5348" y="811082"/>
                  </a:lnTo>
                  <a:lnTo>
                    <a:pt x="0" y="777457"/>
                  </a:lnTo>
                  <a:lnTo>
                    <a:pt x="0" y="86384"/>
                  </a:lnTo>
                  <a:close/>
                </a:path>
              </a:pathLst>
            </a:custGeom>
            <a:ln w="12699">
              <a:solidFill>
                <a:srgbClr val="4372C3"/>
              </a:solidFill>
            </a:ln>
          </p:spPr>
          <p:txBody>
            <a:bodyPr wrap="square" lIns="0" tIns="0" rIns="0" bIns="0" rtlCol="0"/>
            <a:lstStyle/>
            <a:p>
              <a:endParaRPr/>
            </a:p>
          </p:txBody>
        </p:sp>
      </p:grpSp>
      <p:sp>
        <p:nvSpPr>
          <p:cNvPr id="35" name="object 35"/>
          <p:cNvSpPr txBox="1"/>
          <p:nvPr/>
        </p:nvSpPr>
        <p:spPr>
          <a:xfrm>
            <a:off x="2013490" y="3182418"/>
            <a:ext cx="868680" cy="401955"/>
          </a:xfrm>
          <a:prstGeom prst="rect">
            <a:avLst/>
          </a:prstGeom>
        </p:spPr>
        <p:txBody>
          <a:bodyPr vert="horz" wrap="square" lIns="0" tIns="35560" rIns="0" bIns="0" rtlCol="0">
            <a:spAutoFit/>
          </a:bodyPr>
          <a:lstStyle/>
          <a:p>
            <a:pPr marL="12700" marR="5080" indent="125095">
              <a:lnSpc>
                <a:spcPts val="1400"/>
              </a:lnSpc>
              <a:spcBef>
                <a:spcPts val="280"/>
              </a:spcBef>
            </a:pPr>
            <a:r>
              <a:rPr sz="1300" b="1" spc="-10" dirty="0">
                <a:latin typeface="Calibri"/>
                <a:cs typeface="Calibri"/>
              </a:rPr>
              <a:t>Personel </a:t>
            </a:r>
            <a:r>
              <a:rPr sz="1300" b="1" spc="-5" dirty="0">
                <a:latin typeface="Calibri"/>
                <a:cs typeface="Calibri"/>
              </a:rPr>
              <a:t> Ha</a:t>
            </a:r>
            <a:r>
              <a:rPr sz="1300" b="1" spc="-20" dirty="0">
                <a:latin typeface="Calibri"/>
                <a:cs typeface="Calibri"/>
              </a:rPr>
              <a:t>r</a:t>
            </a:r>
            <a:r>
              <a:rPr sz="1300" b="1" spc="-5" dirty="0">
                <a:latin typeface="Calibri"/>
                <a:cs typeface="Calibri"/>
              </a:rPr>
              <a:t>e</a:t>
            </a:r>
            <a:r>
              <a:rPr sz="1300" b="1" spc="-40" dirty="0">
                <a:latin typeface="Calibri"/>
                <a:cs typeface="Calibri"/>
              </a:rPr>
              <a:t>k</a:t>
            </a:r>
            <a:r>
              <a:rPr sz="1300" b="1" spc="-10" dirty="0">
                <a:latin typeface="Calibri"/>
                <a:cs typeface="Calibri"/>
              </a:rPr>
              <a:t>e</a:t>
            </a:r>
            <a:r>
              <a:rPr sz="1300" b="1" spc="-5" dirty="0">
                <a:latin typeface="Calibri"/>
                <a:cs typeface="Calibri"/>
              </a:rPr>
              <a:t>tlil</a:t>
            </a:r>
            <a:r>
              <a:rPr sz="1300" b="1" spc="5" dirty="0">
                <a:latin typeface="Calibri"/>
                <a:cs typeface="Calibri"/>
              </a:rPr>
              <a:t>i</a:t>
            </a:r>
            <a:r>
              <a:rPr sz="1300" b="1" spc="-5" dirty="0">
                <a:latin typeface="Arial"/>
                <a:cs typeface="Arial"/>
              </a:rPr>
              <a:t>ğ</a:t>
            </a:r>
            <a:r>
              <a:rPr sz="1300" b="1" dirty="0">
                <a:latin typeface="Calibri"/>
                <a:cs typeface="Calibri"/>
              </a:rPr>
              <a:t>i</a:t>
            </a:r>
            <a:endParaRPr sz="1300" dirty="0">
              <a:latin typeface="Calibri"/>
              <a:cs typeface="Calibri"/>
            </a:endParaRPr>
          </a:p>
        </p:txBody>
      </p:sp>
      <p:grpSp>
        <p:nvGrpSpPr>
          <p:cNvPr id="36" name="object 36"/>
          <p:cNvGrpSpPr/>
          <p:nvPr/>
        </p:nvGrpSpPr>
        <p:grpSpPr>
          <a:xfrm>
            <a:off x="235749" y="4166445"/>
            <a:ext cx="1121410" cy="956944"/>
            <a:chOff x="235749" y="4166445"/>
            <a:chExt cx="1121410" cy="956944"/>
          </a:xfrm>
        </p:grpSpPr>
        <p:sp>
          <p:nvSpPr>
            <p:cNvPr id="37" name="object 37"/>
            <p:cNvSpPr/>
            <p:nvPr/>
          </p:nvSpPr>
          <p:spPr>
            <a:xfrm>
              <a:off x="235749" y="4166445"/>
              <a:ext cx="1072515" cy="864235"/>
            </a:xfrm>
            <a:custGeom>
              <a:avLst/>
              <a:gdLst/>
              <a:ahLst/>
              <a:cxnLst/>
              <a:rect l="l" t="t" r="r" b="b"/>
              <a:pathLst>
                <a:path w="1072515" h="864235">
                  <a:moveTo>
                    <a:pt x="985505" y="863944"/>
                  </a:moveTo>
                  <a:lnTo>
                    <a:pt x="86394" y="863944"/>
                  </a:lnTo>
                  <a:lnTo>
                    <a:pt x="52765" y="857155"/>
                  </a:lnTo>
                  <a:lnTo>
                    <a:pt x="25304" y="838640"/>
                  </a:lnTo>
                  <a:lnTo>
                    <a:pt x="6789" y="811178"/>
                  </a:lnTo>
                  <a:lnTo>
                    <a:pt x="0" y="777549"/>
                  </a:lnTo>
                  <a:lnTo>
                    <a:pt x="0" y="86394"/>
                  </a:lnTo>
                  <a:lnTo>
                    <a:pt x="6789" y="52765"/>
                  </a:lnTo>
                  <a:lnTo>
                    <a:pt x="25304" y="25304"/>
                  </a:lnTo>
                  <a:lnTo>
                    <a:pt x="52765" y="6789"/>
                  </a:lnTo>
                  <a:lnTo>
                    <a:pt x="86394" y="0"/>
                  </a:lnTo>
                  <a:lnTo>
                    <a:pt x="985505" y="0"/>
                  </a:lnTo>
                  <a:lnTo>
                    <a:pt x="1033437" y="14515"/>
                  </a:lnTo>
                  <a:lnTo>
                    <a:pt x="1065323" y="53332"/>
                  </a:lnTo>
                  <a:lnTo>
                    <a:pt x="1071899" y="86394"/>
                  </a:lnTo>
                  <a:lnTo>
                    <a:pt x="1071899" y="777549"/>
                  </a:lnTo>
                  <a:lnTo>
                    <a:pt x="1065110" y="811178"/>
                  </a:lnTo>
                  <a:lnTo>
                    <a:pt x="1046595" y="838640"/>
                  </a:lnTo>
                  <a:lnTo>
                    <a:pt x="1019134" y="857155"/>
                  </a:lnTo>
                  <a:lnTo>
                    <a:pt x="985505" y="863944"/>
                  </a:lnTo>
                  <a:close/>
                </a:path>
              </a:pathLst>
            </a:custGeom>
            <a:solidFill>
              <a:srgbClr val="CC0000"/>
            </a:solidFill>
          </p:spPr>
          <p:txBody>
            <a:bodyPr wrap="square" lIns="0" tIns="0" rIns="0" bIns="0" rtlCol="0"/>
            <a:lstStyle/>
            <a:p>
              <a:endParaRPr/>
            </a:p>
          </p:txBody>
        </p:sp>
        <p:sp>
          <p:nvSpPr>
            <p:cNvPr id="38" name="object 38"/>
            <p:cNvSpPr/>
            <p:nvPr/>
          </p:nvSpPr>
          <p:spPr>
            <a:xfrm>
              <a:off x="278642" y="4252842"/>
              <a:ext cx="1071880" cy="864235"/>
            </a:xfrm>
            <a:custGeom>
              <a:avLst/>
              <a:gdLst/>
              <a:ahLst/>
              <a:cxnLst/>
              <a:rect l="l" t="t" r="r" b="b"/>
              <a:pathLst>
                <a:path w="1071880" h="864235">
                  <a:moveTo>
                    <a:pt x="1003779" y="863841"/>
                  </a:moveTo>
                  <a:lnTo>
                    <a:pt x="68062" y="863841"/>
                  </a:lnTo>
                  <a:lnTo>
                    <a:pt x="41569" y="857053"/>
                  </a:lnTo>
                  <a:lnTo>
                    <a:pt x="19934" y="838540"/>
                  </a:lnTo>
                  <a:lnTo>
                    <a:pt x="5348" y="811082"/>
                  </a:lnTo>
                  <a:lnTo>
                    <a:pt x="0" y="777457"/>
                  </a:lnTo>
                  <a:lnTo>
                    <a:pt x="0" y="86384"/>
                  </a:lnTo>
                  <a:lnTo>
                    <a:pt x="5348" y="52759"/>
                  </a:lnTo>
                  <a:lnTo>
                    <a:pt x="19934" y="25301"/>
                  </a:lnTo>
                  <a:lnTo>
                    <a:pt x="41569" y="6788"/>
                  </a:lnTo>
                  <a:lnTo>
                    <a:pt x="68062" y="0"/>
                  </a:lnTo>
                  <a:lnTo>
                    <a:pt x="1003779" y="0"/>
                  </a:lnTo>
                  <a:lnTo>
                    <a:pt x="1030271" y="6788"/>
                  </a:lnTo>
                  <a:lnTo>
                    <a:pt x="1051906" y="25301"/>
                  </a:lnTo>
                  <a:lnTo>
                    <a:pt x="1066492" y="52759"/>
                  </a:lnTo>
                  <a:lnTo>
                    <a:pt x="1071841" y="86384"/>
                  </a:lnTo>
                  <a:lnTo>
                    <a:pt x="1071841" y="777457"/>
                  </a:lnTo>
                  <a:lnTo>
                    <a:pt x="1066492" y="811082"/>
                  </a:lnTo>
                  <a:lnTo>
                    <a:pt x="1051906" y="838540"/>
                  </a:lnTo>
                  <a:lnTo>
                    <a:pt x="1030271" y="857053"/>
                  </a:lnTo>
                  <a:lnTo>
                    <a:pt x="1003779" y="863841"/>
                  </a:lnTo>
                  <a:close/>
                </a:path>
              </a:pathLst>
            </a:custGeom>
            <a:solidFill>
              <a:srgbClr val="FFFFFF">
                <a:alpha val="89802"/>
              </a:srgbClr>
            </a:solidFill>
          </p:spPr>
          <p:txBody>
            <a:bodyPr wrap="square" lIns="0" tIns="0" rIns="0" bIns="0" rtlCol="0"/>
            <a:lstStyle/>
            <a:p>
              <a:endParaRPr/>
            </a:p>
          </p:txBody>
        </p:sp>
        <p:sp>
          <p:nvSpPr>
            <p:cNvPr id="39" name="object 39"/>
            <p:cNvSpPr/>
            <p:nvPr/>
          </p:nvSpPr>
          <p:spPr>
            <a:xfrm>
              <a:off x="278642" y="4252842"/>
              <a:ext cx="1071880" cy="864235"/>
            </a:xfrm>
            <a:custGeom>
              <a:avLst/>
              <a:gdLst/>
              <a:ahLst/>
              <a:cxnLst/>
              <a:rect l="l" t="t" r="r" b="b"/>
              <a:pathLst>
                <a:path w="1071880" h="864235">
                  <a:moveTo>
                    <a:pt x="0" y="86384"/>
                  </a:moveTo>
                  <a:lnTo>
                    <a:pt x="5348" y="52759"/>
                  </a:lnTo>
                  <a:lnTo>
                    <a:pt x="19934" y="25301"/>
                  </a:lnTo>
                  <a:lnTo>
                    <a:pt x="41569" y="6788"/>
                  </a:lnTo>
                  <a:lnTo>
                    <a:pt x="68062" y="0"/>
                  </a:lnTo>
                  <a:lnTo>
                    <a:pt x="1003779" y="0"/>
                  </a:lnTo>
                  <a:lnTo>
                    <a:pt x="1030271" y="6788"/>
                  </a:lnTo>
                  <a:lnTo>
                    <a:pt x="1051906" y="25301"/>
                  </a:lnTo>
                  <a:lnTo>
                    <a:pt x="1066492" y="52759"/>
                  </a:lnTo>
                  <a:lnTo>
                    <a:pt x="1071841" y="86384"/>
                  </a:lnTo>
                  <a:lnTo>
                    <a:pt x="1071841" y="777457"/>
                  </a:lnTo>
                  <a:lnTo>
                    <a:pt x="1066492" y="811082"/>
                  </a:lnTo>
                  <a:lnTo>
                    <a:pt x="1051906" y="838540"/>
                  </a:lnTo>
                  <a:lnTo>
                    <a:pt x="1030271" y="857053"/>
                  </a:lnTo>
                  <a:lnTo>
                    <a:pt x="1003779" y="863841"/>
                  </a:lnTo>
                  <a:lnTo>
                    <a:pt x="68062" y="863841"/>
                  </a:lnTo>
                  <a:lnTo>
                    <a:pt x="41569" y="857053"/>
                  </a:lnTo>
                  <a:lnTo>
                    <a:pt x="19934" y="838540"/>
                  </a:lnTo>
                  <a:lnTo>
                    <a:pt x="5348" y="811082"/>
                  </a:lnTo>
                  <a:lnTo>
                    <a:pt x="0" y="777457"/>
                  </a:lnTo>
                  <a:lnTo>
                    <a:pt x="0" y="86384"/>
                  </a:lnTo>
                  <a:close/>
                </a:path>
              </a:pathLst>
            </a:custGeom>
            <a:ln w="12699">
              <a:solidFill>
                <a:srgbClr val="4372C3"/>
              </a:solidFill>
            </a:ln>
          </p:spPr>
          <p:txBody>
            <a:bodyPr wrap="square" lIns="0" tIns="0" rIns="0" bIns="0" rtlCol="0"/>
            <a:lstStyle/>
            <a:p>
              <a:endParaRPr/>
            </a:p>
          </p:txBody>
        </p:sp>
      </p:grpSp>
      <p:sp>
        <p:nvSpPr>
          <p:cNvPr id="40" name="object 40"/>
          <p:cNvSpPr txBox="1"/>
          <p:nvPr/>
        </p:nvSpPr>
        <p:spPr>
          <a:xfrm>
            <a:off x="393085" y="4577625"/>
            <a:ext cx="843280" cy="182101"/>
          </a:xfrm>
          <a:prstGeom prst="rect">
            <a:avLst/>
          </a:prstGeom>
        </p:spPr>
        <p:txBody>
          <a:bodyPr vert="horz" wrap="square" lIns="0" tIns="12700" rIns="0" bIns="0" rtlCol="0">
            <a:spAutoFit/>
          </a:bodyPr>
          <a:lstStyle/>
          <a:p>
            <a:pPr marL="12700">
              <a:lnSpc>
                <a:spcPct val="100000"/>
              </a:lnSpc>
              <a:spcBef>
                <a:spcPts val="100"/>
              </a:spcBef>
            </a:pPr>
            <a:r>
              <a:rPr sz="1100" spc="-15" dirty="0">
                <a:latin typeface="Calibri"/>
                <a:cs typeface="Calibri"/>
              </a:rPr>
              <a:t>Kurs</a:t>
            </a:r>
            <a:r>
              <a:rPr sz="1100" spc="-30" dirty="0">
                <a:latin typeface="Calibri"/>
                <a:cs typeface="Calibri"/>
              </a:rPr>
              <a:t> </a:t>
            </a:r>
            <a:r>
              <a:rPr sz="1100" spc="-30" dirty="0" err="1">
                <a:latin typeface="Calibri"/>
                <a:cs typeface="Calibri"/>
              </a:rPr>
              <a:t>Ve</a:t>
            </a:r>
            <a:r>
              <a:rPr sz="1100" spc="-25" dirty="0">
                <a:latin typeface="Calibri"/>
                <a:cs typeface="Calibri"/>
              </a:rPr>
              <a:t> </a:t>
            </a:r>
            <a:r>
              <a:rPr sz="1100" spc="-90" dirty="0" err="1" smtClean="0">
                <a:latin typeface="Calibri"/>
                <a:cs typeface="Calibri"/>
              </a:rPr>
              <a:t>E</a:t>
            </a:r>
            <a:r>
              <a:rPr sz="1100" spc="-90" dirty="0" err="1" smtClean="0">
                <a:latin typeface="Arial MT"/>
                <a:cs typeface="Arial MT"/>
              </a:rPr>
              <a:t>ğ</a:t>
            </a:r>
            <a:r>
              <a:rPr sz="1100" spc="-90" dirty="0" err="1" smtClean="0">
                <a:latin typeface="Calibri"/>
                <a:cs typeface="Calibri"/>
              </a:rPr>
              <a:t>itim</a:t>
            </a:r>
            <a:endParaRPr lang="tr-TR" sz="1100" spc="-90" dirty="0" smtClean="0">
              <a:latin typeface="Calibri"/>
              <a:cs typeface="Calibri"/>
            </a:endParaRPr>
          </a:p>
        </p:txBody>
      </p:sp>
      <p:grpSp>
        <p:nvGrpSpPr>
          <p:cNvPr id="41" name="object 41"/>
          <p:cNvGrpSpPr/>
          <p:nvPr/>
        </p:nvGrpSpPr>
        <p:grpSpPr>
          <a:xfrm>
            <a:off x="1490064" y="4148596"/>
            <a:ext cx="1121410" cy="956944"/>
            <a:chOff x="1545777" y="4166445"/>
            <a:chExt cx="1121410" cy="956944"/>
          </a:xfrm>
        </p:grpSpPr>
        <p:sp>
          <p:nvSpPr>
            <p:cNvPr id="42" name="object 42"/>
            <p:cNvSpPr/>
            <p:nvPr/>
          </p:nvSpPr>
          <p:spPr>
            <a:xfrm>
              <a:off x="1545777" y="4166445"/>
              <a:ext cx="1072515" cy="864235"/>
            </a:xfrm>
            <a:custGeom>
              <a:avLst/>
              <a:gdLst/>
              <a:ahLst/>
              <a:cxnLst/>
              <a:rect l="l" t="t" r="r" b="b"/>
              <a:pathLst>
                <a:path w="1072514" h="864235">
                  <a:moveTo>
                    <a:pt x="985505" y="863944"/>
                  </a:moveTo>
                  <a:lnTo>
                    <a:pt x="86394" y="863944"/>
                  </a:lnTo>
                  <a:lnTo>
                    <a:pt x="52765" y="857155"/>
                  </a:lnTo>
                  <a:lnTo>
                    <a:pt x="25304" y="838640"/>
                  </a:lnTo>
                  <a:lnTo>
                    <a:pt x="6789" y="811178"/>
                  </a:lnTo>
                  <a:lnTo>
                    <a:pt x="0" y="777549"/>
                  </a:lnTo>
                  <a:lnTo>
                    <a:pt x="0" y="86394"/>
                  </a:lnTo>
                  <a:lnTo>
                    <a:pt x="6789" y="52765"/>
                  </a:lnTo>
                  <a:lnTo>
                    <a:pt x="25304" y="25304"/>
                  </a:lnTo>
                  <a:lnTo>
                    <a:pt x="52765" y="6789"/>
                  </a:lnTo>
                  <a:lnTo>
                    <a:pt x="86394" y="0"/>
                  </a:lnTo>
                  <a:lnTo>
                    <a:pt x="985505" y="0"/>
                  </a:lnTo>
                  <a:lnTo>
                    <a:pt x="1033437" y="14515"/>
                  </a:lnTo>
                  <a:lnTo>
                    <a:pt x="1065323" y="53332"/>
                  </a:lnTo>
                  <a:lnTo>
                    <a:pt x="1071899" y="86394"/>
                  </a:lnTo>
                  <a:lnTo>
                    <a:pt x="1071899" y="777549"/>
                  </a:lnTo>
                  <a:lnTo>
                    <a:pt x="1065110" y="811178"/>
                  </a:lnTo>
                  <a:lnTo>
                    <a:pt x="1046595" y="838640"/>
                  </a:lnTo>
                  <a:lnTo>
                    <a:pt x="1019134" y="857155"/>
                  </a:lnTo>
                  <a:lnTo>
                    <a:pt x="985505" y="863944"/>
                  </a:lnTo>
                  <a:close/>
                </a:path>
              </a:pathLst>
            </a:custGeom>
            <a:solidFill>
              <a:srgbClr val="CC0000"/>
            </a:solidFill>
          </p:spPr>
          <p:txBody>
            <a:bodyPr wrap="square" lIns="0" tIns="0" rIns="0" bIns="0" rtlCol="0"/>
            <a:lstStyle/>
            <a:p>
              <a:endParaRPr/>
            </a:p>
          </p:txBody>
        </p:sp>
        <p:sp>
          <p:nvSpPr>
            <p:cNvPr id="43" name="object 43"/>
            <p:cNvSpPr/>
            <p:nvPr/>
          </p:nvSpPr>
          <p:spPr>
            <a:xfrm>
              <a:off x="1588671" y="4252842"/>
              <a:ext cx="1071880" cy="864235"/>
            </a:xfrm>
            <a:custGeom>
              <a:avLst/>
              <a:gdLst/>
              <a:ahLst/>
              <a:cxnLst/>
              <a:rect l="l" t="t" r="r" b="b"/>
              <a:pathLst>
                <a:path w="1071880" h="864235">
                  <a:moveTo>
                    <a:pt x="1003778" y="863841"/>
                  </a:moveTo>
                  <a:lnTo>
                    <a:pt x="68061" y="863841"/>
                  </a:lnTo>
                  <a:lnTo>
                    <a:pt x="41568" y="857053"/>
                  </a:lnTo>
                  <a:lnTo>
                    <a:pt x="19934" y="838540"/>
                  </a:lnTo>
                  <a:lnTo>
                    <a:pt x="5348" y="811082"/>
                  </a:lnTo>
                  <a:lnTo>
                    <a:pt x="0" y="777457"/>
                  </a:lnTo>
                  <a:lnTo>
                    <a:pt x="0" y="86384"/>
                  </a:lnTo>
                  <a:lnTo>
                    <a:pt x="5348" y="52759"/>
                  </a:lnTo>
                  <a:lnTo>
                    <a:pt x="19934" y="25301"/>
                  </a:lnTo>
                  <a:lnTo>
                    <a:pt x="41568" y="6788"/>
                  </a:lnTo>
                  <a:lnTo>
                    <a:pt x="68061" y="0"/>
                  </a:lnTo>
                  <a:lnTo>
                    <a:pt x="1003778" y="0"/>
                  </a:lnTo>
                  <a:lnTo>
                    <a:pt x="1030271" y="6788"/>
                  </a:lnTo>
                  <a:lnTo>
                    <a:pt x="1051906" y="25301"/>
                  </a:lnTo>
                  <a:lnTo>
                    <a:pt x="1066492" y="52759"/>
                  </a:lnTo>
                  <a:lnTo>
                    <a:pt x="1071840" y="86384"/>
                  </a:lnTo>
                  <a:lnTo>
                    <a:pt x="1071840" y="777457"/>
                  </a:lnTo>
                  <a:lnTo>
                    <a:pt x="1066492" y="811082"/>
                  </a:lnTo>
                  <a:lnTo>
                    <a:pt x="1051906" y="838540"/>
                  </a:lnTo>
                  <a:lnTo>
                    <a:pt x="1030271" y="857053"/>
                  </a:lnTo>
                  <a:lnTo>
                    <a:pt x="1003778" y="863841"/>
                  </a:lnTo>
                  <a:close/>
                </a:path>
              </a:pathLst>
            </a:custGeom>
            <a:solidFill>
              <a:srgbClr val="FFFFFF">
                <a:alpha val="89802"/>
              </a:srgbClr>
            </a:solidFill>
          </p:spPr>
          <p:txBody>
            <a:bodyPr wrap="square" lIns="0" tIns="0" rIns="0" bIns="0" rtlCol="0"/>
            <a:lstStyle/>
            <a:p>
              <a:endParaRPr/>
            </a:p>
          </p:txBody>
        </p:sp>
        <p:sp>
          <p:nvSpPr>
            <p:cNvPr id="44" name="object 44"/>
            <p:cNvSpPr/>
            <p:nvPr/>
          </p:nvSpPr>
          <p:spPr>
            <a:xfrm>
              <a:off x="1588671" y="4252842"/>
              <a:ext cx="1071880" cy="864235"/>
            </a:xfrm>
            <a:custGeom>
              <a:avLst/>
              <a:gdLst/>
              <a:ahLst/>
              <a:cxnLst/>
              <a:rect l="l" t="t" r="r" b="b"/>
              <a:pathLst>
                <a:path w="1071880" h="864235">
                  <a:moveTo>
                    <a:pt x="0" y="86384"/>
                  </a:moveTo>
                  <a:lnTo>
                    <a:pt x="5348" y="52759"/>
                  </a:lnTo>
                  <a:lnTo>
                    <a:pt x="19934" y="25301"/>
                  </a:lnTo>
                  <a:lnTo>
                    <a:pt x="41568" y="6788"/>
                  </a:lnTo>
                  <a:lnTo>
                    <a:pt x="68061" y="0"/>
                  </a:lnTo>
                  <a:lnTo>
                    <a:pt x="1003778" y="0"/>
                  </a:lnTo>
                  <a:lnTo>
                    <a:pt x="1030271" y="6788"/>
                  </a:lnTo>
                  <a:lnTo>
                    <a:pt x="1051906" y="25301"/>
                  </a:lnTo>
                  <a:lnTo>
                    <a:pt x="1066492" y="52759"/>
                  </a:lnTo>
                  <a:lnTo>
                    <a:pt x="1071840" y="86384"/>
                  </a:lnTo>
                  <a:lnTo>
                    <a:pt x="1071840" y="777457"/>
                  </a:lnTo>
                  <a:lnTo>
                    <a:pt x="1066492" y="811082"/>
                  </a:lnTo>
                  <a:lnTo>
                    <a:pt x="1051906" y="838540"/>
                  </a:lnTo>
                  <a:lnTo>
                    <a:pt x="1030271" y="857053"/>
                  </a:lnTo>
                  <a:lnTo>
                    <a:pt x="1003778" y="863841"/>
                  </a:lnTo>
                  <a:lnTo>
                    <a:pt x="68061" y="863841"/>
                  </a:lnTo>
                  <a:lnTo>
                    <a:pt x="41568" y="857053"/>
                  </a:lnTo>
                  <a:lnTo>
                    <a:pt x="19934" y="838540"/>
                  </a:lnTo>
                  <a:lnTo>
                    <a:pt x="5348" y="811082"/>
                  </a:lnTo>
                  <a:lnTo>
                    <a:pt x="0" y="777457"/>
                  </a:lnTo>
                  <a:lnTo>
                    <a:pt x="0" y="86384"/>
                  </a:lnTo>
                  <a:close/>
                </a:path>
              </a:pathLst>
            </a:custGeom>
            <a:ln w="12699">
              <a:solidFill>
                <a:srgbClr val="4372C3"/>
              </a:solidFill>
            </a:ln>
          </p:spPr>
          <p:txBody>
            <a:bodyPr wrap="square" lIns="0" tIns="0" rIns="0" bIns="0" rtlCol="0"/>
            <a:lstStyle/>
            <a:p>
              <a:endParaRPr/>
            </a:p>
          </p:txBody>
        </p:sp>
      </p:grpSp>
      <p:sp>
        <p:nvSpPr>
          <p:cNvPr id="45" name="object 45"/>
          <p:cNvSpPr txBox="1"/>
          <p:nvPr/>
        </p:nvSpPr>
        <p:spPr>
          <a:xfrm>
            <a:off x="1604331" y="4520187"/>
            <a:ext cx="1101672" cy="182101"/>
          </a:xfrm>
          <a:prstGeom prst="rect">
            <a:avLst/>
          </a:prstGeom>
        </p:spPr>
        <p:txBody>
          <a:bodyPr vert="horz" wrap="square" lIns="0" tIns="12700" rIns="0" bIns="0" rtlCol="0">
            <a:spAutoFit/>
          </a:bodyPr>
          <a:lstStyle/>
          <a:p>
            <a:pPr marL="12700">
              <a:lnSpc>
                <a:spcPct val="100000"/>
              </a:lnSpc>
              <a:spcBef>
                <a:spcPts val="100"/>
              </a:spcBef>
            </a:pPr>
            <a:r>
              <a:rPr lang="tr-TR" sz="1100" dirty="0" smtClean="0">
                <a:latin typeface="Arial MT"/>
                <a:cs typeface="Calibri"/>
              </a:rPr>
              <a:t>İş </a:t>
            </a:r>
            <a:r>
              <a:rPr sz="1100" dirty="0" err="1" smtClean="0">
                <a:latin typeface="Calibri"/>
                <a:cs typeface="Calibri"/>
              </a:rPr>
              <a:t>Ba</a:t>
            </a:r>
            <a:r>
              <a:rPr sz="1100" dirty="0" err="1" smtClean="0">
                <a:latin typeface="Arial MT"/>
                <a:cs typeface="Arial MT"/>
              </a:rPr>
              <a:t>ş</a:t>
            </a:r>
            <a:r>
              <a:rPr sz="1100" dirty="0" err="1" smtClean="0">
                <a:latin typeface="Calibri"/>
                <a:cs typeface="Calibri"/>
              </a:rPr>
              <a:t>ı</a:t>
            </a:r>
            <a:r>
              <a:rPr sz="1100" dirty="0" smtClean="0">
                <a:latin typeface="Calibri"/>
                <a:cs typeface="Calibri"/>
              </a:rPr>
              <a:t> </a:t>
            </a:r>
            <a:r>
              <a:rPr lang="tr-TR" sz="1100" dirty="0" smtClean="0">
                <a:latin typeface="Calibri"/>
                <a:cs typeface="Calibri"/>
              </a:rPr>
              <a:t> </a:t>
            </a:r>
            <a:r>
              <a:rPr sz="1100" dirty="0" err="1" smtClean="0">
                <a:latin typeface="Calibri"/>
                <a:cs typeface="Calibri"/>
              </a:rPr>
              <a:t>Gözlem</a:t>
            </a:r>
            <a:endParaRPr sz="1100" dirty="0">
              <a:latin typeface="Calibri"/>
              <a:cs typeface="Calibri"/>
            </a:endParaRPr>
          </a:p>
        </p:txBody>
      </p:sp>
      <p:grpSp>
        <p:nvGrpSpPr>
          <p:cNvPr id="46" name="object 46"/>
          <p:cNvGrpSpPr/>
          <p:nvPr/>
        </p:nvGrpSpPr>
        <p:grpSpPr>
          <a:xfrm>
            <a:off x="2839277" y="4106418"/>
            <a:ext cx="1121410" cy="956944"/>
            <a:chOff x="2855806" y="4166445"/>
            <a:chExt cx="1121410" cy="956944"/>
          </a:xfrm>
        </p:grpSpPr>
        <p:sp>
          <p:nvSpPr>
            <p:cNvPr id="47" name="object 47"/>
            <p:cNvSpPr/>
            <p:nvPr/>
          </p:nvSpPr>
          <p:spPr>
            <a:xfrm>
              <a:off x="2855806" y="4166445"/>
              <a:ext cx="1072515" cy="864235"/>
            </a:xfrm>
            <a:custGeom>
              <a:avLst/>
              <a:gdLst/>
              <a:ahLst/>
              <a:cxnLst/>
              <a:rect l="l" t="t" r="r" b="b"/>
              <a:pathLst>
                <a:path w="1072514" h="864235">
                  <a:moveTo>
                    <a:pt x="985505" y="863944"/>
                  </a:moveTo>
                  <a:lnTo>
                    <a:pt x="86394" y="863944"/>
                  </a:lnTo>
                  <a:lnTo>
                    <a:pt x="52765" y="857155"/>
                  </a:lnTo>
                  <a:lnTo>
                    <a:pt x="25304" y="838640"/>
                  </a:lnTo>
                  <a:lnTo>
                    <a:pt x="6789" y="811178"/>
                  </a:lnTo>
                  <a:lnTo>
                    <a:pt x="0" y="777549"/>
                  </a:lnTo>
                  <a:lnTo>
                    <a:pt x="0" y="86394"/>
                  </a:lnTo>
                  <a:lnTo>
                    <a:pt x="6789" y="52765"/>
                  </a:lnTo>
                  <a:lnTo>
                    <a:pt x="25304" y="25304"/>
                  </a:lnTo>
                  <a:lnTo>
                    <a:pt x="52765" y="6789"/>
                  </a:lnTo>
                  <a:lnTo>
                    <a:pt x="86394" y="0"/>
                  </a:lnTo>
                  <a:lnTo>
                    <a:pt x="985505" y="0"/>
                  </a:lnTo>
                  <a:lnTo>
                    <a:pt x="1033437" y="14515"/>
                  </a:lnTo>
                  <a:lnTo>
                    <a:pt x="1065323" y="53332"/>
                  </a:lnTo>
                  <a:lnTo>
                    <a:pt x="1071900" y="86394"/>
                  </a:lnTo>
                  <a:lnTo>
                    <a:pt x="1071900" y="777549"/>
                  </a:lnTo>
                  <a:lnTo>
                    <a:pt x="1065110" y="811178"/>
                  </a:lnTo>
                  <a:lnTo>
                    <a:pt x="1046595" y="838640"/>
                  </a:lnTo>
                  <a:lnTo>
                    <a:pt x="1019134" y="857155"/>
                  </a:lnTo>
                  <a:lnTo>
                    <a:pt x="985505" y="863944"/>
                  </a:lnTo>
                  <a:close/>
                </a:path>
              </a:pathLst>
            </a:custGeom>
            <a:solidFill>
              <a:srgbClr val="CC0000"/>
            </a:solidFill>
          </p:spPr>
          <p:txBody>
            <a:bodyPr wrap="square" lIns="0" tIns="0" rIns="0" bIns="0" rtlCol="0"/>
            <a:lstStyle/>
            <a:p>
              <a:endParaRPr/>
            </a:p>
          </p:txBody>
        </p:sp>
        <p:sp>
          <p:nvSpPr>
            <p:cNvPr id="48" name="object 48"/>
            <p:cNvSpPr/>
            <p:nvPr/>
          </p:nvSpPr>
          <p:spPr>
            <a:xfrm>
              <a:off x="2898699" y="4252842"/>
              <a:ext cx="1071880" cy="864235"/>
            </a:xfrm>
            <a:custGeom>
              <a:avLst/>
              <a:gdLst/>
              <a:ahLst/>
              <a:cxnLst/>
              <a:rect l="l" t="t" r="r" b="b"/>
              <a:pathLst>
                <a:path w="1071879" h="864235">
                  <a:moveTo>
                    <a:pt x="1003778" y="863841"/>
                  </a:moveTo>
                  <a:lnTo>
                    <a:pt x="68061" y="863841"/>
                  </a:lnTo>
                  <a:lnTo>
                    <a:pt x="41569" y="857053"/>
                  </a:lnTo>
                  <a:lnTo>
                    <a:pt x="19934" y="838540"/>
                  </a:lnTo>
                  <a:lnTo>
                    <a:pt x="5348" y="811082"/>
                  </a:lnTo>
                  <a:lnTo>
                    <a:pt x="0" y="777457"/>
                  </a:lnTo>
                  <a:lnTo>
                    <a:pt x="0" y="86384"/>
                  </a:lnTo>
                  <a:lnTo>
                    <a:pt x="5348" y="52759"/>
                  </a:lnTo>
                  <a:lnTo>
                    <a:pt x="19934" y="25301"/>
                  </a:lnTo>
                  <a:lnTo>
                    <a:pt x="41569" y="6788"/>
                  </a:lnTo>
                  <a:lnTo>
                    <a:pt x="68061" y="0"/>
                  </a:lnTo>
                  <a:lnTo>
                    <a:pt x="1003778" y="0"/>
                  </a:lnTo>
                  <a:lnTo>
                    <a:pt x="1030271" y="6788"/>
                  </a:lnTo>
                  <a:lnTo>
                    <a:pt x="1051906" y="25301"/>
                  </a:lnTo>
                  <a:lnTo>
                    <a:pt x="1066492" y="52759"/>
                  </a:lnTo>
                  <a:lnTo>
                    <a:pt x="1071840" y="86384"/>
                  </a:lnTo>
                  <a:lnTo>
                    <a:pt x="1071840" y="777457"/>
                  </a:lnTo>
                  <a:lnTo>
                    <a:pt x="1066492" y="811082"/>
                  </a:lnTo>
                  <a:lnTo>
                    <a:pt x="1051906" y="838540"/>
                  </a:lnTo>
                  <a:lnTo>
                    <a:pt x="1030271" y="857053"/>
                  </a:lnTo>
                  <a:lnTo>
                    <a:pt x="1003778" y="863841"/>
                  </a:lnTo>
                  <a:close/>
                </a:path>
              </a:pathLst>
            </a:custGeom>
            <a:solidFill>
              <a:srgbClr val="FFFFFF">
                <a:alpha val="89802"/>
              </a:srgbClr>
            </a:solidFill>
          </p:spPr>
          <p:txBody>
            <a:bodyPr wrap="square" lIns="0" tIns="0" rIns="0" bIns="0" rtlCol="0"/>
            <a:lstStyle/>
            <a:p>
              <a:endParaRPr/>
            </a:p>
          </p:txBody>
        </p:sp>
        <p:sp>
          <p:nvSpPr>
            <p:cNvPr id="49" name="object 49"/>
            <p:cNvSpPr/>
            <p:nvPr/>
          </p:nvSpPr>
          <p:spPr>
            <a:xfrm>
              <a:off x="2898699" y="4252842"/>
              <a:ext cx="1071880" cy="864235"/>
            </a:xfrm>
            <a:custGeom>
              <a:avLst/>
              <a:gdLst/>
              <a:ahLst/>
              <a:cxnLst/>
              <a:rect l="l" t="t" r="r" b="b"/>
              <a:pathLst>
                <a:path w="1071879" h="864235">
                  <a:moveTo>
                    <a:pt x="0" y="86384"/>
                  </a:moveTo>
                  <a:lnTo>
                    <a:pt x="5348" y="52759"/>
                  </a:lnTo>
                  <a:lnTo>
                    <a:pt x="19934" y="25301"/>
                  </a:lnTo>
                  <a:lnTo>
                    <a:pt x="41569" y="6788"/>
                  </a:lnTo>
                  <a:lnTo>
                    <a:pt x="68061" y="0"/>
                  </a:lnTo>
                  <a:lnTo>
                    <a:pt x="1003778" y="0"/>
                  </a:lnTo>
                  <a:lnTo>
                    <a:pt x="1030271" y="6788"/>
                  </a:lnTo>
                  <a:lnTo>
                    <a:pt x="1051906" y="25301"/>
                  </a:lnTo>
                  <a:lnTo>
                    <a:pt x="1066492" y="52759"/>
                  </a:lnTo>
                  <a:lnTo>
                    <a:pt x="1071840" y="86384"/>
                  </a:lnTo>
                  <a:lnTo>
                    <a:pt x="1071840" y="777457"/>
                  </a:lnTo>
                  <a:lnTo>
                    <a:pt x="1066492" y="811082"/>
                  </a:lnTo>
                  <a:lnTo>
                    <a:pt x="1051906" y="838540"/>
                  </a:lnTo>
                  <a:lnTo>
                    <a:pt x="1030271" y="857053"/>
                  </a:lnTo>
                  <a:lnTo>
                    <a:pt x="1003778" y="863841"/>
                  </a:lnTo>
                  <a:lnTo>
                    <a:pt x="68061" y="863841"/>
                  </a:lnTo>
                  <a:lnTo>
                    <a:pt x="41569" y="857053"/>
                  </a:lnTo>
                  <a:lnTo>
                    <a:pt x="19934" y="838540"/>
                  </a:lnTo>
                  <a:lnTo>
                    <a:pt x="5348" y="811082"/>
                  </a:lnTo>
                  <a:lnTo>
                    <a:pt x="0" y="777457"/>
                  </a:lnTo>
                  <a:lnTo>
                    <a:pt x="0" y="86384"/>
                  </a:lnTo>
                  <a:close/>
                </a:path>
              </a:pathLst>
            </a:custGeom>
            <a:ln w="12699">
              <a:solidFill>
                <a:srgbClr val="4372C3"/>
              </a:solidFill>
            </a:ln>
          </p:spPr>
          <p:txBody>
            <a:bodyPr wrap="square" lIns="0" tIns="0" rIns="0" bIns="0" rtlCol="0"/>
            <a:lstStyle/>
            <a:p>
              <a:endParaRPr/>
            </a:p>
          </p:txBody>
        </p:sp>
      </p:grpSp>
      <p:sp>
        <p:nvSpPr>
          <p:cNvPr id="50" name="object 50"/>
          <p:cNvSpPr txBox="1"/>
          <p:nvPr/>
        </p:nvSpPr>
        <p:spPr>
          <a:xfrm>
            <a:off x="2995942" y="4517630"/>
            <a:ext cx="876935" cy="314960"/>
          </a:xfrm>
          <a:prstGeom prst="rect">
            <a:avLst/>
          </a:prstGeom>
        </p:spPr>
        <p:txBody>
          <a:bodyPr vert="horz" wrap="square" lIns="0" tIns="29845" rIns="0" bIns="0" rtlCol="0">
            <a:spAutoFit/>
          </a:bodyPr>
          <a:lstStyle/>
          <a:p>
            <a:pPr marL="12700" marR="5080" indent="158750">
              <a:lnSpc>
                <a:spcPts val="1080"/>
              </a:lnSpc>
              <a:spcBef>
                <a:spcPts val="235"/>
              </a:spcBef>
            </a:pPr>
            <a:r>
              <a:rPr sz="1000" spc="-65" dirty="0">
                <a:latin typeface="Calibri"/>
                <a:cs typeface="Calibri"/>
              </a:rPr>
              <a:t>Ö</a:t>
            </a:r>
            <a:r>
              <a:rPr sz="1000" spc="-65" dirty="0">
                <a:latin typeface="Arial MT"/>
                <a:cs typeface="Arial MT"/>
              </a:rPr>
              <a:t>ğ</a:t>
            </a:r>
            <a:r>
              <a:rPr sz="1000" spc="-65" dirty="0">
                <a:latin typeface="Calibri"/>
                <a:cs typeface="Calibri"/>
              </a:rPr>
              <a:t>retmen </a:t>
            </a:r>
            <a:r>
              <a:rPr sz="1000" spc="-60" dirty="0">
                <a:latin typeface="Calibri"/>
                <a:cs typeface="Calibri"/>
              </a:rPr>
              <a:t> </a:t>
            </a:r>
            <a:r>
              <a:rPr sz="1000" spc="-10" dirty="0">
                <a:latin typeface="Calibri"/>
                <a:cs typeface="Calibri"/>
              </a:rPr>
              <a:t>Görevlendirmesi</a:t>
            </a:r>
            <a:endParaRPr sz="1000" dirty="0">
              <a:latin typeface="Calibri"/>
              <a:cs typeface="Calibri"/>
            </a:endParaRPr>
          </a:p>
        </p:txBody>
      </p:sp>
      <p:grpSp>
        <p:nvGrpSpPr>
          <p:cNvPr id="51" name="object 51"/>
          <p:cNvGrpSpPr/>
          <p:nvPr/>
        </p:nvGrpSpPr>
        <p:grpSpPr>
          <a:xfrm>
            <a:off x="5393313" y="2843409"/>
            <a:ext cx="1949862" cy="1020444"/>
            <a:chOff x="5393313" y="2843409"/>
            <a:chExt cx="1203960" cy="1020444"/>
          </a:xfrm>
        </p:grpSpPr>
        <p:sp>
          <p:nvSpPr>
            <p:cNvPr id="52" name="object 52"/>
            <p:cNvSpPr/>
            <p:nvPr/>
          </p:nvSpPr>
          <p:spPr>
            <a:xfrm>
              <a:off x="5399663" y="2849759"/>
              <a:ext cx="1072515" cy="864235"/>
            </a:xfrm>
            <a:custGeom>
              <a:avLst/>
              <a:gdLst/>
              <a:ahLst/>
              <a:cxnLst/>
              <a:rect l="l" t="t" r="r" b="b"/>
              <a:pathLst>
                <a:path w="1072514" h="864235">
                  <a:moveTo>
                    <a:pt x="985505" y="863944"/>
                  </a:moveTo>
                  <a:lnTo>
                    <a:pt x="86394" y="863944"/>
                  </a:lnTo>
                  <a:lnTo>
                    <a:pt x="52765" y="857154"/>
                  </a:lnTo>
                  <a:lnTo>
                    <a:pt x="25304" y="838639"/>
                  </a:lnTo>
                  <a:lnTo>
                    <a:pt x="6789" y="811178"/>
                  </a:lnTo>
                  <a:lnTo>
                    <a:pt x="0" y="777550"/>
                  </a:lnTo>
                  <a:lnTo>
                    <a:pt x="0" y="86394"/>
                  </a:lnTo>
                  <a:lnTo>
                    <a:pt x="6789" y="52765"/>
                  </a:lnTo>
                  <a:lnTo>
                    <a:pt x="25304" y="25304"/>
                  </a:lnTo>
                  <a:lnTo>
                    <a:pt x="52765" y="6789"/>
                  </a:lnTo>
                  <a:lnTo>
                    <a:pt x="86394" y="0"/>
                  </a:lnTo>
                  <a:lnTo>
                    <a:pt x="985505" y="0"/>
                  </a:lnTo>
                  <a:lnTo>
                    <a:pt x="1033437" y="14515"/>
                  </a:lnTo>
                  <a:lnTo>
                    <a:pt x="1065323" y="53332"/>
                  </a:lnTo>
                  <a:lnTo>
                    <a:pt x="1071899" y="86394"/>
                  </a:lnTo>
                  <a:lnTo>
                    <a:pt x="1071899" y="777550"/>
                  </a:lnTo>
                  <a:lnTo>
                    <a:pt x="1065110" y="811178"/>
                  </a:lnTo>
                  <a:lnTo>
                    <a:pt x="1046595" y="838639"/>
                  </a:lnTo>
                  <a:lnTo>
                    <a:pt x="1019134" y="857154"/>
                  </a:lnTo>
                  <a:lnTo>
                    <a:pt x="985505" y="863944"/>
                  </a:lnTo>
                  <a:close/>
                </a:path>
              </a:pathLst>
            </a:custGeom>
            <a:solidFill>
              <a:srgbClr val="92D050"/>
            </a:solidFill>
          </p:spPr>
          <p:txBody>
            <a:bodyPr wrap="square" lIns="0" tIns="0" rIns="0" bIns="0" rtlCol="0"/>
            <a:lstStyle/>
            <a:p>
              <a:endParaRPr/>
            </a:p>
          </p:txBody>
        </p:sp>
        <p:sp>
          <p:nvSpPr>
            <p:cNvPr id="53" name="object 53"/>
            <p:cNvSpPr/>
            <p:nvPr/>
          </p:nvSpPr>
          <p:spPr>
            <a:xfrm>
              <a:off x="5399663" y="2849759"/>
              <a:ext cx="1072515" cy="864235"/>
            </a:xfrm>
            <a:custGeom>
              <a:avLst/>
              <a:gdLst/>
              <a:ahLst/>
              <a:cxnLst/>
              <a:rect l="l" t="t" r="r" b="b"/>
              <a:pathLst>
                <a:path w="1072514" h="864235">
                  <a:moveTo>
                    <a:pt x="0" y="86394"/>
                  </a:moveTo>
                  <a:lnTo>
                    <a:pt x="6789" y="52765"/>
                  </a:lnTo>
                  <a:lnTo>
                    <a:pt x="25304" y="25304"/>
                  </a:lnTo>
                  <a:lnTo>
                    <a:pt x="52765" y="6789"/>
                  </a:lnTo>
                  <a:lnTo>
                    <a:pt x="86394" y="0"/>
                  </a:lnTo>
                  <a:lnTo>
                    <a:pt x="985505" y="0"/>
                  </a:lnTo>
                  <a:lnTo>
                    <a:pt x="1033437" y="14515"/>
                  </a:lnTo>
                  <a:lnTo>
                    <a:pt x="1065323" y="53332"/>
                  </a:lnTo>
                  <a:lnTo>
                    <a:pt x="1071899" y="86394"/>
                  </a:lnTo>
                  <a:lnTo>
                    <a:pt x="1071899" y="777550"/>
                  </a:lnTo>
                  <a:lnTo>
                    <a:pt x="1065110" y="811178"/>
                  </a:lnTo>
                  <a:lnTo>
                    <a:pt x="1046595" y="838639"/>
                  </a:lnTo>
                  <a:lnTo>
                    <a:pt x="1019134" y="857154"/>
                  </a:lnTo>
                  <a:lnTo>
                    <a:pt x="985505" y="863944"/>
                  </a:lnTo>
                  <a:lnTo>
                    <a:pt x="86394" y="863944"/>
                  </a:lnTo>
                  <a:lnTo>
                    <a:pt x="52765" y="857154"/>
                  </a:lnTo>
                  <a:lnTo>
                    <a:pt x="25304" y="838639"/>
                  </a:lnTo>
                  <a:lnTo>
                    <a:pt x="6789" y="811178"/>
                  </a:lnTo>
                  <a:lnTo>
                    <a:pt x="0" y="777550"/>
                  </a:lnTo>
                  <a:lnTo>
                    <a:pt x="0" y="86394"/>
                  </a:lnTo>
                  <a:close/>
                </a:path>
              </a:pathLst>
            </a:custGeom>
            <a:ln w="12699">
              <a:solidFill>
                <a:srgbClr val="FFFFFF"/>
              </a:solidFill>
            </a:ln>
          </p:spPr>
          <p:txBody>
            <a:bodyPr wrap="square" lIns="0" tIns="0" rIns="0" bIns="0" rtlCol="0"/>
            <a:lstStyle/>
            <a:p>
              <a:endParaRPr/>
            </a:p>
          </p:txBody>
        </p:sp>
        <p:sp>
          <p:nvSpPr>
            <p:cNvPr id="54" name="object 54"/>
            <p:cNvSpPr/>
            <p:nvPr/>
          </p:nvSpPr>
          <p:spPr>
            <a:xfrm>
              <a:off x="5518756" y="2993354"/>
              <a:ext cx="1071880" cy="864235"/>
            </a:xfrm>
            <a:custGeom>
              <a:avLst/>
              <a:gdLst/>
              <a:ahLst/>
              <a:cxnLst/>
              <a:rect l="l" t="t" r="r" b="b"/>
              <a:pathLst>
                <a:path w="1071879" h="864235">
                  <a:moveTo>
                    <a:pt x="1003778" y="863841"/>
                  </a:moveTo>
                  <a:lnTo>
                    <a:pt x="68061" y="863841"/>
                  </a:lnTo>
                  <a:lnTo>
                    <a:pt x="41568" y="857053"/>
                  </a:lnTo>
                  <a:lnTo>
                    <a:pt x="19934" y="838540"/>
                  </a:lnTo>
                  <a:lnTo>
                    <a:pt x="5348" y="811082"/>
                  </a:lnTo>
                  <a:lnTo>
                    <a:pt x="0" y="777457"/>
                  </a:lnTo>
                  <a:lnTo>
                    <a:pt x="0" y="86384"/>
                  </a:lnTo>
                  <a:lnTo>
                    <a:pt x="5348" y="52759"/>
                  </a:lnTo>
                  <a:lnTo>
                    <a:pt x="19934" y="25301"/>
                  </a:lnTo>
                  <a:lnTo>
                    <a:pt x="41568" y="6788"/>
                  </a:lnTo>
                  <a:lnTo>
                    <a:pt x="68061" y="0"/>
                  </a:lnTo>
                  <a:lnTo>
                    <a:pt x="1003778" y="0"/>
                  </a:lnTo>
                  <a:lnTo>
                    <a:pt x="1030271" y="6788"/>
                  </a:lnTo>
                  <a:lnTo>
                    <a:pt x="1051906" y="25301"/>
                  </a:lnTo>
                  <a:lnTo>
                    <a:pt x="1066492" y="52759"/>
                  </a:lnTo>
                  <a:lnTo>
                    <a:pt x="1071840" y="86384"/>
                  </a:lnTo>
                  <a:lnTo>
                    <a:pt x="1071840" y="777457"/>
                  </a:lnTo>
                  <a:lnTo>
                    <a:pt x="1066492" y="811082"/>
                  </a:lnTo>
                  <a:lnTo>
                    <a:pt x="1051906" y="838540"/>
                  </a:lnTo>
                  <a:lnTo>
                    <a:pt x="1030271" y="857053"/>
                  </a:lnTo>
                  <a:lnTo>
                    <a:pt x="1003778" y="863841"/>
                  </a:lnTo>
                  <a:close/>
                </a:path>
              </a:pathLst>
            </a:custGeom>
            <a:solidFill>
              <a:srgbClr val="FFFFFF">
                <a:alpha val="89802"/>
              </a:srgbClr>
            </a:solidFill>
          </p:spPr>
          <p:txBody>
            <a:bodyPr wrap="square" lIns="0" tIns="0" rIns="0" bIns="0" rtlCol="0"/>
            <a:lstStyle/>
            <a:p>
              <a:endParaRPr/>
            </a:p>
          </p:txBody>
        </p:sp>
        <p:sp>
          <p:nvSpPr>
            <p:cNvPr id="55" name="object 55"/>
            <p:cNvSpPr/>
            <p:nvPr/>
          </p:nvSpPr>
          <p:spPr>
            <a:xfrm>
              <a:off x="5518756" y="2993354"/>
              <a:ext cx="1071880" cy="864235"/>
            </a:xfrm>
            <a:custGeom>
              <a:avLst/>
              <a:gdLst/>
              <a:ahLst/>
              <a:cxnLst/>
              <a:rect l="l" t="t" r="r" b="b"/>
              <a:pathLst>
                <a:path w="1071879" h="864235">
                  <a:moveTo>
                    <a:pt x="0" y="86384"/>
                  </a:moveTo>
                  <a:lnTo>
                    <a:pt x="5348" y="52759"/>
                  </a:lnTo>
                  <a:lnTo>
                    <a:pt x="19934" y="25301"/>
                  </a:lnTo>
                  <a:lnTo>
                    <a:pt x="41568" y="6788"/>
                  </a:lnTo>
                  <a:lnTo>
                    <a:pt x="68061" y="0"/>
                  </a:lnTo>
                  <a:lnTo>
                    <a:pt x="1003778" y="0"/>
                  </a:lnTo>
                  <a:lnTo>
                    <a:pt x="1030271" y="6788"/>
                  </a:lnTo>
                  <a:lnTo>
                    <a:pt x="1051906" y="25301"/>
                  </a:lnTo>
                  <a:lnTo>
                    <a:pt x="1066492" y="52759"/>
                  </a:lnTo>
                  <a:lnTo>
                    <a:pt x="1071840" y="86384"/>
                  </a:lnTo>
                  <a:lnTo>
                    <a:pt x="1071840" y="777457"/>
                  </a:lnTo>
                  <a:lnTo>
                    <a:pt x="1066492" y="811082"/>
                  </a:lnTo>
                  <a:lnTo>
                    <a:pt x="1051906" y="838540"/>
                  </a:lnTo>
                  <a:lnTo>
                    <a:pt x="1030271" y="857053"/>
                  </a:lnTo>
                  <a:lnTo>
                    <a:pt x="1003778" y="863841"/>
                  </a:lnTo>
                  <a:lnTo>
                    <a:pt x="68061" y="863841"/>
                  </a:lnTo>
                  <a:lnTo>
                    <a:pt x="41568" y="857053"/>
                  </a:lnTo>
                  <a:lnTo>
                    <a:pt x="19934" y="838540"/>
                  </a:lnTo>
                  <a:lnTo>
                    <a:pt x="5348" y="811082"/>
                  </a:lnTo>
                  <a:lnTo>
                    <a:pt x="0" y="777457"/>
                  </a:lnTo>
                  <a:lnTo>
                    <a:pt x="0" y="86384"/>
                  </a:lnTo>
                  <a:close/>
                </a:path>
              </a:pathLst>
            </a:custGeom>
            <a:ln w="12699">
              <a:solidFill>
                <a:srgbClr val="4372C3"/>
              </a:solidFill>
            </a:ln>
          </p:spPr>
          <p:txBody>
            <a:bodyPr wrap="square" lIns="0" tIns="0" rIns="0" bIns="0" rtlCol="0"/>
            <a:lstStyle/>
            <a:p>
              <a:endParaRPr/>
            </a:p>
          </p:txBody>
        </p:sp>
      </p:grpSp>
      <p:sp>
        <p:nvSpPr>
          <p:cNvPr id="56" name="object 56"/>
          <p:cNvSpPr txBox="1"/>
          <p:nvPr/>
        </p:nvSpPr>
        <p:spPr>
          <a:xfrm>
            <a:off x="5912645" y="3183849"/>
            <a:ext cx="868680" cy="401955"/>
          </a:xfrm>
          <a:prstGeom prst="rect">
            <a:avLst/>
          </a:prstGeom>
        </p:spPr>
        <p:txBody>
          <a:bodyPr vert="horz" wrap="square" lIns="0" tIns="35560" rIns="0" bIns="0" rtlCol="0">
            <a:spAutoFit/>
          </a:bodyPr>
          <a:lstStyle/>
          <a:p>
            <a:pPr marL="12700" marR="5080" indent="146050">
              <a:lnSpc>
                <a:spcPts val="1400"/>
              </a:lnSpc>
              <a:spcBef>
                <a:spcPts val="280"/>
              </a:spcBef>
            </a:pPr>
            <a:r>
              <a:rPr sz="1300" b="1" spc="-10" dirty="0">
                <a:solidFill>
                  <a:srgbClr val="FF0000"/>
                </a:solidFill>
                <a:latin typeface="Calibri"/>
                <a:cs typeface="Calibri"/>
              </a:rPr>
              <a:t>Ö</a:t>
            </a:r>
            <a:r>
              <a:rPr sz="1300" b="1" spc="-10" dirty="0">
                <a:solidFill>
                  <a:srgbClr val="FF0000"/>
                </a:solidFill>
                <a:latin typeface="Arial"/>
                <a:cs typeface="Arial"/>
              </a:rPr>
              <a:t>ğ</a:t>
            </a:r>
            <a:r>
              <a:rPr sz="1300" b="1" spc="-10" dirty="0">
                <a:solidFill>
                  <a:srgbClr val="FF0000"/>
                </a:solidFill>
                <a:latin typeface="Calibri"/>
                <a:cs typeface="Calibri"/>
              </a:rPr>
              <a:t>renci </a:t>
            </a:r>
            <a:r>
              <a:rPr sz="1300" b="1" spc="-5" dirty="0">
                <a:solidFill>
                  <a:srgbClr val="FF0000"/>
                </a:solidFill>
                <a:latin typeface="Calibri"/>
                <a:cs typeface="Calibri"/>
              </a:rPr>
              <a:t> Ha</a:t>
            </a:r>
            <a:r>
              <a:rPr sz="1300" b="1" spc="-20" dirty="0">
                <a:solidFill>
                  <a:srgbClr val="FF0000"/>
                </a:solidFill>
                <a:latin typeface="Calibri"/>
                <a:cs typeface="Calibri"/>
              </a:rPr>
              <a:t>r</a:t>
            </a:r>
            <a:r>
              <a:rPr sz="1300" b="1" spc="-5" dirty="0">
                <a:solidFill>
                  <a:srgbClr val="FF0000"/>
                </a:solidFill>
                <a:latin typeface="Calibri"/>
                <a:cs typeface="Calibri"/>
              </a:rPr>
              <a:t>e</a:t>
            </a:r>
            <a:r>
              <a:rPr sz="1300" b="1" spc="-40" dirty="0">
                <a:solidFill>
                  <a:srgbClr val="FF0000"/>
                </a:solidFill>
                <a:latin typeface="Calibri"/>
                <a:cs typeface="Calibri"/>
              </a:rPr>
              <a:t>k</a:t>
            </a:r>
            <a:r>
              <a:rPr sz="1300" b="1" spc="-10" dirty="0">
                <a:solidFill>
                  <a:srgbClr val="FF0000"/>
                </a:solidFill>
                <a:latin typeface="Calibri"/>
                <a:cs typeface="Calibri"/>
              </a:rPr>
              <a:t>e</a:t>
            </a:r>
            <a:r>
              <a:rPr sz="1300" b="1" spc="-5" dirty="0">
                <a:solidFill>
                  <a:srgbClr val="FF0000"/>
                </a:solidFill>
                <a:latin typeface="Calibri"/>
                <a:cs typeface="Calibri"/>
              </a:rPr>
              <a:t>tlil</a:t>
            </a:r>
            <a:r>
              <a:rPr sz="1300" b="1" spc="5" dirty="0">
                <a:solidFill>
                  <a:srgbClr val="FF0000"/>
                </a:solidFill>
                <a:latin typeface="Calibri"/>
                <a:cs typeface="Calibri"/>
              </a:rPr>
              <a:t>i</a:t>
            </a:r>
            <a:r>
              <a:rPr sz="1300" b="1" spc="-5" dirty="0">
                <a:solidFill>
                  <a:srgbClr val="FF0000"/>
                </a:solidFill>
                <a:latin typeface="Arial"/>
                <a:cs typeface="Arial"/>
              </a:rPr>
              <a:t>ğ</a:t>
            </a:r>
            <a:r>
              <a:rPr sz="1300" b="1" dirty="0">
                <a:solidFill>
                  <a:srgbClr val="FF0000"/>
                </a:solidFill>
                <a:latin typeface="Calibri"/>
                <a:cs typeface="Calibri"/>
              </a:rPr>
              <a:t>i</a:t>
            </a:r>
            <a:endParaRPr sz="1300" dirty="0">
              <a:latin typeface="Calibri"/>
              <a:cs typeface="Calibri"/>
            </a:endParaRPr>
          </a:p>
        </p:txBody>
      </p:sp>
      <p:grpSp>
        <p:nvGrpSpPr>
          <p:cNvPr id="57" name="object 57"/>
          <p:cNvGrpSpPr/>
          <p:nvPr/>
        </p:nvGrpSpPr>
        <p:grpSpPr>
          <a:xfrm>
            <a:off x="4165834" y="4166445"/>
            <a:ext cx="1121410" cy="956944"/>
            <a:chOff x="4165834" y="4166445"/>
            <a:chExt cx="1121410" cy="956944"/>
          </a:xfrm>
        </p:grpSpPr>
        <p:sp>
          <p:nvSpPr>
            <p:cNvPr id="58" name="object 58"/>
            <p:cNvSpPr/>
            <p:nvPr/>
          </p:nvSpPr>
          <p:spPr>
            <a:xfrm>
              <a:off x="4165834" y="4166445"/>
              <a:ext cx="1072515" cy="864235"/>
            </a:xfrm>
            <a:custGeom>
              <a:avLst/>
              <a:gdLst/>
              <a:ahLst/>
              <a:cxnLst/>
              <a:rect l="l" t="t" r="r" b="b"/>
              <a:pathLst>
                <a:path w="1072514" h="864235">
                  <a:moveTo>
                    <a:pt x="985505" y="863944"/>
                  </a:moveTo>
                  <a:lnTo>
                    <a:pt x="86394" y="863944"/>
                  </a:lnTo>
                  <a:lnTo>
                    <a:pt x="52765" y="857155"/>
                  </a:lnTo>
                  <a:lnTo>
                    <a:pt x="25304" y="838640"/>
                  </a:lnTo>
                  <a:lnTo>
                    <a:pt x="6789" y="811178"/>
                  </a:lnTo>
                  <a:lnTo>
                    <a:pt x="0" y="777549"/>
                  </a:lnTo>
                  <a:lnTo>
                    <a:pt x="0" y="86394"/>
                  </a:lnTo>
                  <a:lnTo>
                    <a:pt x="6789" y="52765"/>
                  </a:lnTo>
                  <a:lnTo>
                    <a:pt x="25304" y="25304"/>
                  </a:lnTo>
                  <a:lnTo>
                    <a:pt x="52765" y="6789"/>
                  </a:lnTo>
                  <a:lnTo>
                    <a:pt x="86394" y="0"/>
                  </a:lnTo>
                  <a:lnTo>
                    <a:pt x="985505" y="0"/>
                  </a:lnTo>
                  <a:lnTo>
                    <a:pt x="1033437" y="14515"/>
                  </a:lnTo>
                  <a:lnTo>
                    <a:pt x="1065323" y="53332"/>
                  </a:lnTo>
                  <a:lnTo>
                    <a:pt x="1071899" y="86394"/>
                  </a:lnTo>
                  <a:lnTo>
                    <a:pt x="1071899" y="777549"/>
                  </a:lnTo>
                  <a:lnTo>
                    <a:pt x="1065110" y="811178"/>
                  </a:lnTo>
                  <a:lnTo>
                    <a:pt x="1046595" y="838640"/>
                  </a:lnTo>
                  <a:lnTo>
                    <a:pt x="1019134" y="857155"/>
                  </a:lnTo>
                  <a:lnTo>
                    <a:pt x="985505" y="863944"/>
                  </a:lnTo>
                  <a:close/>
                </a:path>
              </a:pathLst>
            </a:custGeom>
            <a:solidFill>
              <a:srgbClr val="92D050"/>
            </a:solidFill>
          </p:spPr>
          <p:txBody>
            <a:bodyPr wrap="square" lIns="0" tIns="0" rIns="0" bIns="0" rtlCol="0"/>
            <a:lstStyle/>
            <a:p>
              <a:endParaRPr/>
            </a:p>
          </p:txBody>
        </p:sp>
        <p:sp>
          <p:nvSpPr>
            <p:cNvPr id="59" name="object 59"/>
            <p:cNvSpPr/>
            <p:nvPr/>
          </p:nvSpPr>
          <p:spPr>
            <a:xfrm>
              <a:off x="4208728" y="4252842"/>
              <a:ext cx="1071880" cy="864235"/>
            </a:xfrm>
            <a:custGeom>
              <a:avLst/>
              <a:gdLst/>
              <a:ahLst/>
              <a:cxnLst/>
              <a:rect l="l" t="t" r="r" b="b"/>
              <a:pathLst>
                <a:path w="1071879" h="864235">
                  <a:moveTo>
                    <a:pt x="1003778" y="863841"/>
                  </a:moveTo>
                  <a:lnTo>
                    <a:pt x="68061" y="863841"/>
                  </a:lnTo>
                  <a:lnTo>
                    <a:pt x="41569" y="857053"/>
                  </a:lnTo>
                  <a:lnTo>
                    <a:pt x="19934" y="838540"/>
                  </a:lnTo>
                  <a:lnTo>
                    <a:pt x="5348" y="811082"/>
                  </a:lnTo>
                  <a:lnTo>
                    <a:pt x="0" y="777457"/>
                  </a:lnTo>
                  <a:lnTo>
                    <a:pt x="0" y="86384"/>
                  </a:lnTo>
                  <a:lnTo>
                    <a:pt x="5348" y="52759"/>
                  </a:lnTo>
                  <a:lnTo>
                    <a:pt x="19934" y="25301"/>
                  </a:lnTo>
                  <a:lnTo>
                    <a:pt x="41569" y="6788"/>
                  </a:lnTo>
                  <a:lnTo>
                    <a:pt x="68061" y="0"/>
                  </a:lnTo>
                  <a:lnTo>
                    <a:pt x="1003778" y="0"/>
                  </a:lnTo>
                  <a:lnTo>
                    <a:pt x="1030271" y="6788"/>
                  </a:lnTo>
                  <a:lnTo>
                    <a:pt x="1051906" y="25301"/>
                  </a:lnTo>
                  <a:lnTo>
                    <a:pt x="1066492" y="52759"/>
                  </a:lnTo>
                  <a:lnTo>
                    <a:pt x="1071840" y="86384"/>
                  </a:lnTo>
                  <a:lnTo>
                    <a:pt x="1071840" y="777457"/>
                  </a:lnTo>
                  <a:lnTo>
                    <a:pt x="1066492" y="811082"/>
                  </a:lnTo>
                  <a:lnTo>
                    <a:pt x="1051906" y="838540"/>
                  </a:lnTo>
                  <a:lnTo>
                    <a:pt x="1030271" y="857053"/>
                  </a:lnTo>
                  <a:lnTo>
                    <a:pt x="1003778" y="863841"/>
                  </a:lnTo>
                  <a:close/>
                </a:path>
              </a:pathLst>
            </a:custGeom>
            <a:solidFill>
              <a:srgbClr val="FFFFFF">
                <a:alpha val="89802"/>
              </a:srgbClr>
            </a:solidFill>
          </p:spPr>
          <p:txBody>
            <a:bodyPr wrap="square" lIns="0" tIns="0" rIns="0" bIns="0" rtlCol="0"/>
            <a:lstStyle/>
            <a:p>
              <a:endParaRPr/>
            </a:p>
          </p:txBody>
        </p:sp>
        <p:sp>
          <p:nvSpPr>
            <p:cNvPr id="60" name="object 60"/>
            <p:cNvSpPr/>
            <p:nvPr/>
          </p:nvSpPr>
          <p:spPr>
            <a:xfrm>
              <a:off x="4208728" y="4252842"/>
              <a:ext cx="1071880" cy="864235"/>
            </a:xfrm>
            <a:custGeom>
              <a:avLst/>
              <a:gdLst/>
              <a:ahLst/>
              <a:cxnLst/>
              <a:rect l="l" t="t" r="r" b="b"/>
              <a:pathLst>
                <a:path w="1071879" h="864235">
                  <a:moveTo>
                    <a:pt x="0" y="86384"/>
                  </a:moveTo>
                  <a:lnTo>
                    <a:pt x="5348" y="52759"/>
                  </a:lnTo>
                  <a:lnTo>
                    <a:pt x="19934" y="25301"/>
                  </a:lnTo>
                  <a:lnTo>
                    <a:pt x="41569" y="6788"/>
                  </a:lnTo>
                  <a:lnTo>
                    <a:pt x="68061" y="0"/>
                  </a:lnTo>
                  <a:lnTo>
                    <a:pt x="1003778" y="0"/>
                  </a:lnTo>
                  <a:lnTo>
                    <a:pt x="1030271" y="6788"/>
                  </a:lnTo>
                  <a:lnTo>
                    <a:pt x="1051906" y="25301"/>
                  </a:lnTo>
                  <a:lnTo>
                    <a:pt x="1066492" y="52759"/>
                  </a:lnTo>
                  <a:lnTo>
                    <a:pt x="1071840" y="86384"/>
                  </a:lnTo>
                  <a:lnTo>
                    <a:pt x="1071840" y="777457"/>
                  </a:lnTo>
                  <a:lnTo>
                    <a:pt x="1066492" y="811082"/>
                  </a:lnTo>
                  <a:lnTo>
                    <a:pt x="1051906" y="838540"/>
                  </a:lnTo>
                  <a:lnTo>
                    <a:pt x="1030271" y="857053"/>
                  </a:lnTo>
                  <a:lnTo>
                    <a:pt x="1003778" y="863841"/>
                  </a:lnTo>
                  <a:lnTo>
                    <a:pt x="68061" y="863841"/>
                  </a:lnTo>
                  <a:lnTo>
                    <a:pt x="41569" y="857053"/>
                  </a:lnTo>
                  <a:lnTo>
                    <a:pt x="19934" y="838540"/>
                  </a:lnTo>
                  <a:lnTo>
                    <a:pt x="5348" y="811082"/>
                  </a:lnTo>
                  <a:lnTo>
                    <a:pt x="0" y="777457"/>
                  </a:lnTo>
                  <a:lnTo>
                    <a:pt x="0" y="86384"/>
                  </a:lnTo>
                  <a:close/>
                </a:path>
              </a:pathLst>
            </a:custGeom>
            <a:ln w="12699">
              <a:solidFill>
                <a:srgbClr val="4372C3"/>
              </a:solidFill>
            </a:ln>
          </p:spPr>
          <p:txBody>
            <a:bodyPr wrap="square" lIns="0" tIns="0" rIns="0" bIns="0" rtlCol="0"/>
            <a:lstStyle/>
            <a:p>
              <a:endParaRPr/>
            </a:p>
          </p:txBody>
        </p:sp>
      </p:grpSp>
      <p:sp>
        <p:nvSpPr>
          <p:cNvPr id="61" name="object 61"/>
          <p:cNvSpPr txBox="1"/>
          <p:nvPr/>
        </p:nvSpPr>
        <p:spPr>
          <a:xfrm>
            <a:off x="4259263" y="4502187"/>
            <a:ext cx="969010" cy="344170"/>
          </a:xfrm>
          <a:prstGeom prst="rect">
            <a:avLst/>
          </a:prstGeom>
        </p:spPr>
        <p:txBody>
          <a:bodyPr vert="horz" wrap="square" lIns="0" tIns="31115" rIns="0" bIns="0" rtlCol="0">
            <a:spAutoFit/>
          </a:bodyPr>
          <a:lstStyle/>
          <a:p>
            <a:pPr marL="144145" marR="5080" indent="-132080">
              <a:lnSpc>
                <a:spcPts val="1190"/>
              </a:lnSpc>
              <a:spcBef>
                <a:spcPts val="245"/>
              </a:spcBef>
            </a:pPr>
            <a:r>
              <a:rPr sz="1100" dirty="0" smtClean="0">
                <a:solidFill>
                  <a:srgbClr val="FF0000"/>
                </a:solidFill>
                <a:latin typeface="Calibri"/>
                <a:cs typeface="Calibri"/>
              </a:rPr>
              <a:t>Ö</a:t>
            </a:r>
            <a:r>
              <a:rPr sz="1100" dirty="0" smtClean="0">
                <a:solidFill>
                  <a:srgbClr val="FF0000"/>
                </a:solidFill>
                <a:latin typeface="Arial MT"/>
                <a:cs typeface="Arial MT"/>
              </a:rPr>
              <a:t>ğ</a:t>
            </a:r>
            <a:r>
              <a:rPr sz="1100" dirty="0" smtClean="0">
                <a:solidFill>
                  <a:srgbClr val="FF0000"/>
                </a:solidFill>
                <a:latin typeface="Calibri"/>
                <a:cs typeface="Calibri"/>
              </a:rPr>
              <a:t>renci </a:t>
            </a:r>
            <a:r>
              <a:rPr sz="1100" dirty="0">
                <a:solidFill>
                  <a:srgbClr val="FF0000"/>
                </a:solidFill>
                <a:latin typeface="Calibri"/>
                <a:cs typeface="Calibri"/>
              </a:rPr>
              <a:t>Grupları  Hareketlili</a:t>
            </a:r>
            <a:r>
              <a:rPr sz="1100" dirty="0">
                <a:solidFill>
                  <a:srgbClr val="FF0000"/>
                </a:solidFill>
                <a:latin typeface="Arial MT"/>
                <a:cs typeface="Arial MT"/>
              </a:rPr>
              <a:t>ğ</a:t>
            </a:r>
            <a:r>
              <a:rPr sz="1100" dirty="0">
                <a:solidFill>
                  <a:srgbClr val="FF0000"/>
                </a:solidFill>
                <a:latin typeface="Calibri"/>
                <a:cs typeface="Calibri"/>
              </a:rPr>
              <a:t>i</a:t>
            </a:r>
            <a:endParaRPr sz="1100" dirty="0">
              <a:latin typeface="Calibri"/>
              <a:cs typeface="Calibri"/>
            </a:endParaRPr>
          </a:p>
        </p:txBody>
      </p:sp>
      <p:grpSp>
        <p:nvGrpSpPr>
          <p:cNvPr id="62" name="object 62"/>
          <p:cNvGrpSpPr/>
          <p:nvPr/>
        </p:nvGrpSpPr>
        <p:grpSpPr>
          <a:xfrm>
            <a:off x="5475863" y="4166445"/>
            <a:ext cx="1121410" cy="956944"/>
            <a:chOff x="5475863" y="4166445"/>
            <a:chExt cx="1121410" cy="956944"/>
          </a:xfrm>
        </p:grpSpPr>
        <p:sp>
          <p:nvSpPr>
            <p:cNvPr id="63" name="object 63"/>
            <p:cNvSpPr/>
            <p:nvPr/>
          </p:nvSpPr>
          <p:spPr>
            <a:xfrm>
              <a:off x="5475863" y="4166445"/>
              <a:ext cx="1072515" cy="864235"/>
            </a:xfrm>
            <a:custGeom>
              <a:avLst/>
              <a:gdLst/>
              <a:ahLst/>
              <a:cxnLst/>
              <a:rect l="l" t="t" r="r" b="b"/>
              <a:pathLst>
                <a:path w="1072515" h="864235">
                  <a:moveTo>
                    <a:pt x="985505" y="863944"/>
                  </a:moveTo>
                  <a:lnTo>
                    <a:pt x="86394" y="863944"/>
                  </a:lnTo>
                  <a:lnTo>
                    <a:pt x="52765" y="857155"/>
                  </a:lnTo>
                  <a:lnTo>
                    <a:pt x="25304" y="838640"/>
                  </a:lnTo>
                  <a:lnTo>
                    <a:pt x="6789" y="811178"/>
                  </a:lnTo>
                  <a:lnTo>
                    <a:pt x="0" y="777549"/>
                  </a:lnTo>
                  <a:lnTo>
                    <a:pt x="0" y="86394"/>
                  </a:lnTo>
                  <a:lnTo>
                    <a:pt x="6789" y="52765"/>
                  </a:lnTo>
                  <a:lnTo>
                    <a:pt x="25304" y="25304"/>
                  </a:lnTo>
                  <a:lnTo>
                    <a:pt x="52765" y="6789"/>
                  </a:lnTo>
                  <a:lnTo>
                    <a:pt x="86394" y="0"/>
                  </a:lnTo>
                  <a:lnTo>
                    <a:pt x="985505" y="0"/>
                  </a:lnTo>
                  <a:lnTo>
                    <a:pt x="1033437" y="14515"/>
                  </a:lnTo>
                  <a:lnTo>
                    <a:pt x="1065323" y="53332"/>
                  </a:lnTo>
                  <a:lnTo>
                    <a:pt x="1071899" y="86394"/>
                  </a:lnTo>
                  <a:lnTo>
                    <a:pt x="1071899" y="777549"/>
                  </a:lnTo>
                  <a:lnTo>
                    <a:pt x="1065110" y="811178"/>
                  </a:lnTo>
                  <a:lnTo>
                    <a:pt x="1046595" y="838640"/>
                  </a:lnTo>
                  <a:lnTo>
                    <a:pt x="1019134" y="857155"/>
                  </a:lnTo>
                  <a:lnTo>
                    <a:pt x="985505" y="863944"/>
                  </a:lnTo>
                  <a:close/>
                </a:path>
              </a:pathLst>
            </a:custGeom>
            <a:solidFill>
              <a:srgbClr val="92D050"/>
            </a:solidFill>
          </p:spPr>
          <p:txBody>
            <a:bodyPr wrap="square" lIns="0" tIns="0" rIns="0" bIns="0" rtlCol="0"/>
            <a:lstStyle/>
            <a:p>
              <a:endParaRPr/>
            </a:p>
          </p:txBody>
        </p:sp>
        <p:sp>
          <p:nvSpPr>
            <p:cNvPr id="64" name="object 64"/>
            <p:cNvSpPr/>
            <p:nvPr/>
          </p:nvSpPr>
          <p:spPr>
            <a:xfrm>
              <a:off x="5518756" y="4252842"/>
              <a:ext cx="1071880" cy="864235"/>
            </a:xfrm>
            <a:custGeom>
              <a:avLst/>
              <a:gdLst/>
              <a:ahLst/>
              <a:cxnLst/>
              <a:rect l="l" t="t" r="r" b="b"/>
              <a:pathLst>
                <a:path w="1071879" h="864235">
                  <a:moveTo>
                    <a:pt x="1003778" y="863841"/>
                  </a:moveTo>
                  <a:lnTo>
                    <a:pt x="68061" y="863841"/>
                  </a:lnTo>
                  <a:lnTo>
                    <a:pt x="41568" y="857053"/>
                  </a:lnTo>
                  <a:lnTo>
                    <a:pt x="19934" y="838540"/>
                  </a:lnTo>
                  <a:lnTo>
                    <a:pt x="5348" y="811082"/>
                  </a:lnTo>
                  <a:lnTo>
                    <a:pt x="0" y="777457"/>
                  </a:lnTo>
                  <a:lnTo>
                    <a:pt x="0" y="86384"/>
                  </a:lnTo>
                  <a:lnTo>
                    <a:pt x="5348" y="52759"/>
                  </a:lnTo>
                  <a:lnTo>
                    <a:pt x="19934" y="25301"/>
                  </a:lnTo>
                  <a:lnTo>
                    <a:pt x="41568" y="6788"/>
                  </a:lnTo>
                  <a:lnTo>
                    <a:pt x="68061" y="0"/>
                  </a:lnTo>
                  <a:lnTo>
                    <a:pt x="1003778" y="0"/>
                  </a:lnTo>
                  <a:lnTo>
                    <a:pt x="1030271" y="6788"/>
                  </a:lnTo>
                  <a:lnTo>
                    <a:pt x="1051906" y="25301"/>
                  </a:lnTo>
                  <a:lnTo>
                    <a:pt x="1066492" y="52759"/>
                  </a:lnTo>
                  <a:lnTo>
                    <a:pt x="1071840" y="86384"/>
                  </a:lnTo>
                  <a:lnTo>
                    <a:pt x="1071840" y="777457"/>
                  </a:lnTo>
                  <a:lnTo>
                    <a:pt x="1066492" y="811082"/>
                  </a:lnTo>
                  <a:lnTo>
                    <a:pt x="1051906" y="838540"/>
                  </a:lnTo>
                  <a:lnTo>
                    <a:pt x="1030271" y="857053"/>
                  </a:lnTo>
                  <a:lnTo>
                    <a:pt x="1003778" y="863841"/>
                  </a:lnTo>
                  <a:close/>
                </a:path>
              </a:pathLst>
            </a:custGeom>
            <a:solidFill>
              <a:srgbClr val="FFFFFF">
                <a:alpha val="89799"/>
              </a:srgbClr>
            </a:solidFill>
          </p:spPr>
          <p:txBody>
            <a:bodyPr wrap="square" lIns="0" tIns="0" rIns="0" bIns="0" rtlCol="0"/>
            <a:lstStyle/>
            <a:p>
              <a:endParaRPr/>
            </a:p>
          </p:txBody>
        </p:sp>
        <p:sp>
          <p:nvSpPr>
            <p:cNvPr id="65" name="object 65"/>
            <p:cNvSpPr/>
            <p:nvPr/>
          </p:nvSpPr>
          <p:spPr>
            <a:xfrm>
              <a:off x="5518756" y="4252842"/>
              <a:ext cx="1071880" cy="864235"/>
            </a:xfrm>
            <a:custGeom>
              <a:avLst/>
              <a:gdLst/>
              <a:ahLst/>
              <a:cxnLst/>
              <a:rect l="l" t="t" r="r" b="b"/>
              <a:pathLst>
                <a:path w="1071879" h="864235">
                  <a:moveTo>
                    <a:pt x="0" y="86384"/>
                  </a:moveTo>
                  <a:lnTo>
                    <a:pt x="5348" y="52759"/>
                  </a:lnTo>
                  <a:lnTo>
                    <a:pt x="19934" y="25301"/>
                  </a:lnTo>
                  <a:lnTo>
                    <a:pt x="41568" y="6788"/>
                  </a:lnTo>
                  <a:lnTo>
                    <a:pt x="68061" y="0"/>
                  </a:lnTo>
                  <a:lnTo>
                    <a:pt x="1003778" y="0"/>
                  </a:lnTo>
                  <a:lnTo>
                    <a:pt x="1030271" y="6788"/>
                  </a:lnTo>
                  <a:lnTo>
                    <a:pt x="1051906" y="25301"/>
                  </a:lnTo>
                  <a:lnTo>
                    <a:pt x="1066492" y="52759"/>
                  </a:lnTo>
                  <a:lnTo>
                    <a:pt x="1071840" y="86384"/>
                  </a:lnTo>
                  <a:lnTo>
                    <a:pt x="1071840" y="777457"/>
                  </a:lnTo>
                  <a:lnTo>
                    <a:pt x="1066492" y="811082"/>
                  </a:lnTo>
                  <a:lnTo>
                    <a:pt x="1051906" y="838540"/>
                  </a:lnTo>
                  <a:lnTo>
                    <a:pt x="1030271" y="857053"/>
                  </a:lnTo>
                  <a:lnTo>
                    <a:pt x="1003778" y="863841"/>
                  </a:lnTo>
                  <a:lnTo>
                    <a:pt x="68061" y="863841"/>
                  </a:lnTo>
                  <a:lnTo>
                    <a:pt x="41568" y="857053"/>
                  </a:lnTo>
                  <a:lnTo>
                    <a:pt x="19934" y="838540"/>
                  </a:lnTo>
                  <a:lnTo>
                    <a:pt x="5348" y="811082"/>
                  </a:lnTo>
                  <a:lnTo>
                    <a:pt x="0" y="777457"/>
                  </a:lnTo>
                  <a:lnTo>
                    <a:pt x="0" y="86384"/>
                  </a:lnTo>
                  <a:close/>
                </a:path>
              </a:pathLst>
            </a:custGeom>
            <a:ln w="12699">
              <a:solidFill>
                <a:srgbClr val="4372C3"/>
              </a:solidFill>
            </a:ln>
          </p:spPr>
          <p:txBody>
            <a:bodyPr wrap="square" lIns="0" tIns="0" rIns="0" bIns="0" rtlCol="0"/>
            <a:lstStyle/>
            <a:p>
              <a:endParaRPr/>
            </a:p>
          </p:txBody>
        </p:sp>
      </p:grpSp>
      <p:grpSp>
        <p:nvGrpSpPr>
          <p:cNvPr id="66" name="object 66"/>
          <p:cNvGrpSpPr/>
          <p:nvPr/>
        </p:nvGrpSpPr>
        <p:grpSpPr>
          <a:xfrm>
            <a:off x="6785892" y="4166445"/>
            <a:ext cx="1121410" cy="956944"/>
            <a:chOff x="6785892" y="4166445"/>
            <a:chExt cx="1121410" cy="956944"/>
          </a:xfrm>
        </p:grpSpPr>
        <p:sp>
          <p:nvSpPr>
            <p:cNvPr id="67" name="object 67"/>
            <p:cNvSpPr/>
            <p:nvPr/>
          </p:nvSpPr>
          <p:spPr>
            <a:xfrm>
              <a:off x="6785892" y="4166445"/>
              <a:ext cx="1072515" cy="864235"/>
            </a:xfrm>
            <a:custGeom>
              <a:avLst/>
              <a:gdLst/>
              <a:ahLst/>
              <a:cxnLst/>
              <a:rect l="l" t="t" r="r" b="b"/>
              <a:pathLst>
                <a:path w="1072515" h="864235">
                  <a:moveTo>
                    <a:pt x="985504" y="863944"/>
                  </a:moveTo>
                  <a:lnTo>
                    <a:pt x="86394" y="863944"/>
                  </a:lnTo>
                  <a:lnTo>
                    <a:pt x="52765" y="857155"/>
                  </a:lnTo>
                  <a:lnTo>
                    <a:pt x="25304" y="838640"/>
                  </a:lnTo>
                  <a:lnTo>
                    <a:pt x="6789" y="811178"/>
                  </a:lnTo>
                  <a:lnTo>
                    <a:pt x="0" y="777549"/>
                  </a:lnTo>
                  <a:lnTo>
                    <a:pt x="0" y="86394"/>
                  </a:lnTo>
                  <a:lnTo>
                    <a:pt x="6789" y="52765"/>
                  </a:lnTo>
                  <a:lnTo>
                    <a:pt x="25304" y="25304"/>
                  </a:lnTo>
                  <a:lnTo>
                    <a:pt x="52765" y="6789"/>
                  </a:lnTo>
                  <a:lnTo>
                    <a:pt x="86394" y="0"/>
                  </a:lnTo>
                  <a:lnTo>
                    <a:pt x="985504" y="0"/>
                  </a:lnTo>
                  <a:lnTo>
                    <a:pt x="1033436" y="14515"/>
                  </a:lnTo>
                  <a:lnTo>
                    <a:pt x="1065323" y="53332"/>
                  </a:lnTo>
                  <a:lnTo>
                    <a:pt x="1071899" y="86394"/>
                  </a:lnTo>
                  <a:lnTo>
                    <a:pt x="1071899" y="777549"/>
                  </a:lnTo>
                  <a:lnTo>
                    <a:pt x="1065110" y="811178"/>
                  </a:lnTo>
                  <a:lnTo>
                    <a:pt x="1046595" y="838640"/>
                  </a:lnTo>
                  <a:lnTo>
                    <a:pt x="1019133" y="857155"/>
                  </a:lnTo>
                  <a:lnTo>
                    <a:pt x="985504" y="863944"/>
                  </a:lnTo>
                  <a:close/>
                </a:path>
              </a:pathLst>
            </a:custGeom>
            <a:solidFill>
              <a:srgbClr val="92D050"/>
            </a:solidFill>
          </p:spPr>
          <p:txBody>
            <a:bodyPr wrap="square" lIns="0" tIns="0" rIns="0" bIns="0" rtlCol="0"/>
            <a:lstStyle/>
            <a:p>
              <a:endParaRPr/>
            </a:p>
          </p:txBody>
        </p:sp>
        <p:sp>
          <p:nvSpPr>
            <p:cNvPr id="68" name="object 68"/>
            <p:cNvSpPr/>
            <p:nvPr/>
          </p:nvSpPr>
          <p:spPr>
            <a:xfrm>
              <a:off x="6828786" y="4252842"/>
              <a:ext cx="1071880" cy="864235"/>
            </a:xfrm>
            <a:custGeom>
              <a:avLst/>
              <a:gdLst/>
              <a:ahLst/>
              <a:cxnLst/>
              <a:rect l="l" t="t" r="r" b="b"/>
              <a:pathLst>
                <a:path w="1071879" h="864235">
                  <a:moveTo>
                    <a:pt x="1003778" y="863841"/>
                  </a:moveTo>
                  <a:lnTo>
                    <a:pt x="68061" y="863841"/>
                  </a:lnTo>
                  <a:lnTo>
                    <a:pt x="41568" y="857053"/>
                  </a:lnTo>
                  <a:lnTo>
                    <a:pt x="19934" y="838540"/>
                  </a:lnTo>
                  <a:lnTo>
                    <a:pt x="5348" y="811082"/>
                  </a:lnTo>
                  <a:lnTo>
                    <a:pt x="0" y="777457"/>
                  </a:lnTo>
                  <a:lnTo>
                    <a:pt x="0" y="86384"/>
                  </a:lnTo>
                  <a:lnTo>
                    <a:pt x="5348" y="52759"/>
                  </a:lnTo>
                  <a:lnTo>
                    <a:pt x="19934" y="25301"/>
                  </a:lnTo>
                  <a:lnTo>
                    <a:pt x="41568" y="6788"/>
                  </a:lnTo>
                  <a:lnTo>
                    <a:pt x="68061" y="0"/>
                  </a:lnTo>
                  <a:lnTo>
                    <a:pt x="1003778" y="0"/>
                  </a:lnTo>
                  <a:lnTo>
                    <a:pt x="1030271" y="6788"/>
                  </a:lnTo>
                  <a:lnTo>
                    <a:pt x="1051905" y="25301"/>
                  </a:lnTo>
                  <a:lnTo>
                    <a:pt x="1066491" y="52759"/>
                  </a:lnTo>
                  <a:lnTo>
                    <a:pt x="1071840" y="86384"/>
                  </a:lnTo>
                  <a:lnTo>
                    <a:pt x="1071840" y="777457"/>
                  </a:lnTo>
                  <a:lnTo>
                    <a:pt x="1066491" y="811082"/>
                  </a:lnTo>
                  <a:lnTo>
                    <a:pt x="1051905" y="838540"/>
                  </a:lnTo>
                  <a:lnTo>
                    <a:pt x="1030271" y="857053"/>
                  </a:lnTo>
                  <a:lnTo>
                    <a:pt x="1003778" y="863841"/>
                  </a:lnTo>
                  <a:close/>
                </a:path>
              </a:pathLst>
            </a:custGeom>
            <a:solidFill>
              <a:srgbClr val="FFFFFF">
                <a:alpha val="89802"/>
              </a:srgbClr>
            </a:solidFill>
          </p:spPr>
          <p:txBody>
            <a:bodyPr wrap="square" lIns="0" tIns="0" rIns="0" bIns="0" rtlCol="0"/>
            <a:lstStyle/>
            <a:p>
              <a:endParaRPr/>
            </a:p>
          </p:txBody>
        </p:sp>
        <p:sp>
          <p:nvSpPr>
            <p:cNvPr id="69" name="object 69"/>
            <p:cNvSpPr/>
            <p:nvPr/>
          </p:nvSpPr>
          <p:spPr>
            <a:xfrm>
              <a:off x="6828786" y="4252842"/>
              <a:ext cx="1071880" cy="864235"/>
            </a:xfrm>
            <a:custGeom>
              <a:avLst/>
              <a:gdLst/>
              <a:ahLst/>
              <a:cxnLst/>
              <a:rect l="l" t="t" r="r" b="b"/>
              <a:pathLst>
                <a:path w="1071879" h="864235">
                  <a:moveTo>
                    <a:pt x="0" y="86384"/>
                  </a:moveTo>
                  <a:lnTo>
                    <a:pt x="5348" y="52759"/>
                  </a:lnTo>
                  <a:lnTo>
                    <a:pt x="19934" y="25301"/>
                  </a:lnTo>
                  <a:lnTo>
                    <a:pt x="41568" y="6788"/>
                  </a:lnTo>
                  <a:lnTo>
                    <a:pt x="68061" y="0"/>
                  </a:lnTo>
                  <a:lnTo>
                    <a:pt x="1003778" y="0"/>
                  </a:lnTo>
                  <a:lnTo>
                    <a:pt x="1030271" y="6788"/>
                  </a:lnTo>
                  <a:lnTo>
                    <a:pt x="1051905" y="25301"/>
                  </a:lnTo>
                  <a:lnTo>
                    <a:pt x="1066491" y="52759"/>
                  </a:lnTo>
                  <a:lnTo>
                    <a:pt x="1071840" y="86384"/>
                  </a:lnTo>
                  <a:lnTo>
                    <a:pt x="1071840" y="777457"/>
                  </a:lnTo>
                  <a:lnTo>
                    <a:pt x="1066491" y="811082"/>
                  </a:lnTo>
                  <a:lnTo>
                    <a:pt x="1051905" y="838540"/>
                  </a:lnTo>
                  <a:lnTo>
                    <a:pt x="1030271" y="857053"/>
                  </a:lnTo>
                  <a:lnTo>
                    <a:pt x="1003778" y="863841"/>
                  </a:lnTo>
                  <a:lnTo>
                    <a:pt x="68061" y="863841"/>
                  </a:lnTo>
                  <a:lnTo>
                    <a:pt x="41568" y="857053"/>
                  </a:lnTo>
                  <a:lnTo>
                    <a:pt x="19934" y="838540"/>
                  </a:lnTo>
                  <a:lnTo>
                    <a:pt x="5348" y="811082"/>
                  </a:lnTo>
                  <a:lnTo>
                    <a:pt x="0" y="777457"/>
                  </a:lnTo>
                  <a:lnTo>
                    <a:pt x="0" y="86384"/>
                  </a:lnTo>
                  <a:close/>
                </a:path>
              </a:pathLst>
            </a:custGeom>
            <a:ln w="12699">
              <a:solidFill>
                <a:srgbClr val="4372C3"/>
              </a:solidFill>
            </a:ln>
          </p:spPr>
          <p:txBody>
            <a:bodyPr wrap="square" lIns="0" tIns="0" rIns="0" bIns="0" rtlCol="0"/>
            <a:lstStyle/>
            <a:p>
              <a:endParaRPr/>
            </a:p>
          </p:txBody>
        </p:sp>
      </p:grpSp>
      <p:sp>
        <p:nvSpPr>
          <p:cNvPr id="70" name="object 70"/>
          <p:cNvSpPr txBox="1"/>
          <p:nvPr/>
        </p:nvSpPr>
        <p:spPr>
          <a:xfrm>
            <a:off x="6983952" y="4426749"/>
            <a:ext cx="762000" cy="495300"/>
          </a:xfrm>
          <a:prstGeom prst="rect">
            <a:avLst/>
          </a:prstGeom>
        </p:spPr>
        <p:txBody>
          <a:bodyPr vert="horz" wrap="square" lIns="0" tIns="31115" rIns="0" bIns="0" rtlCol="0">
            <a:spAutoFit/>
          </a:bodyPr>
          <a:lstStyle/>
          <a:p>
            <a:pPr marL="12700" marR="5080" algn="ctr">
              <a:lnSpc>
                <a:spcPts val="1190"/>
              </a:lnSpc>
              <a:spcBef>
                <a:spcPts val="245"/>
              </a:spcBef>
            </a:pPr>
            <a:r>
              <a:rPr sz="1100" dirty="0">
                <a:solidFill>
                  <a:srgbClr val="FF0000"/>
                </a:solidFill>
                <a:latin typeface="Calibri"/>
                <a:cs typeface="Calibri"/>
              </a:rPr>
              <a:t>Uzun Dönem  Ö</a:t>
            </a:r>
            <a:r>
              <a:rPr sz="1100" dirty="0">
                <a:solidFill>
                  <a:srgbClr val="FF0000"/>
                </a:solidFill>
                <a:latin typeface="Arial MT"/>
                <a:cs typeface="Arial MT"/>
              </a:rPr>
              <a:t>ğ</a:t>
            </a:r>
            <a:r>
              <a:rPr sz="1100" dirty="0">
                <a:solidFill>
                  <a:srgbClr val="FF0000"/>
                </a:solidFill>
                <a:latin typeface="Calibri"/>
                <a:cs typeface="Calibri"/>
              </a:rPr>
              <a:t>renci  Hareketlili</a:t>
            </a:r>
            <a:r>
              <a:rPr sz="1100" dirty="0">
                <a:solidFill>
                  <a:srgbClr val="FF0000"/>
                </a:solidFill>
                <a:latin typeface="Arial MT"/>
                <a:cs typeface="Arial MT"/>
              </a:rPr>
              <a:t>ğ</a:t>
            </a:r>
            <a:r>
              <a:rPr sz="1100" dirty="0">
                <a:solidFill>
                  <a:srgbClr val="FF0000"/>
                </a:solidFill>
                <a:latin typeface="Calibri"/>
                <a:cs typeface="Calibri"/>
              </a:rPr>
              <a:t>i</a:t>
            </a:r>
            <a:endParaRPr sz="1100" dirty="0">
              <a:latin typeface="Calibri"/>
              <a:cs typeface="Calibri"/>
            </a:endParaRPr>
          </a:p>
        </p:txBody>
      </p:sp>
      <p:grpSp>
        <p:nvGrpSpPr>
          <p:cNvPr id="71" name="object 71"/>
          <p:cNvGrpSpPr/>
          <p:nvPr/>
        </p:nvGrpSpPr>
        <p:grpSpPr>
          <a:xfrm>
            <a:off x="9323398" y="2843409"/>
            <a:ext cx="2120455" cy="1020444"/>
            <a:chOff x="9323399" y="2843409"/>
            <a:chExt cx="1203960" cy="1020444"/>
          </a:xfrm>
        </p:grpSpPr>
        <p:sp>
          <p:nvSpPr>
            <p:cNvPr id="72" name="object 72"/>
            <p:cNvSpPr/>
            <p:nvPr/>
          </p:nvSpPr>
          <p:spPr>
            <a:xfrm>
              <a:off x="9329749" y="2849759"/>
              <a:ext cx="1072515" cy="864235"/>
            </a:xfrm>
            <a:custGeom>
              <a:avLst/>
              <a:gdLst/>
              <a:ahLst/>
              <a:cxnLst/>
              <a:rect l="l" t="t" r="r" b="b"/>
              <a:pathLst>
                <a:path w="1072515" h="864235">
                  <a:moveTo>
                    <a:pt x="985505" y="863944"/>
                  </a:moveTo>
                  <a:lnTo>
                    <a:pt x="86394" y="863944"/>
                  </a:lnTo>
                  <a:lnTo>
                    <a:pt x="52766" y="857154"/>
                  </a:lnTo>
                  <a:lnTo>
                    <a:pt x="25304" y="838639"/>
                  </a:lnTo>
                  <a:lnTo>
                    <a:pt x="6789" y="811178"/>
                  </a:lnTo>
                  <a:lnTo>
                    <a:pt x="0" y="777550"/>
                  </a:lnTo>
                  <a:lnTo>
                    <a:pt x="0" y="86394"/>
                  </a:lnTo>
                  <a:lnTo>
                    <a:pt x="6789" y="52765"/>
                  </a:lnTo>
                  <a:lnTo>
                    <a:pt x="25304" y="25304"/>
                  </a:lnTo>
                  <a:lnTo>
                    <a:pt x="52766" y="6789"/>
                  </a:lnTo>
                  <a:lnTo>
                    <a:pt x="86394" y="0"/>
                  </a:lnTo>
                  <a:lnTo>
                    <a:pt x="985505" y="0"/>
                  </a:lnTo>
                  <a:lnTo>
                    <a:pt x="1033437" y="14515"/>
                  </a:lnTo>
                  <a:lnTo>
                    <a:pt x="1065323" y="53332"/>
                  </a:lnTo>
                  <a:lnTo>
                    <a:pt x="1071899" y="86394"/>
                  </a:lnTo>
                  <a:lnTo>
                    <a:pt x="1071899" y="777550"/>
                  </a:lnTo>
                  <a:lnTo>
                    <a:pt x="1065110" y="811178"/>
                  </a:lnTo>
                  <a:lnTo>
                    <a:pt x="1046595" y="838639"/>
                  </a:lnTo>
                  <a:lnTo>
                    <a:pt x="1019134" y="857154"/>
                  </a:lnTo>
                  <a:lnTo>
                    <a:pt x="985505" y="863944"/>
                  </a:lnTo>
                  <a:close/>
                </a:path>
              </a:pathLst>
            </a:custGeom>
            <a:solidFill>
              <a:srgbClr val="FFAB40"/>
            </a:solidFill>
          </p:spPr>
          <p:txBody>
            <a:bodyPr wrap="square" lIns="0" tIns="0" rIns="0" bIns="0" rtlCol="0"/>
            <a:lstStyle/>
            <a:p>
              <a:endParaRPr/>
            </a:p>
          </p:txBody>
        </p:sp>
        <p:sp>
          <p:nvSpPr>
            <p:cNvPr id="73" name="object 73"/>
            <p:cNvSpPr/>
            <p:nvPr/>
          </p:nvSpPr>
          <p:spPr>
            <a:xfrm>
              <a:off x="9329749" y="2849759"/>
              <a:ext cx="1072515" cy="864235"/>
            </a:xfrm>
            <a:custGeom>
              <a:avLst/>
              <a:gdLst/>
              <a:ahLst/>
              <a:cxnLst/>
              <a:rect l="l" t="t" r="r" b="b"/>
              <a:pathLst>
                <a:path w="1072515" h="864235">
                  <a:moveTo>
                    <a:pt x="0" y="86394"/>
                  </a:moveTo>
                  <a:lnTo>
                    <a:pt x="6789" y="52765"/>
                  </a:lnTo>
                  <a:lnTo>
                    <a:pt x="25304" y="25304"/>
                  </a:lnTo>
                  <a:lnTo>
                    <a:pt x="52766" y="6789"/>
                  </a:lnTo>
                  <a:lnTo>
                    <a:pt x="86394" y="0"/>
                  </a:lnTo>
                  <a:lnTo>
                    <a:pt x="985505" y="0"/>
                  </a:lnTo>
                  <a:lnTo>
                    <a:pt x="1033437" y="14515"/>
                  </a:lnTo>
                  <a:lnTo>
                    <a:pt x="1065323" y="53332"/>
                  </a:lnTo>
                  <a:lnTo>
                    <a:pt x="1071899" y="86394"/>
                  </a:lnTo>
                  <a:lnTo>
                    <a:pt x="1071899" y="777550"/>
                  </a:lnTo>
                  <a:lnTo>
                    <a:pt x="1065110" y="811178"/>
                  </a:lnTo>
                  <a:lnTo>
                    <a:pt x="1046595" y="838639"/>
                  </a:lnTo>
                  <a:lnTo>
                    <a:pt x="1019134" y="857154"/>
                  </a:lnTo>
                  <a:lnTo>
                    <a:pt x="985505" y="863944"/>
                  </a:lnTo>
                  <a:lnTo>
                    <a:pt x="86394" y="863944"/>
                  </a:lnTo>
                  <a:lnTo>
                    <a:pt x="52766" y="857154"/>
                  </a:lnTo>
                  <a:lnTo>
                    <a:pt x="25304" y="838639"/>
                  </a:lnTo>
                  <a:lnTo>
                    <a:pt x="6789" y="811178"/>
                  </a:lnTo>
                  <a:lnTo>
                    <a:pt x="0" y="777550"/>
                  </a:lnTo>
                  <a:lnTo>
                    <a:pt x="0" y="86394"/>
                  </a:lnTo>
                  <a:close/>
                </a:path>
              </a:pathLst>
            </a:custGeom>
            <a:ln w="12699">
              <a:solidFill>
                <a:srgbClr val="FFAB40"/>
              </a:solidFill>
            </a:ln>
          </p:spPr>
          <p:txBody>
            <a:bodyPr wrap="square" lIns="0" tIns="0" rIns="0" bIns="0" rtlCol="0"/>
            <a:lstStyle/>
            <a:p>
              <a:endParaRPr/>
            </a:p>
          </p:txBody>
        </p:sp>
        <p:sp>
          <p:nvSpPr>
            <p:cNvPr id="74" name="object 74"/>
            <p:cNvSpPr/>
            <p:nvPr/>
          </p:nvSpPr>
          <p:spPr>
            <a:xfrm>
              <a:off x="9448842" y="2993354"/>
              <a:ext cx="1071880" cy="864235"/>
            </a:xfrm>
            <a:custGeom>
              <a:avLst/>
              <a:gdLst/>
              <a:ahLst/>
              <a:cxnLst/>
              <a:rect l="l" t="t" r="r" b="b"/>
              <a:pathLst>
                <a:path w="1071879" h="864235">
                  <a:moveTo>
                    <a:pt x="1003778" y="863841"/>
                  </a:moveTo>
                  <a:lnTo>
                    <a:pt x="68061" y="863841"/>
                  </a:lnTo>
                  <a:lnTo>
                    <a:pt x="41568" y="857053"/>
                  </a:lnTo>
                  <a:lnTo>
                    <a:pt x="19934" y="838540"/>
                  </a:lnTo>
                  <a:lnTo>
                    <a:pt x="5348" y="811082"/>
                  </a:lnTo>
                  <a:lnTo>
                    <a:pt x="0" y="777457"/>
                  </a:lnTo>
                  <a:lnTo>
                    <a:pt x="0" y="86384"/>
                  </a:lnTo>
                  <a:lnTo>
                    <a:pt x="5348" y="52759"/>
                  </a:lnTo>
                  <a:lnTo>
                    <a:pt x="19934" y="25301"/>
                  </a:lnTo>
                  <a:lnTo>
                    <a:pt x="41568" y="6788"/>
                  </a:lnTo>
                  <a:lnTo>
                    <a:pt x="68061" y="0"/>
                  </a:lnTo>
                  <a:lnTo>
                    <a:pt x="1003778" y="0"/>
                  </a:lnTo>
                  <a:lnTo>
                    <a:pt x="1030271" y="6788"/>
                  </a:lnTo>
                  <a:lnTo>
                    <a:pt x="1051905" y="25301"/>
                  </a:lnTo>
                  <a:lnTo>
                    <a:pt x="1066491" y="52759"/>
                  </a:lnTo>
                  <a:lnTo>
                    <a:pt x="1071839" y="86384"/>
                  </a:lnTo>
                  <a:lnTo>
                    <a:pt x="1071839" y="777457"/>
                  </a:lnTo>
                  <a:lnTo>
                    <a:pt x="1066491" y="811082"/>
                  </a:lnTo>
                  <a:lnTo>
                    <a:pt x="1051905" y="838540"/>
                  </a:lnTo>
                  <a:lnTo>
                    <a:pt x="1030271" y="857053"/>
                  </a:lnTo>
                  <a:lnTo>
                    <a:pt x="1003778" y="863841"/>
                  </a:lnTo>
                  <a:close/>
                </a:path>
              </a:pathLst>
            </a:custGeom>
            <a:solidFill>
              <a:srgbClr val="FFFFFF">
                <a:alpha val="89802"/>
              </a:srgbClr>
            </a:solidFill>
          </p:spPr>
          <p:txBody>
            <a:bodyPr wrap="square" lIns="0" tIns="0" rIns="0" bIns="0" rtlCol="0"/>
            <a:lstStyle/>
            <a:p>
              <a:endParaRPr/>
            </a:p>
          </p:txBody>
        </p:sp>
        <p:sp>
          <p:nvSpPr>
            <p:cNvPr id="75" name="object 75"/>
            <p:cNvSpPr/>
            <p:nvPr/>
          </p:nvSpPr>
          <p:spPr>
            <a:xfrm>
              <a:off x="9448842" y="2993354"/>
              <a:ext cx="1071880" cy="864235"/>
            </a:xfrm>
            <a:custGeom>
              <a:avLst/>
              <a:gdLst/>
              <a:ahLst/>
              <a:cxnLst/>
              <a:rect l="l" t="t" r="r" b="b"/>
              <a:pathLst>
                <a:path w="1071879" h="864235">
                  <a:moveTo>
                    <a:pt x="0" y="86384"/>
                  </a:moveTo>
                  <a:lnTo>
                    <a:pt x="5348" y="52759"/>
                  </a:lnTo>
                  <a:lnTo>
                    <a:pt x="19934" y="25301"/>
                  </a:lnTo>
                  <a:lnTo>
                    <a:pt x="41568" y="6788"/>
                  </a:lnTo>
                  <a:lnTo>
                    <a:pt x="68061" y="0"/>
                  </a:lnTo>
                  <a:lnTo>
                    <a:pt x="1003778" y="0"/>
                  </a:lnTo>
                  <a:lnTo>
                    <a:pt x="1030271" y="6788"/>
                  </a:lnTo>
                  <a:lnTo>
                    <a:pt x="1051905" y="25301"/>
                  </a:lnTo>
                  <a:lnTo>
                    <a:pt x="1066491" y="52759"/>
                  </a:lnTo>
                  <a:lnTo>
                    <a:pt x="1071839" y="86384"/>
                  </a:lnTo>
                  <a:lnTo>
                    <a:pt x="1071839" y="777457"/>
                  </a:lnTo>
                  <a:lnTo>
                    <a:pt x="1066491" y="811082"/>
                  </a:lnTo>
                  <a:lnTo>
                    <a:pt x="1051905" y="838540"/>
                  </a:lnTo>
                  <a:lnTo>
                    <a:pt x="1030271" y="857053"/>
                  </a:lnTo>
                  <a:lnTo>
                    <a:pt x="1003778" y="863841"/>
                  </a:lnTo>
                  <a:lnTo>
                    <a:pt x="68061" y="863841"/>
                  </a:lnTo>
                  <a:lnTo>
                    <a:pt x="41568" y="857053"/>
                  </a:lnTo>
                  <a:lnTo>
                    <a:pt x="19934" y="838540"/>
                  </a:lnTo>
                  <a:lnTo>
                    <a:pt x="5348" y="811082"/>
                  </a:lnTo>
                  <a:lnTo>
                    <a:pt x="0" y="777457"/>
                  </a:lnTo>
                  <a:lnTo>
                    <a:pt x="0" y="86384"/>
                  </a:lnTo>
                  <a:close/>
                </a:path>
              </a:pathLst>
            </a:custGeom>
            <a:ln w="12699">
              <a:solidFill>
                <a:srgbClr val="4372C3"/>
              </a:solidFill>
            </a:ln>
          </p:spPr>
          <p:txBody>
            <a:bodyPr wrap="square" lIns="0" tIns="0" rIns="0" bIns="0" rtlCol="0"/>
            <a:lstStyle/>
            <a:p>
              <a:endParaRPr/>
            </a:p>
          </p:txBody>
        </p:sp>
      </p:grpSp>
      <p:sp>
        <p:nvSpPr>
          <p:cNvPr id="76" name="object 76"/>
          <p:cNvSpPr txBox="1"/>
          <p:nvPr/>
        </p:nvSpPr>
        <p:spPr>
          <a:xfrm>
            <a:off x="9921351" y="3078006"/>
            <a:ext cx="877569" cy="580390"/>
          </a:xfrm>
          <a:prstGeom prst="rect">
            <a:avLst/>
          </a:prstGeom>
        </p:spPr>
        <p:txBody>
          <a:bodyPr vert="horz" wrap="square" lIns="0" tIns="35560" rIns="0" bIns="0" rtlCol="0">
            <a:spAutoFit/>
          </a:bodyPr>
          <a:lstStyle/>
          <a:p>
            <a:pPr marL="12700" marR="5080" indent="635" algn="ctr">
              <a:lnSpc>
                <a:spcPts val="1400"/>
              </a:lnSpc>
              <a:spcBef>
                <a:spcPts val="280"/>
              </a:spcBef>
            </a:pPr>
            <a:r>
              <a:rPr sz="1300" b="1" spc="-5" dirty="0">
                <a:solidFill>
                  <a:srgbClr val="FF0000"/>
                </a:solidFill>
                <a:latin typeface="Calibri"/>
                <a:cs typeface="Calibri"/>
              </a:rPr>
              <a:t>Di</a:t>
            </a:r>
            <a:r>
              <a:rPr sz="1300" b="1" spc="-5" dirty="0">
                <a:solidFill>
                  <a:srgbClr val="FF0000"/>
                </a:solidFill>
                <a:latin typeface="Arial"/>
                <a:cs typeface="Arial"/>
              </a:rPr>
              <a:t>ğ</a:t>
            </a:r>
            <a:r>
              <a:rPr sz="1300" b="1" spc="-5" dirty="0">
                <a:solidFill>
                  <a:srgbClr val="FF0000"/>
                </a:solidFill>
                <a:latin typeface="Calibri"/>
                <a:cs typeface="Calibri"/>
              </a:rPr>
              <a:t>er </a:t>
            </a:r>
            <a:r>
              <a:rPr sz="1300" b="1" dirty="0">
                <a:solidFill>
                  <a:srgbClr val="FF0000"/>
                </a:solidFill>
                <a:latin typeface="Calibri"/>
                <a:cs typeface="Calibri"/>
              </a:rPr>
              <a:t> </a:t>
            </a:r>
            <a:r>
              <a:rPr sz="1300" b="1" spc="-5" dirty="0">
                <a:solidFill>
                  <a:srgbClr val="FF0000"/>
                </a:solidFill>
                <a:latin typeface="Calibri"/>
                <a:cs typeface="Calibri"/>
              </a:rPr>
              <a:t>De</a:t>
            </a:r>
            <a:r>
              <a:rPr sz="1300" b="1" spc="-15" dirty="0">
                <a:solidFill>
                  <a:srgbClr val="FF0000"/>
                </a:solidFill>
                <a:latin typeface="Calibri"/>
                <a:cs typeface="Calibri"/>
              </a:rPr>
              <a:t>s</a:t>
            </a:r>
            <a:r>
              <a:rPr sz="1300" b="1" spc="-20" dirty="0">
                <a:solidFill>
                  <a:srgbClr val="FF0000"/>
                </a:solidFill>
                <a:latin typeface="Calibri"/>
                <a:cs typeface="Calibri"/>
              </a:rPr>
              <a:t>t</a:t>
            </a:r>
            <a:r>
              <a:rPr sz="1300" b="1" spc="-5" dirty="0">
                <a:solidFill>
                  <a:srgbClr val="FF0000"/>
                </a:solidFill>
                <a:latin typeface="Calibri"/>
                <a:cs typeface="Calibri"/>
              </a:rPr>
              <a:t>eklenen  </a:t>
            </a:r>
            <a:r>
              <a:rPr sz="1300" b="1" spc="-10" dirty="0">
                <a:solidFill>
                  <a:srgbClr val="FF0000"/>
                </a:solidFill>
                <a:latin typeface="Calibri"/>
                <a:cs typeface="Calibri"/>
              </a:rPr>
              <a:t>Aktiviteler</a:t>
            </a:r>
            <a:endParaRPr sz="1300" dirty="0">
              <a:latin typeface="Calibri"/>
              <a:cs typeface="Calibri"/>
            </a:endParaRPr>
          </a:p>
        </p:txBody>
      </p:sp>
      <p:grpSp>
        <p:nvGrpSpPr>
          <p:cNvPr id="77" name="object 77"/>
          <p:cNvGrpSpPr/>
          <p:nvPr/>
        </p:nvGrpSpPr>
        <p:grpSpPr>
          <a:xfrm>
            <a:off x="8095919" y="4166445"/>
            <a:ext cx="1121410" cy="956944"/>
            <a:chOff x="8095919" y="4166445"/>
            <a:chExt cx="1121410" cy="956944"/>
          </a:xfrm>
        </p:grpSpPr>
        <p:sp>
          <p:nvSpPr>
            <p:cNvPr id="78" name="object 78"/>
            <p:cNvSpPr/>
            <p:nvPr/>
          </p:nvSpPr>
          <p:spPr>
            <a:xfrm>
              <a:off x="8095919" y="4166445"/>
              <a:ext cx="1072515" cy="864235"/>
            </a:xfrm>
            <a:custGeom>
              <a:avLst/>
              <a:gdLst/>
              <a:ahLst/>
              <a:cxnLst/>
              <a:rect l="l" t="t" r="r" b="b"/>
              <a:pathLst>
                <a:path w="1072515" h="864235">
                  <a:moveTo>
                    <a:pt x="985505" y="863944"/>
                  </a:moveTo>
                  <a:lnTo>
                    <a:pt x="86394" y="863944"/>
                  </a:lnTo>
                  <a:lnTo>
                    <a:pt x="52766" y="857155"/>
                  </a:lnTo>
                  <a:lnTo>
                    <a:pt x="25304" y="838640"/>
                  </a:lnTo>
                  <a:lnTo>
                    <a:pt x="6789" y="811178"/>
                  </a:lnTo>
                  <a:lnTo>
                    <a:pt x="0" y="777549"/>
                  </a:lnTo>
                  <a:lnTo>
                    <a:pt x="0" y="86394"/>
                  </a:lnTo>
                  <a:lnTo>
                    <a:pt x="6789" y="52765"/>
                  </a:lnTo>
                  <a:lnTo>
                    <a:pt x="25304" y="25304"/>
                  </a:lnTo>
                  <a:lnTo>
                    <a:pt x="52766" y="6789"/>
                  </a:lnTo>
                  <a:lnTo>
                    <a:pt x="86394" y="0"/>
                  </a:lnTo>
                  <a:lnTo>
                    <a:pt x="985505" y="0"/>
                  </a:lnTo>
                  <a:lnTo>
                    <a:pt x="1033437" y="14515"/>
                  </a:lnTo>
                  <a:lnTo>
                    <a:pt x="1065323" y="53332"/>
                  </a:lnTo>
                  <a:lnTo>
                    <a:pt x="1071899" y="86394"/>
                  </a:lnTo>
                  <a:lnTo>
                    <a:pt x="1071899" y="777549"/>
                  </a:lnTo>
                  <a:lnTo>
                    <a:pt x="1065110" y="811178"/>
                  </a:lnTo>
                  <a:lnTo>
                    <a:pt x="1046595" y="838640"/>
                  </a:lnTo>
                  <a:lnTo>
                    <a:pt x="1019134" y="857155"/>
                  </a:lnTo>
                  <a:lnTo>
                    <a:pt x="985505" y="863944"/>
                  </a:lnTo>
                  <a:close/>
                </a:path>
              </a:pathLst>
            </a:custGeom>
            <a:solidFill>
              <a:srgbClr val="FFC000"/>
            </a:solidFill>
          </p:spPr>
          <p:txBody>
            <a:bodyPr wrap="square" lIns="0" tIns="0" rIns="0" bIns="0" rtlCol="0"/>
            <a:lstStyle/>
            <a:p>
              <a:endParaRPr/>
            </a:p>
          </p:txBody>
        </p:sp>
        <p:sp>
          <p:nvSpPr>
            <p:cNvPr id="79" name="object 79"/>
            <p:cNvSpPr/>
            <p:nvPr/>
          </p:nvSpPr>
          <p:spPr>
            <a:xfrm>
              <a:off x="8138814" y="4252842"/>
              <a:ext cx="1071880" cy="864235"/>
            </a:xfrm>
            <a:custGeom>
              <a:avLst/>
              <a:gdLst/>
              <a:ahLst/>
              <a:cxnLst/>
              <a:rect l="l" t="t" r="r" b="b"/>
              <a:pathLst>
                <a:path w="1071879" h="864235">
                  <a:moveTo>
                    <a:pt x="1003778" y="863841"/>
                  </a:moveTo>
                  <a:lnTo>
                    <a:pt x="68061" y="863841"/>
                  </a:lnTo>
                  <a:lnTo>
                    <a:pt x="41568" y="857053"/>
                  </a:lnTo>
                  <a:lnTo>
                    <a:pt x="19934" y="838540"/>
                  </a:lnTo>
                  <a:lnTo>
                    <a:pt x="5348" y="811082"/>
                  </a:lnTo>
                  <a:lnTo>
                    <a:pt x="0" y="777457"/>
                  </a:lnTo>
                  <a:lnTo>
                    <a:pt x="0" y="86384"/>
                  </a:lnTo>
                  <a:lnTo>
                    <a:pt x="5348" y="52759"/>
                  </a:lnTo>
                  <a:lnTo>
                    <a:pt x="19934" y="25301"/>
                  </a:lnTo>
                  <a:lnTo>
                    <a:pt x="41568" y="6788"/>
                  </a:lnTo>
                  <a:lnTo>
                    <a:pt x="68061" y="0"/>
                  </a:lnTo>
                  <a:lnTo>
                    <a:pt x="1003778" y="0"/>
                  </a:lnTo>
                  <a:lnTo>
                    <a:pt x="1030271" y="6788"/>
                  </a:lnTo>
                  <a:lnTo>
                    <a:pt x="1051905" y="25301"/>
                  </a:lnTo>
                  <a:lnTo>
                    <a:pt x="1066491" y="52759"/>
                  </a:lnTo>
                  <a:lnTo>
                    <a:pt x="1071840" y="86384"/>
                  </a:lnTo>
                  <a:lnTo>
                    <a:pt x="1071840" y="777457"/>
                  </a:lnTo>
                  <a:lnTo>
                    <a:pt x="1066491" y="811082"/>
                  </a:lnTo>
                  <a:lnTo>
                    <a:pt x="1051905" y="838540"/>
                  </a:lnTo>
                  <a:lnTo>
                    <a:pt x="1030271" y="857053"/>
                  </a:lnTo>
                  <a:lnTo>
                    <a:pt x="1003778" y="863841"/>
                  </a:lnTo>
                  <a:close/>
                </a:path>
              </a:pathLst>
            </a:custGeom>
            <a:solidFill>
              <a:srgbClr val="FFFFFF">
                <a:alpha val="89802"/>
              </a:srgbClr>
            </a:solidFill>
          </p:spPr>
          <p:txBody>
            <a:bodyPr wrap="square" lIns="0" tIns="0" rIns="0" bIns="0" rtlCol="0"/>
            <a:lstStyle/>
            <a:p>
              <a:endParaRPr/>
            </a:p>
          </p:txBody>
        </p:sp>
        <p:sp>
          <p:nvSpPr>
            <p:cNvPr id="80" name="object 80"/>
            <p:cNvSpPr/>
            <p:nvPr/>
          </p:nvSpPr>
          <p:spPr>
            <a:xfrm>
              <a:off x="8138814" y="4252842"/>
              <a:ext cx="1071880" cy="864235"/>
            </a:xfrm>
            <a:custGeom>
              <a:avLst/>
              <a:gdLst/>
              <a:ahLst/>
              <a:cxnLst/>
              <a:rect l="l" t="t" r="r" b="b"/>
              <a:pathLst>
                <a:path w="1071879" h="864235">
                  <a:moveTo>
                    <a:pt x="0" y="86384"/>
                  </a:moveTo>
                  <a:lnTo>
                    <a:pt x="5348" y="52759"/>
                  </a:lnTo>
                  <a:lnTo>
                    <a:pt x="19934" y="25301"/>
                  </a:lnTo>
                  <a:lnTo>
                    <a:pt x="41568" y="6788"/>
                  </a:lnTo>
                  <a:lnTo>
                    <a:pt x="68061" y="0"/>
                  </a:lnTo>
                  <a:lnTo>
                    <a:pt x="1003778" y="0"/>
                  </a:lnTo>
                  <a:lnTo>
                    <a:pt x="1030271" y="6788"/>
                  </a:lnTo>
                  <a:lnTo>
                    <a:pt x="1051905" y="25301"/>
                  </a:lnTo>
                  <a:lnTo>
                    <a:pt x="1066491" y="52759"/>
                  </a:lnTo>
                  <a:lnTo>
                    <a:pt x="1071840" y="86384"/>
                  </a:lnTo>
                  <a:lnTo>
                    <a:pt x="1071840" y="777457"/>
                  </a:lnTo>
                  <a:lnTo>
                    <a:pt x="1066491" y="811082"/>
                  </a:lnTo>
                  <a:lnTo>
                    <a:pt x="1051905" y="838540"/>
                  </a:lnTo>
                  <a:lnTo>
                    <a:pt x="1030271" y="857053"/>
                  </a:lnTo>
                  <a:lnTo>
                    <a:pt x="1003778" y="863841"/>
                  </a:lnTo>
                  <a:lnTo>
                    <a:pt x="68061" y="863841"/>
                  </a:lnTo>
                  <a:lnTo>
                    <a:pt x="41568" y="857053"/>
                  </a:lnTo>
                  <a:lnTo>
                    <a:pt x="19934" y="838540"/>
                  </a:lnTo>
                  <a:lnTo>
                    <a:pt x="5348" y="811082"/>
                  </a:lnTo>
                  <a:lnTo>
                    <a:pt x="0" y="777457"/>
                  </a:lnTo>
                  <a:lnTo>
                    <a:pt x="0" y="86384"/>
                  </a:lnTo>
                  <a:close/>
                </a:path>
              </a:pathLst>
            </a:custGeom>
            <a:ln w="12699">
              <a:solidFill>
                <a:srgbClr val="4372C3"/>
              </a:solidFill>
            </a:ln>
          </p:spPr>
          <p:txBody>
            <a:bodyPr wrap="square" lIns="0" tIns="0" rIns="0" bIns="0" rtlCol="0"/>
            <a:lstStyle/>
            <a:p>
              <a:endParaRPr/>
            </a:p>
          </p:txBody>
        </p:sp>
      </p:grpSp>
      <p:sp>
        <p:nvSpPr>
          <p:cNvPr id="81" name="object 81"/>
          <p:cNvSpPr txBox="1"/>
          <p:nvPr/>
        </p:nvSpPr>
        <p:spPr>
          <a:xfrm>
            <a:off x="8284235" y="4502187"/>
            <a:ext cx="781050" cy="344170"/>
          </a:xfrm>
          <a:prstGeom prst="rect">
            <a:avLst/>
          </a:prstGeom>
        </p:spPr>
        <p:txBody>
          <a:bodyPr vert="horz" wrap="square" lIns="0" tIns="31115" rIns="0" bIns="0" rtlCol="0">
            <a:spAutoFit/>
          </a:bodyPr>
          <a:lstStyle/>
          <a:p>
            <a:pPr marL="154305" marR="5080" indent="-142240">
              <a:lnSpc>
                <a:spcPts val="1190"/>
              </a:lnSpc>
              <a:spcBef>
                <a:spcPts val="245"/>
              </a:spcBef>
            </a:pPr>
            <a:r>
              <a:rPr sz="1100" spc="-5" dirty="0">
                <a:solidFill>
                  <a:srgbClr val="FF0000"/>
                </a:solidFill>
                <a:latin typeface="Calibri"/>
                <a:cs typeface="Calibri"/>
              </a:rPr>
              <a:t>Uzma</a:t>
            </a:r>
            <a:r>
              <a:rPr sz="1100" dirty="0">
                <a:solidFill>
                  <a:srgbClr val="FF0000"/>
                </a:solidFill>
                <a:latin typeface="Calibri"/>
                <a:cs typeface="Calibri"/>
              </a:rPr>
              <a:t>n</a:t>
            </a:r>
            <a:r>
              <a:rPr sz="1100" spc="-5" dirty="0">
                <a:solidFill>
                  <a:srgbClr val="FF0000"/>
                </a:solidFill>
                <a:latin typeface="Calibri"/>
                <a:cs typeface="Calibri"/>
              </a:rPr>
              <a:t> D</a:t>
            </a:r>
            <a:r>
              <a:rPr sz="1100" spc="-20" dirty="0">
                <a:solidFill>
                  <a:srgbClr val="FF0000"/>
                </a:solidFill>
                <a:latin typeface="Calibri"/>
                <a:cs typeface="Calibri"/>
              </a:rPr>
              <a:t>a</a:t>
            </a:r>
            <a:r>
              <a:rPr sz="1100" spc="-15" dirty="0">
                <a:solidFill>
                  <a:srgbClr val="FF0000"/>
                </a:solidFill>
                <a:latin typeface="Calibri"/>
                <a:cs typeface="Calibri"/>
              </a:rPr>
              <a:t>v</a:t>
            </a:r>
            <a:r>
              <a:rPr sz="1100" spc="-10" dirty="0">
                <a:solidFill>
                  <a:srgbClr val="FF0000"/>
                </a:solidFill>
                <a:latin typeface="Calibri"/>
                <a:cs typeface="Calibri"/>
              </a:rPr>
              <a:t>e</a:t>
            </a:r>
            <a:r>
              <a:rPr sz="1100" dirty="0">
                <a:solidFill>
                  <a:srgbClr val="FF0000"/>
                </a:solidFill>
                <a:latin typeface="Calibri"/>
                <a:cs typeface="Calibri"/>
              </a:rPr>
              <a:t>t  </a:t>
            </a:r>
            <a:r>
              <a:rPr sz="1100" spc="-10" dirty="0">
                <a:solidFill>
                  <a:srgbClr val="FF0000"/>
                </a:solidFill>
                <a:latin typeface="Calibri"/>
                <a:cs typeface="Calibri"/>
              </a:rPr>
              <a:t>Edilmesi</a:t>
            </a:r>
            <a:endParaRPr sz="1100">
              <a:latin typeface="Calibri"/>
              <a:cs typeface="Calibri"/>
            </a:endParaRPr>
          </a:p>
        </p:txBody>
      </p:sp>
      <p:grpSp>
        <p:nvGrpSpPr>
          <p:cNvPr id="82" name="object 82"/>
          <p:cNvGrpSpPr/>
          <p:nvPr/>
        </p:nvGrpSpPr>
        <p:grpSpPr>
          <a:xfrm>
            <a:off x="9441132" y="4175407"/>
            <a:ext cx="1121410" cy="956944"/>
            <a:chOff x="9405949" y="4166445"/>
            <a:chExt cx="1121410" cy="956944"/>
          </a:xfrm>
        </p:grpSpPr>
        <p:sp>
          <p:nvSpPr>
            <p:cNvPr id="83" name="object 83"/>
            <p:cNvSpPr/>
            <p:nvPr/>
          </p:nvSpPr>
          <p:spPr>
            <a:xfrm>
              <a:off x="9405949" y="4166445"/>
              <a:ext cx="1072515" cy="864235"/>
            </a:xfrm>
            <a:custGeom>
              <a:avLst/>
              <a:gdLst/>
              <a:ahLst/>
              <a:cxnLst/>
              <a:rect l="l" t="t" r="r" b="b"/>
              <a:pathLst>
                <a:path w="1072515" h="864235">
                  <a:moveTo>
                    <a:pt x="985505" y="863944"/>
                  </a:moveTo>
                  <a:lnTo>
                    <a:pt x="86394" y="863944"/>
                  </a:lnTo>
                  <a:lnTo>
                    <a:pt x="52766" y="857155"/>
                  </a:lnTo>
                  <a:lnTo>
                    <a:pt x="25304" y="838640"/>
                  </a:lnTo>
                  <a:lnTo>
                    <a:pt x="6789" y="811178"/>
                  </a:lnTo>
                  <a:lnTo>
                    <a:pt x="0" y="777549"/>
                  </a:lnTo>
                  <a:lnTo>
                    <a:pt x="0" y="86394"/>
                  </a:lnTo>
                  <a:lnTo>
                    <a:pt x="6789" y="52765"/>
                  </a:lnTo>
                  <a:lnTo>
                    <a:pt x="25304" y="25304"/>
                  </a:lnTo>
                  <a:lnTo>
                    <a:pt x="52766" y="6789"/>
                  </a:lnTo>
                  <a:lnTo>
                    <a:pt x="86394" y="0"/>
                  </a:lnTo>
                  <a:lnTo>
                    <a:pt x="985505" y="0"/>
                  </a:lnTo>
                  <a:lnTo>
                    <a:pt x="1033437" y="14515"/>
                  </a:lnTo>
                  <a:lnTo>
                    <a:pt x="1065323" y="53332"/>
                  </a:lnTo>
                  <a:lnTo>
                    <a:pt x="1071899" y="86394"/>
                  </a:lnTo>
                  <a:lnTo>
                    <a:pt x="1071899" y="777549"/>
                  </a:lnTo>
                  <a:lnTo>
                    <a:pt x="1065110" y="811178"/>
                  </a:lnTo>
                  <a:lnTo>
                    <a:pt x="1046595" y="838640"/>
                  </a:lnTo>
                  <a:lnTo>
                    <a:pt x="1019134" y="857155"/>
                  </a:lnTo>
                  <a:lnTo>
                    <a:pt x="985505" y="863944"/>
                  </a:lnTo>
                  <a:close/>
                </a:path>
              </a:pathLst>
            </a:custGeom>
            <a:solidFill>
              <a:srgbClr val="FFC000"/>
            </a:solidFill>
          </p:spPr>
          <p:txBody>
            <a:bodyPr wrap="square" lIns="0" tIns="0" rIns="0" bIns="0" rtlCol="0"/>
            <a:lstStyle/>
            <a:p>
              <a:endParaRPr/>
            </a:p>
          </p:txBody>
        </p:sp>
        <p:sp>
          <p:nvSpPr>
            <p:cNvPr id="84" name="object 84"/>
            <p:cNvSpPr/>
            <p:nvPr/>
          </p:nvSpPr>
          <p:spPr>
            <a:xfrm>
              <a:off x="9448842" y="4252842"/>
              <a:ext cx="1071880" cy="864235"/>
            </a:xfrm>
            <a:custGeom>
              <a:avLst/>
              <a:gdLst/>
              <a:ahLst/>
              <a:cxnLst/>
              <a:rect l="l" t="t" r="r" b="b"/>
              <a:pathLst>
                <a:path w="1071879" h="864235">
                  <a:moveTo>
                    <a:pt x="1003778" y="863841"/>
                  </a:moveTo>
                  <a:lnTo>
                    <a:pt x="68061" y="863841"/>
                  </a:lnTo>
                  <a:lnTo>
                    <a:pt x="41568" y="857053"/>
                  </a:lnTo>
                  <a:lnTo>
                    <a:pt x="19934" y="838540"/>
                  </a:lnTo>
                  <a:lnTo>
                    <a:pt x="5348" y="811082"/>
                  </a:lnTo>
                  <a:lnTo>
                    <a:pt x="0" y="777457"/>
                  </a:lnTo>
                  <a:lnTo>
                    <a:pt x="0" y="86384"/>
                  </a:lnTo>
                  <a:lnTo>
                    <a:pt x="5348" y="52759"/>
                  </a:lnTo>
                  <a:lnTo>
                    <a:pt x="19934" y="25301"/>
                  </a:lnTo>
                  <a:lnTo>
                    <a:pt x="41568" y="6788"/>
                  </a:lnTo>
                  <a:lnTo>
                    <a:pt x="68061" y="0"/>
                  </a:lnTo>
                  <a:lnTo>
                    <a:pt x="1003778" y="0"/>
                  </a:lnTo>
                  <a:lnTo>
                    <a:pt x="1030271" y="6788"/>
                  </a:lnTo>
                  <a:lnTo>
                    <a:pt x="1051905" y="25301"/>
                  </a:lnTo>
                  <a:lnTo>
                    <a:pt x="1066491" y="52759"/>
                  </a:lnTo>
                  <a:lnTo>
                    <a:pt x="1071839" y="86384"/>
                  </a:lnTo>
                  <a:lnTo>
                    <a:pt x="1071839" y="777457"/>
                  </a:lnTo>
                  <a:lnTo>
                    <a:pt x="1066491" y="811082"/>
                  </a:lnTo>
                  <a:lnTo>
                    <a:pt x="1051905" y="838540"/>
                  </a:lnTo>
                  <a:lnTo>
                    <a:pt x="1030271" y="857053"/>
                  </a:lnTo>
                  <a:lnTo>
                    <a:pt x="1003778" y="863841"/>
                  </a:lnTo>
                  <a:close/>
                </a:path>
              </a:pathLst>
            </a:custGeom>
            <a:solidFill>
              <a:srgbClr val="FFFFFF">
                <a:alpha val="89802"/>
              </a:srgbClr>
            </a:solidFill>
          </p:spPr>
          <p:txBody>
            <a:bodyPr wrap="square" lIns="0" tIns="0" rIns="0" bIns="0" rtlCol="0"/>
            <a:lstStyle/>
            <a:p>
              <a:endParaRPr/>
            </a:p>
          </p:txBody>
        </p:sp>
        <p:sp>
          <p:nvSpPr>
            <p:cNvPr id="85" name="object 85"/>
            <p:cNvSpPr/>
            <p:nvPr/>
          </p:nvSpPr>
          <p:spPr>
            <a:xfrm>
              <a:off x="9448842" y="4252842"/>
              <a:ext cx="1071880" cy="864235"/>
            </a:xfrm>
            <a:custGeom>
              <a:avLst/>
              <a:gdLst/>
              <a:ahLst/>
              <a:cxnLst/>
              <a:rect l="l" t="t" r="r" b="b"/>
              <a:pathLst>
                <a:path w="1071879" h="864235">
                  <a:moveTo>
                    <a:pt x="0" y="86384"/>
                  </a:moveTo>
                  <a:lnTo>
                    <a:pt x="5348" y="52759"/>
                  </a:lnTo>
                  <a:lnTo>
                    <a:pt x="19934" y="25301"/>
                  </a:lnTo>
                  <a:lnTo>
                    <a:pt x="41568" y="6788"/>
                  </a:lnTo>
                  <a:lnTo>
                    <a:pt x="68061" y="0"/>
                  </a:lnTo>
                  <a:lnTo>
                    <a:pt x="1003778" y="0"/>
                  </a:lnTo>
                  <a:lnTo>
                    <a:pt x="1030271" y="6788"/>
                  </a:lnTo>
                  <a:lnTo>
                    <a:pt x="1051905" y="25301"/>
                  </a:lnTo>
                  <a:lnTo>
                    <a:pt x="1066491" y="52759"/>
                  </a:lnTo>
                  <a:lnTo>
                    <a:pt x="1071839" y="86384"/>
                  </a:lnTo>
                  <a:lnTo>
                    <a:pt x="1071839" y="777457"/>
                  </a:lnTo>
                  <a:lnTo>
                    <a:pt x="1066491" y="811082"/>
                  </a:lnTo>
                  <a:lnTo>
                    <a:pt x="1051905" y="838540"/>
                  </a:lnTo>
                  <a:lnTo>
                    <a:pt x="1030271" y="857053"/>
                  </a:lnTo>
                  <a:lnTo>
                    <a:pt x="1003778" y="863841"/>
                  </a:lnTo>
                  <a:lnTo>
                    <a:pt x="68061" y="863841"/>
                  </a:lnTo>
                  <a:lnTo>
                    <a:pt x="41568" y="857053"/>
                  </a:lnTo>
                  <a:lnTo>
                    <a:pt x="19934" y="838540"/>
                  </a:lnTo>
                  <a:lnTo>
                    <a:pt x="5348" y="811082"/>
                  </a:lnTo>
                  <a:lnTo>
                    <a:pt x="0" y="777457"/>
                  </a:lnTo>
                  <a:lnTo>
                    <a:pt x="0" y="86384"/>
                  </a:lnTo>
                  <a:close/>
                </a:path>
              </a:pathLst>
            </a:custGeom>
            <a:ln w="12699">
              <a:solidFill>
                <a:srgbClr val="4372C3"/>
              </a:solidFill>
            </a:ln>
          </p:spPr>
          <p:txBody>
            <a:bodyPr wrap="square" lIns="0" tIns="0" rIns="0" bIns="0" rtlCol="0"/>
            <a:lstStyle/>
            <a:p>
              <a:endParaRPr/>
            </a:p>
          </p:txBody>
        </p:sp>
      </p:grpSp>
      <p:sp>
        <p:nvSpPr>
          <p:cNvPr id="86" name="object 86"/>
          <p:cNvSpPr txBox="1"/>
          <p:nvPr/>
        </p:nvSpPr>
        <p:spPr>
          <a:xfrm>
            <a:off x="9609566" y="4502187"/>
            <a:ext cx="750570" cy="344170"/>
          </a:xfrm>
          <a:prstGeom prst="rect">
            <a:avLst/>
          </a:prstGeom>
        </p:spPr>
        <p:txBody>
          <a:bodyPr vert="horz" wrap="square" lIns="0" tIns="31115" rIns="0" bIns="0" rtlCol="0">
            <a:spAutoFit/>
          </a:bodyPr>
          <a:lstStyle/>
          <a:p>
            <a:pPr marL="133350" marR="5080" indent="-121285">
              <a:lnSpc>
                <a:spcPts val="1190"/>
              </a:lnSpc>
              <a:spcBef>
                <a:spcPts val="245"/>
              </a:spcBef>
            </a:pPr>
            <a:r>
              <a:rPr sz="1100" dirty="0">
                <a:solidFill>
                  <a:srgbClr val="FF0000"/>
                </a:solidFill>
                <a:latin typeface="Calibri"/>
                <a:cs typeface="Calibri"/>
              </a:rPr>
              <a:t>E</a:t>
            </a:r>
            <a:r>
              <a:rPr sz="1100" dirty="0">
                <a:solidFill>
                  <a:srgbClr val="FF0000"/>
                </a:solidFill>
                <a:latin typeface="Arial MT"/>
                <a:cs typeface="Arial MT"/>
              </a:rPr>
              <a:t>ğ</a:t>
            </a:r>
            <a:r>
              <a:rPr sz="1100" dirty="0">
                <a:solidFill>
                  <a:srgbClr val="FF0000"/>
                </a:solidFill>
                <a:latin typeface="Calibri"/>
                <a:cs typeface="Calibri"/>
              </a:rPr>
              <a:t>iticilere Ev  Sahipli</a:t>
            </a:r>
            <a:r>
              <a:rPr sz="1100" dirty="0">
                <a:solidFill>
                  <a:srgbClr val="FF0000"/>
                </a:solidFill>
                <a:latin typeface="Arial MT"/>
                <a:cs typeface="Arial MT"/>
              </a:rPr>
              <a:t>ğ</a:t>
            </a:r>
            <a:r>
              <a:rPr sz="1100" dirty="0">
                <a:solidFill>
                  <a:srgbClr val="FF0000"/>
                </a:solidFill>
                <a:latin typeface="Calibri"/>
                <a:cs typeface="Calibri"/>
              </a:rPr>
              <a:t>i</a:t>
            </a:r>
            <a:endParaRPr sz="1100" dirty="0">
              <a:latin typeface="Calibri"/>
              <a:cs typeface="Calibri"/>
            </a:endParaRPr>
          </a:p>
        </p:txBody>
      </p:sp>
      <p:grpSp>
        <p:nvGrpSpPr>
          <p:cNvPr id="87" name="object 87"/>
          <p:cNvGrpSpPr/>
          <p:nvPr/>
        </p:nvGrpSpPr>
        <p:grpSpPr>
          <a:xfrm>
            <a:off x="10715977" y="4166445"/>
            <a:ext cx="1121410" cy="956944"/>
            <a:chOff x="10715977" y="4166445"/>
            <a:chExt cx="1121410" cy="956944"/>
          </a:xfrm>
        </p:grpSpPr>
        <p:sp>
          <p:nvSpPr>
            <p:cNvPr id="88" name="object 88"/>
            <p:cNvSpPr/>
            <p:nvPr/>
          </p:nvSpPr>
          <p:spPr>
            <a:xfrm>
              <a:off x="10715977" y="4166445"/>
              <a:ext cx="1072515" cy="864235"/>
            </a:xfrm>
            <a:custGeom>
              <a:avLst/>
              <a:gdLst/>
              <a:ahLst/>
              <a:cxnLst/>
              <a:rect l="l" t="t" r="r" b="b"/>
              <a:pathLst>
                <a:path w="1072515" h="864235">
                  <a:moveTo>
                    <a:pt x="985504" y="863944"/>
                  </a:moveTo>
                  <a:lnTo>
                    <a:pt x="86394" y="863944"/>
                  </a:lnTo>
                  <a:lnTo>
                    <a:pt x="52765" y="857155"/>
                  </a:lnTo>
                  <a:lnTo>
                    <a:pt x="25304" y="838640"/>
                  </a:lnTo>
                  <a:lnTo>
                    <a:pt x="6789" y="811178"/>
                  </a:lnTo>
                  <a:lnTo>
                    <a:pt x="0" y="777549"/>
                  </a:lnTo>
                  <a:lnTo>
                    <a:pt x="0" y="86394"/>
                  </a:lnTo>
                  <a:lnTo>
                    <a:pt x="6789" y="52765"/>
                  </a:lnTo>
                  <a:lnTo>
                    <a:pt x="25304" y="25304"/>
                  </a:lnTo>
                  <a:lnTo>
                    <a:pt x="52765" y="6789"/>
                  </a:lnTo>
                  <a:lnTo>
                    <a:pt x="86394" y="0"/>
                  </a:lnTo>
                  <a:lnTo>
                    <a:pt x="985504" y="0"/>
                  </a:lnTo>
                  <a:lnTo>
                    <a:pt x="1033436" y="14515"/>
                  </a:lnTo>
                  <a:lnTo>
                    <a:pt x="1065323" y="53332"/>
                  </a:lnTo>
                  <a:lnTo>
                    <a:pt x="1071899" y="86394"/>
                  </a:lnTo>
                  <a:lnTo>
                    <a:pt x="1071899" y="777549"/>
                  </a:lnTo>
                  <a:lnTo>
                    <a:pt x="1065110" y="811178"/>
                  </a:lnTo>
                  <a:lnTo>
                    <a:pt x="1046595" y="838640"/>
                  </a:lnTo>
                  <a:lnTo>
                    <a:pt x="1019133" y="857155"/>
                  </a:lnTo>
                  <a:lnTo>
                    <a:pt x="985504" y="863944"/>
                  </a:lnTo>
                  <a:close/>
                </a:path>
              </a:pathLst>
            </a:custGeom>
            <a:solidFill>
              <a:srgbClr val="FFC000"/>
            </a:solidFill>
          </p:spPr>
          <p:txBody>
            <a:bodyPr wrap="square" lIns="0" tIns="0" rIns="0" bIns="0" rtlCol="0"/>
            <a:lstStyle/>
            <a:p>
              <a:endParaRPr/>
            </a:p>
          </p:txBody>
        </p:sp>
        <p:sp>
          <p:nvSpPr>
            <p:cNvPr id="89" name="object 89"/>
            <p:cNvSpPr/>
            <p:nvPr/>
          </p:nvSpPr>
          <p:spPr>
            <a:xfrm>
              <a:off x="10758872" y="4252842"/>
              <a:ext cx="1071880" cy="864235"/>
            </a:xfrm>
            <a:custGeom>
              <a:avLst/>
              <a:gdLst/>
              <a:ahLst/>
              <a:cxnLst/>
              <a:rect l="l" t="t" r="r" b="b"/>
              <a:pathLst>
                <a:path w="1071879" h="864235">
                  <a:moveTo>
                    <a:pt x="1003778" y="863841"/>
                  </a:moveTo>
                  <a:lnTo>
                    <a:pt x="68061" y="863841"/>
                  </a:lnTo>
                  <a:lnTo>
                    <a:pt x="41568" y="857053"/>
                  </a:lnTo>
                  <a:lnTo>
                    <a:pt x="19934" y="838540"/>
                  </a:lnTo>
                  <a:lnTo>
                    <a:pt x="5348" y="811082"/>
                  </a:lnTo>
                  <a:lnTo>
                    <a:pt x="0" y="777457"/>
                  </a:lnTo>
                  <a:lnTo>
                    <a:pt x="0" y="86384"/>
                  </a:lnTo>
                  <a:lnTo>
                    <a:pt x="5348" y="52759"/>
                  </a:lnTo>
                  <a:lnTo>
                    <a:pt x="19934" y="25301"/>
                  </a:lnTo>
                  <a:lnTo>
                    <a:pt x="41568" y="6788"/>
                  </a:lnTo>
                  <a:lnTo>
                    <a:pt x="68061" y="0"/>
                  </a:lnTo>
                  <a:lnTo>
                    <a:pt x="1003778" y="0"/>
                  </a:lnTo>
                  <a:lnTo>
                    <a:pt x="1030271" y="6788"/>
                  </a:lnTo>
                  <a:lnTo>
                    <a:pt x="1051905" y="25301"/>
                  </a:lnTo>
                  <a:lnTo>
                    <a:pt x="1066491" y="52759"/>
                  </a:lnTo>
                  <a:lnTo>
                    <a:pt x="1071840" y="86384"/>
                  </a:lnTo>
                  <a:lnTo>
                    <a:pt x="1071840" y="777457"/>
                  </a:lnTo>
                  <a:lnTo>
                    <a:pt x="1066491" y="811082"/>
                  </a:lnTo>
                  <a:lnTo>
                    <a:pt x="1051905" y="838540"/>
                  </a:lnTo>
                  <a:lnTo>
                    <a:pt x="1030271" y="857053"/>
                  </a:lnTo>
                  <a:lnTo>
                    <a:pt x="1003778" y="863841"/>
                  </a:lnTo>
                  <a:close/>
                </a:path>
              </a:pathLst>
            </a:custGeom>
            <a:solidFill>
              <a:srgbClr val="FFFFFF">
                <a:alpha val="89799"/>
              </a:srgbClr>
            </a:solidFill>
          </p:spPr>
          <p:txBody>
            <a:bodyPr wrap="square" lIns="0" tIns="0" rIns="0" bIns="0" rtlCol="0"/>
            <a:lstStyle/>
            <a:p>
              <a:endParaRPr/>
            </a:p>
          </p:txBody>
        </p:sp>
        <p:sp>
          <p:nvSpPr>
            <p:cNvPr id="90" name="object 90"/>
            <p:cNvSpPr/>
            <p:nvPr/>
          </p:nvSpPr>
          <p:spPr>
            <a:xfrm>
              <a:off x="10758872" y="4252842"/>
              <a:ext cx="1071880" cy="864235"/>
            </a:xfrm>
            <a:custGeom>
              <a:avLst/>
              <a:gdLst/>
              <a:ahLst/>
              <a:cxnLst/>
              <a:rect l="l" t="t" r="r" b="b"/>
              <a:pathLst>
                <a:path w="1071879" h="864235">
                  <a:moveTo>
                    <a:pt x="0" y="86384"/>
                  </a:moveTo>
                  <a:lnTo>
                    <a:pt x="5348" y="52759"/>
                  </a:lnTo>
                  <a:lnTo>
                    <a:pt x="19934" y="25301"/>
                  </a:lnTo>
                  <a:lnTo>
                    <a:pt x="41568" y="6788"/>
                  </a:lnTo>
                  <a:lnTo>
                    <a:pt x="68061" y="0"/>
                  </a:lnTo>
                  <a:lnTo>
                    <a:pt x="1003778" y="0"/>
                  </a:lnTo>
                  <a:lnTo>
                    <a:pt x="1030271" y="6788"/>
                  </a:lnTo>
                  <a:lnTo>
                    <a:pt x="1051905" y="25301"/>
                  </a:lnTo>
                  <a:lnTo>
                    <a:pt x="1066491" y="52759"/>
                  </a:lnTo>
                  <a:lnTo>
                    <a:pt x="1071840" y="86384"/>
                  </a:lnTo>
                  <a:lnTo>
                    <a:pt x="1071840" y="777457"/>
                  </a:lnTo>
                  <a:lnTo>
                    <a:pt x="1066491" y="811082"/>
                  </a:lnTo>
                  <a:lnTo>
                    <a:pt x="1051905" y="838540"/>
                  </a:lnTo>
                  <a:lnTo>
                    <a:pt x="1030271" y="857053"/>
                  </a:lnTo>
                  <a:lnTo>
                    <a:pt x="1003778" y="863841"/>
                  </a:lnTo>
                  <a:lnTo>
                    <a:pt x="68061" y="863841"/>
                  </a:lnTo>
                  <a:lnTo>
                    <a:pt x="41568" y="857053"/>
                  </a:lnTo>
                  <a:lnTo>
                    <a:pt x="19934" y="838540"/>
                  </a:lnTo>
                  <a:lnTo>
                    <a:pt x="5348" y="811082"/>
                  </a:lnTo>
                  <a:lnTo>
                    <a:pt x="0" y="777457"/>
                  </a:lnTo>
                  <a:lnTo>
                    <a:pt x="0" y="86384"/>
                  </a:lnTo>
                  <a:close/>
                </a:path>
              </a:pathLst>
            </a:custGeom>
            <a:ln w="12699">
              <a:solidFill>
                <a:srgbClr val="4372C3"/>
              </a:solidFill>
            </a:ln>
          </p:spPr>
          <p:txBody>
            <a:bodyPr wrap="square" lIns="0" tIns="0" rIns="0" bIns="0" rtlCol="0"/>
            <a:lstStyle/>
            <a:p>
              <a:endParaRPr/>
            </a:p>
          </p:txBody>
        </p:sp>
      </p:grpSp>
      <p:grpSp>
        <p:nvGrpSpPr>
          <p:cNvPr id="91" name="object 91"/>
          <p:cNvGrpSpPr/>
          <p:nvPr/>
        </p:nvGrpSpPr>
        <p:grpSpPr>
          <a:xfrm>
            <a:off x="4530537" y="1518259"/>
            <a:ext cx="3513803" cy="1007830"/>
            <a:chOff x="7680357" y="1590273"/>
            <a:chExt cx="3513803" cy="1007830"/>
          </a:xfrm>
        </p:grpSpPr>
        <p:sp>
          <p:nvSpPr>
            <p:cNvPr id="92" name="object 92"/>
            <p:cNvSpPr/>
            <p:nvPr/>
          </p:nvSpPr>
          <p:spPr>
            <a:xfrm>
              <a:off x="7680357" y="1590273"/>
              <a:ext cx="3394710" cy="864235"/>
            </a:xfrm>
            <a:custGeom>
              <a:avLst/>
              <a:gdLst/>
              <a:ahLst/>
              <a:cxnLst/>
              <a:rect l="l" t="t" r="r" b="b"/>
              <a:pathLst>
                <a:path w="3394709" h="864235">
                  <a:moveTo>
                    <a:pt x="3307805" y="863944"/>
                  </a:moveTo>
                  <a:lnTo>
                    <a:pt x="86394" y="863944"/>
                  </a:lnTo>
                  <a:lnTo>
                    <a:pt x="52766" y="857155"/>
                  </a:lnTo>
                  <a:lnTo>
                    <a:pt x="25304" y="838640"/>
                  </a:lnTo>
                  <a:lnTo>
                    <a:pt x="6789" y="811178"/>
                  </a:lnTo>
                  <a:lnTo>
                    <a:pt x="0" y="777550"/>
                  </a:lnTo>
                  <a:lnTo>
                    <a:pt x="0" y="86394"/>
                  </a:lnTo>
                  <a:lnTo>
                    <a:pt x="6789" y="52765"/>
                  </a:lnTo>
                  <a:lnTo>
                    <a:pt x="25304" y="25304"/>
                  </a:lnTo>
                  <a:lnTo>
                    <a:pt x="52766" y="6789"/>
                  </a:lnTo>
                  <a:lnTo>
                    <a:pt x="86394" y="0"/>
                  </a:lnTo>
                  <a:lnTo>
                    <a:pt x="3307805" y="0"/>
                  </a:lnTo>
                  <a:lnTo>
                    <a:pt x="3355737" y="14515"/>
                  </a:lnTo>
                  <a:lnTo>
                    <a:pt x="3387623" y="53332"/>
                  </a:lnTo>
                  <a:lnTo>
                    <a:pt x="3394199" y="86394"/>
                  </a:lnTo>
                  <a:lnTo>
                    <a:pt x="3394199" y="777550"/>
                  </a:lnTo>
                  <a:lnTo>
                    <a:pt x="3387410" y="811178"/>
                  </a:lnTo>
                  <a:lnTo>
                    <a:pt x="3368895" y="838640"/>
                  </a:lnTo>
                  <a:lnTo>
                    <a:pt x="3341434" y="857155"/>
                  </a:lnTo>
                  <a:lnTo>
                    <a:pt x="3307805" y="863944"/>
                  </a:lnTo>
                  <a:close/>
                </a:path>
              </a:pathLst>
            </a:custGeom>
            <a:solidFill>
              <a:srgbClr val="4372C3"/>
            </a:solidFill>
          </p:spPr>
          <p:txBody>
            <a:bodyPr wrap="square" lIns="0" tIns="0" rIns="0" bIns="0" rtlCol="0"/>
            <a:lstStyle/>
            <a:p>
              <a:endParaRPr/>
            </a:p>
          </p:txBody>
        </p:sp>
        <p:sp>
          <p:nvSpPr>
            <p:cNvPr id="93" name="object 93"/>
            <p:cNvSpPr/>
            <p:nvPr/>
          </p:nvSpPr>
          <p:spPr>
            <a:xfrm>
              <a:off x="7680357" y="1590273"/>
              <a:ext cx="3394710" cy="864235"/>
            </a:xfrm>
            <a:custGeom>
              <a:avLst/>
              <a:gdLst/>
              <a:ahLst/>
              <a:cxnLst/>
              <a:rect l="l" t="t" r="r" b="b"/>
              <a:pathLst>
                <a:path w="3394709" h="864235">
                  <a:moveTo>
                    <a:pt x="0" y="86394"/>
                  </a:moveTo>
                  <a:lnTo>
                    <a:pt x="6789" y="52765"/>
                  </a:lnTo>
                  <a:lnTo>
                    <a:pt x="25304" y="25304"/>
                  </a:lnTo>
                  <a:lnTo>
                    <a:pt x="52766" y="6789"/>
                  </a:lnTo>
                  <a:lnTo>
                    <a:pt x="86394" y="0"/>
                  </a:lnTo>
                  <a:lnTo>
                    <a:pt x="3307805" y="0"/>
                  </a:lnTo>
                  <a:lnTo>
                    <a:pt x="3355737" y="14515"/>
                  </a:lnTo>
                  <a:lnTo>
                    <a:pt x="3387623" y="53332"/>
                  </a:lnTo>
                  <a:lnTo>
                    <a:pt x="3394199" y="86394"/>
                  </a:lnTo>
                  <a:lnTo>
                    <a:pt x="3394199" y="777550"/>
                  </a:lnTo>
                  <a:lnTo>
                    <a:pt x="3387410" y="811178"/>
                  </a:lnTo>
                  <a:lnTo>
                    <a:pt x="3368895" y="838640"/>
                  </a:lnTo>
                  <a:lnTo>
                    <a:pt x="3341434" y="857155"/>
                  </a:lnTo>
                  <a:lnTo>
                    <a:pt x="3307805" y="863944"/>
                  </a:lnTo>
                  <a:lnTo>
                    <a:pt x="86394" y="863944"/>
                  </a:lnTo>
                  <a:lnTo>
                    <a:pt x="52766" y="857155"/>
                  </a:lnTo>
                  <a:lnTo>
                    <a:pt x="25304" y="838640"/>
                  </a:lnTo>
                  <a:lnTo>
                    <a:pt x="6789" y="811178"/>
                  </a:lnTo>
                  <a:lnTo>
                    <a:pt x="0" y="777550"/>
                  </a:lnTo>
                  <a:lnTo>
                    <a:pt x="0" y="86394"/>
                  </a:lnTo>
                  <a:close/>
                </a:path>
              </a:pathLst>
            </a:custGeom>
            <a:ln w="12699">
              <a:solidFill>
                <a:srgbClr val="FFFFFF"/>
              </a:solidFill>
            </a:ln>
          </p:spPr>
          <p:txBody>
            <a:bodyPr wrap="square" lIns="0" tIns="0" rIns="0" bIns="0" rtlCol="0"/>
            <a:lstStyle/>
            <a:p>
              <a:endParaRPr/>
            </a:p>
          </p:txBody>
        </p:sp>
        <p:sp>
          <p:nvSpPr>
            <p:cNvPr id="94" name="object 94"/>
            <p:cNvSpPr/>
            <p:nvPr/>
          </p:nvSpPr>
          <p:spPr>
            <a:xfrm>
              <a:off x="7799450" y="1733868"/>
              <a:ext cx="3394710" cy="864235"/>
            </a:xfrm>
            <a:custGeom>
              <a:avLst/>
              <a:gdLst/>
              <a:ahLst/>
              <a:cxnLst/>
              <a:rect l="l" t="t" r="r" b="b"/>
              <a:pathLst>
                <a:path w="3394709" h="864235">
                  <a:moveTo>
                    <a:pt x="3326235" y="863841"/>
                  </a:moveTo>
                  <a:lnTo>
                    <a:pt x="68061" y="863841"/>
                  </a:lnTo>
                  <a:lnTo>
                    <a:pt x="41568" y="857053"/>
                  </a:lnTo>
                  <a:lnTo>
                    <a:pt x="19934" y="838540"/>
                  </a:lnTo>
                  <a:lnTo>
                    <a:pt x="5348" y="811082"/>
                  </a:lnTo>
                  <a:lnTo>
                    <a:pt x="0" y="777457"/>
                  </a:lnTo>
                  <a:lnTo>
                    <a:pt x="0" y="86384"/>
                  </a:lnTo>
                  <a:lnTo>
                    <a:pt x="5348" y="52759"/>
                  </a:lnTo>
                  <a:lnTo>
                    <a:pt x="19934" y="25301"/>
                  </a:lnTo>
                  <a:lnTo>
                    <a:pt x="41568" y="6788"/>
                  </a:lnTo>
                  <a:lnTo>
                    <a:pt x="68061" y="0"/>
                  </a:lnTo>
                  <a:lnTo>
                    <a:pt x="3326235" y="0"/>
                  </a:lnTo>
                  <a:lnTo>
                    <a:pt x="3352728" y="6788"/>
                  </a:lnTo>
                  <a:lnTo>
                    <a:pt x="3374362" y="25301"/>
                  </a:lnTo>
                  <a:lnTo>
                    <a:pt x="3388948" y="52759"/>
                  </a:lnTo>
                  <a:lnTo>
                    <a:pt x="3394296" y="86384"/>
                  </a:lnTo>
                  <a:lnTo>
                    <a:pt x="3394296" y="777457"/>
                  </a:lnTo>
                  <a:lnTo>
                    <a:pt x="3388948" y="811082"/>
                  </a:lnTo>
                  <a:lnTo>
                    <a:pt x="3374362" y="838540"/>
                  </a:lnTo>
                  <a:lnTo>
                    <a:pt x="3352728" y="857053"/>
                  </a:lnTo>
                  <a:lnTo>
                    <a:pt x="3326235" y="863841"/>
                  </a:lnTo>
                  <a:close/>
                </a:path>
              </a:pathLst>
            </a:custGeom>
            <a:solidFill>
              <a:srgbClr val="FFFFFF">
                <a:alpha val="89802"/>
              </a:srgbClr>
            </a:solidFill>
          </p:spPr>
          <p:txBody>
            <a:bodyPr wrap="square" lIns="0" tIns="0" rIns="0" bIns="0" rtlCol="0"/>
            <a:lstStyle/>
            <a:p>
              <a:endParaRPr/>
            </a:p>
          </p:txBody>
        </p:sp>
        <p:sp>
          <p:nvSpPr>
            <p:cNvPr id="95" name="object 95"/>
            <p:cNvSpPr/>
            <p:nvPr/>
          </p:nvSpPr>
          <p:spPr>
            <a:xfrm>
              <a:off x="7799450" y="1733868"/>
              <a:ext cx="3394710" cy="864235"/>
            </a:xfrm>
            <a:custGeom>
              <a:avLst/>
              <a:gdLst/>
              <a:ahLst/>
              <a:cxnLst/>
              <a:rect l="l" t="t" r="r" b="b"/>
              <a:pathLst>
                <a:path w="3394709" h="864235">
                  <a:moveTo>
                    <a:pt x="0" y="86384"/>
                  </a:moveTo>
                  <a:lnTo>
                    <a:pt x="5348" y="52759"/>
                  </a:lnTo>
                  <a:lnTo>
                    <a:pt x="19934" y="25301"/>
                  </a:lnTo>
                  <a:lnTo>
                    <a:pt x="41568" y="6788"/>
                  </a:lnTo>
                  <a:lnTo>
                    <a:pt x="68061" y="0"/>
                  </a:lnTo>
                  <a:lnTo>
                    <a:pt x="3326235" y="0"/>
                  </a:lnTo>
                  <a:lnTo>
                    <a:pt x="3352728" y="6788"/>
                  </a:lnTo>
                  <a:lnTo>
                    <a:pt x="3374362" y="25301"/>
                  </a:lnTo>
                  <a:lnTo>
                    <a:pt x="3388948" y="52759"/>
                  </a:lnTo>
                  <a:lnTo>
                    <a:pt x="3394296" y="86384"/>
                  </a:lnTo>
                  <a:lnTo>
                    <a:pt x="3394296" y="777457"/>
                  </a:lnTo>
                  <a:lnTo>
                    <a:pt x="3388948" y="811082"/>
                  </a:lnTo>
                  <a:lnTo>
                    <a:pt x="3374362" y="838540"/>
                  </a:lnTo>
                  <a:lnTo>
                    <a:pt x="3352728" y="857053"/>
                  </a:lnTo>
                  <a:lnTo>
                    <a:pt x="3326235" y="863841"/>
                  </a:lnTo>
                  <a:lnTo>
                    <a:pt x="68061" y="863841"/>
                  </a:lnTo>
                  <a:lnTo>
                    <a:pt x="41568" y="857053"/>
                  </a:lnTo>
                  <a:lnTo>
                    <a:pt x="19934" y="838540"/>
                  </a:lnTo>
                  <a:lnTo>
                    <a:pt x="5348" y="811082"/>
                  </a:lnTo>
                  <a:lnTo>
                    <a:pt x="0" y="777457"/>
                  </a:lnTo>
                  <a:lnTo>
                    <a:pt x="0" y="86384"/>
                  </a:lnTo>
                  <a:close/>
                </a:path>
              </a:pathLst>
            </a:custGeom>
            <a:ln w="12699">
              <a:solidFill>
                <a:srgbClr val="4372C3"/>
              </a:solidFill>
            </a:ln>
          </p:spPr>
          <p:txBody>
            <a:bodyPr wrap="square" lIns="0" tIns="0" rIns="0" bIns="0" rtlCol="0"/>
            <a:lstStyle/>
            <a:p>
              <a:endParaRPr/>
            </a:p>
          </p:txBody>
        </p:sp>
      </p:grpSp>
      <p:sp>
        <p:nvSpPr>
          <p:cNvPr id="96" name="object 96"/>
          <p:cNvSpPr txBox="1"/>
          <p:nvPr/>
        </p:nvSpPr>
        <p:spPr>
          <a:xfrm>
            <a:off x="4946561" y="1786607"/>
            <a:ext cx="2546350" cy="562610"/>
          </a:xfrm>
          <a:prstGeom prst="rect">
            <a:avLst/>
          </a:prstGeom>
        </p:spPr>
        <p:txBody>
          <a:bodyPr vert="horz" wrap="square" lIns="0" tIns="12700" rIns="0" bIns="0" rtlCol="0">
            <a:spAutoFit/>
          </a:bodyPr>
          <a:lstStyle/>
          <a:p>
            <a:pPr marL="741045" marR="5080" indent="-728980">
              <a:lnSpc>
                <a:spcPct val="110100"/>
              </a:lnSpc>
              <a:spcBef>
                <a:spcPts val="100"/>
              </a:spcBef>
            </a:pPr>
            <a:r>
              <a:rPr sz="1600" b="1" spc="-10" dirty="0">
                <a:latin typeface="Calibri"/>
                <a:cs typeface="Calibri"/>
              </a:rPr>
              <a:t>Akredite</a:t>
            </a:r>
            <a:r>
              <a:rPr sz="1600" b="1" spc="-20" dirty="0">
                <a:latin typeface="Calibri"/>
                <a:cs typeface="Calibri"/>
              </a:rPr>
              <a:t> </a:t>
            </a:r>
            <a:r>
              <a:rPr sz="1600" b="1" spc="-5" dirty="0">
                <a:latin typeface="Calibri"/>
                <a:cs typeface="Calibri"/>
              </a:rPr>
              <a:t>Olmu</a:t>
            </a:r>
            <a:r>
              <a:rPr sz="1600" b="1" spc="-5" dirty="0">
                <a:latin typeface="Arial"/>
                <a:cs typeface="Arial"/>
              </a:rPr>
              <a:t>ş</a:t>
            </a:r>
            <a:r>
              <a:rPr sz="1600" b="1" spc="-95" dirty="0">
                <a:latin typeface="Arial"/>
                <a:cs typeface="Arial"/>
              </a:rPr>
              <a:t> </a:t>
            </a:r>
            <a:r>
              <a:rPr sz="1600" b="1" spc="-10" dirty="0">
                <a:latin typeface="Calibri"/>
                <a:cs typeface="Calibri"/>
              </a:rPr>
              <a:t>Kurumlar</a:t>
            </a:r>
            <a:r>
              <a:rPr sz="1600" b="1" spc="-5" dirty="0">
                <a:latin typeface="Calibri"/>
                <a:cs typeface="Calibri"/>
              </a:rPr>
              <a:t> </a:t>
            </a:r>
            <a:r>
              <a:rPr sz="1600" b="1" spc="-5" dirty="0">
                <a:latin typeface="Arial"/>
                <a:cs typeface="Arial"/>
              </a:rPr>
              <a:t>İ</a:t>
            </a:r>
            <a:r>
              <a:rPr sz="1600" b="1" spc="-5" dirty="0">
                <a:latin typeface="Calibri"/>
                <a:cs typeface="Calibri"/>
              </a:rPr>
              <a:t>çin </a:t>
            </a:r>
            <a:r>
              <a:rPr sz="1600" b="1" spc="-345" dirty="0">
                <a:latin typeface="Calibri"/>
                <a:cs typeface="Calibri"/>
              </a:rPr>
              <a:t> </a:t>
            </a:r>
            <a:r>
              <a:rPr sz="1600" b="1" spc="-5" dirty="0">
                <a:latin typeface="Calibri"/>
                <a:cs typeface="Calibri"/>
              </a:rPr>
              <a:t>(KA121-SCH)</a:t>
            </a:r>
            <a:endParaRPr sz="1600" dirty="0">
              <a:latin typeface="Calibri"/>
              <a:cs typeface="Calibri"/>
            </a:endParaRPr>
          </a:p>
        </p:txBody>
      </p:sp>
      <p:sp>
        <p:nvSpPr>
          <p:cNvPr id="97" name="object 97"/>
          <p:cNvSpPr txBox="1"/>
          <p:nvPr/>
        </p:nvSpPr>
        <p:spPr>
          <a:xfrm>
            <a:off x="5616734" y="4426749"/>
            <a:ext cx="875665" cy="495300"/>
          </a:xfrm>
          <a:prstGeom prst="rect">
            <a:avLst/>
          </a:prstGeom>
        </p:spPr>
        <p:txBody>
          <a:bodyPr vert="horz" wrap="square" lIns="0" tIns="31115" rIns="0" bIns="0" rtlCol="0">
            <a:spAutoFit/>
          </a:bodyPr>
          <a:lstStyle/>
          <a:p>
            <a:pPr marL="12700" marR="5080" algn="ctr">
              <a:lnSpc>
                <a:spcPts val="1190"/>
              </a:lnSpc>
              <a:spcBef>
                <a:spcPts val="245"/>
              </a:spcBef>
            </a:pPr>
            <a:r>
              <a:rPr sz="1100" dirty="0">
                <a:solidFill>
                  <a:srgbClr val="FF0000"/>
                </a:solidFill>
                <a:latin typeface="Calibri"/>
                <a:cs typeface="Calibri"/>
              </a:rPr>
              <a:t>Kısa Dönem  Ö</a:t>
            </a:r>
            <a:r>
              <a:rPr sz="1100" dirty="0">
                <a:solidFill>
                  <a:srgbClr val="FF0000"/>
                </a:solidFill>
                <a:latin typeface="Arial MT"/>
                <a:cs typeface="Arial MT"/>
              </a:rPr>
              <a:t>ğ</a:t>
            </a:r>
            <a:r>
              <a:rPr sz="1100" dirty="0">
                <a:solidFill>
                  <a:srgbClr val="FF0000"/>
                </a:solidFill>
                <a:latin typeface="Calibri"/>
                <a:cs typeface="Calibri"/>
              </a:rPr>
              <a:t>renci E</a:t>
            </a:r>
            <a:r>
              <a:rPr sz="1100" dirty="0">
                <a:solidFill>
                  <a:srgbClr val="FF0000"/>
                </a:solidFill>
                <a:latin typeface="Arial MT"/>
                <a:cs typeface="Arial MT"/>
              </a:rPr>
              <a:t>ğ</a:t>
            </a:r>
            <a:r>
              <a:rPr sz="1100" dirty="0">
                <a:solidFill>
                  <a:srgbClr val="FF0000"/>
                </a:solidFill>
                <a:latin typeface="Calibri"/>
                <a:cs typeface="Calibri"/>
              </a:rPr>
              <a:t>itim  Hareketlili</a:t>
            </a:r>
            <a:r>
              <a:rPr sz="1100" dirty="0">
                <a:solidFill>
                  <a:srgbClr val="FF0000"/>
                </a:solidFill>
                <a:latin typeface="Arial MT"/>
                <a:cs typeface="Arial MT"/>
              </a:rPr>
              <a:t>ğ</a:t>
            </a:r>
            <a:r>
              <a:rPr sz="1100" dirty="0">
                <a:solidFill>
                  <a:srgbClr val="FF0000"/>
                </a:solidFill>
                <a:latin typeface="Calibri"/>
                <a:cs typeface="Calibri"/>
              </a:rPr>
              <a:t>i</a:t>
            </a:r>
            <a:endParaRPr sz="1100" dirty="0">
              <a:latin typeface="Calibri"/>
              <a:cs typeface="Calibri"/>
            </a:endParaRPr>
          </a:p>
        </p:txBody>
      </p:sp>
      <p:sp>
        <p:nvSpPr>
          <p:cNvPr id="98" name="object 98"/>
          <p:cNvSpPr txBox="1"/>
          <p:nvPr/>
        </p:nvSpPr>
        <p:spPr>
          <a:xfrm>
            <a:off x="10997167" y="4502187"/>
            <a:ext cx="594995" cy="344170"/>
          </a:xfrm>
          <a:prstGeom prst="rect">
            <a:avLst/>
          </a:prstGeom>
        </p:spPr>
        <p:txBody>
          <a:bodyPr vert="horz" wrap="square" lIns="0" tIns="31115" rIns="0" bIns="0" rtlCol="0">
            <a:spAutoFit/>
          </a:bodyPr>
          <a:lstStyle/>
          <a:p>
            <a:pPr marL="12700" marR="5080" indent="76200">
              <a:lnSpc>
                <a:spcPts val="1190"/>
              </a:lnSpc>
              <a:spcBef>
                <a:spcPts val="245"/>
              </a:spcBef>
            </a:pPr>
            <a:r>
              <a:rPr sz="1100" spc="-5" dirty="0">
                <a:solidFill>
                  <a:srgbClr val="FF0000"/>
                </a:solidFill>
                <a:latin typeface="Calibri"/>
                <a:cs typeface="Calibri"/>
              </a:rPr>
              <a:t>Hazırlık </a:t>
            </a:r>
            <a:r>
              <a:rPr sz="1100" dirty="0">
                <a:solidFill>
                  <a:srgbClr val="FF0000"/>
                </a:solidFill>
                <a:latin typeface="Calibri"/>
                <a:cs typeface="Calibri"/>
              </a:rPr>
              <a:t> </a:t>
            </a:r>
            <a:r>
              <a:rPr sz="1100" spc="-5" dirty="0">
                <a:solidFill>
                  <a:srgbClr val="FF0000"/>
                </a:solidFill>
                <a:latin typeface="Calibri"/>
                <a:cs typeface="Calibri"/>
              </a:rPr>
              <a:t>Zi</a:t>
            </a:r>
            <a:r>
              <a:rPr sz="1100" spc="-20" dirty="0">
                <a:solidFill>
                  <a:srgbClr val="FF0000"/>
                </a:solidFill>
                <a:latin typeface="Calibri"/>
                <a:cs typeface="Calibri"/>
              </a:rPr>
              <a:t>y</a:t>
            </a:r>
            <a:r>
              <a:rPr sz="1100" dirty="0">
                <a:solidFill>
                  <a:srgbClr val="FF0000"/>
                </a:solidFill>
                <a:latin typeface="Calibri"/>
                <a:cs typeface="Calibri"/>
              </a:rPr>
              <a:t>a</a:t>
            </a:r>
            <a:r>
              <a:rPr sz="1100" spc="-15" dirty="0">
                <a:solidFill>
                  <a:srgbClr val="FF0000"/>
                </a:solidFill>
                <a:latin typeface="Calibri"/>
                <a:cs typeface="Calibri"/>
              </a:rPr>
              <a:t>r</a:t>
            </a:r>
            <a:r>
              <a:rPr sz="1100" spc="-10" dirty="0">
                <a:solidFill>
                  <a:srgbClr val="FF0000"/>
                </a:solidFill>
                <a:latin typeface="Calibri"/>
                <a:cs typeface="Calibri"/>
              </a:rPr>
              <a:t>e</a:t>
            </a:r>
            <a:r>
              <a:rPr sz="1100" spc="-5" dirty="0">
                <a:solidFill>
                  <a:srgbClr val="FF0000"/>
                </a:solidFill>
                <a:latin typeface="Calibri"/>
                <a:cs typeface="Calibri"/>
              </a:rPr>
              <a:t>tleri</a:t>
            </a:r>
            <a:endParaRPr sz="1100">
              <a:latin typeface="Calibri"/>
              <a:cs typeface="Calibri"/>
            </a:endParaRPr>
          </a:p>
        </p:txBody>
      </p:sp>
      <p:sp>
        <p:nvSpPr>
          <p:cNvPr id="102" name="object 4"/>
          <p:cNvSpPr/>
          <p:nvPr/>
        </p:nvSpPr>
        <p:spPr>
          <a:xfrm>
            <a:off x="6350" y="5578490"/>
            <a:ext cx="12166600" cy="61594"/>
          </a:xfrm>
          <a:custGeom>
            <a:avLst/>
            <a:gdLst/>
            <a:ahLst/>
            <a:cxnLst/>
            <a:rect l="l" t="t" r="r" b="b"/>
            <a:pathLst>
              <a:path w="12166600" h="61595">
                <a:moveTo>
                  <a:pt x="0" y="0"/>
                </a:moveTo>
                <a:lnTo>
                  <a:pt x="12166333" y="0"/>
                </a:lnTo>
                <a:lnTo>
                  <a:pt x="12166333" y="61028"/>
                </a:lnTo>
                <a:lnTo>
                  <a:pt x="0" y="61028"/>
                </a:lnTo>
              </a:path>
            </a:pathLst>
          </a:custGeom>
          <a:solidFill>
            <a:schemeClr val="accent6">
              <a:lumMod val="75000"/>
            </a:schemeClr>
          </a:solidFill>
          <a:ln w="12699">
            <a:solidFill>
              <a:srgbClr val="313E4F"/>
            </a:solidFill>
          </a:ln>
        </p:spPr>
        <p:txBody>
          <a:bodyPr wrap="square" lIns="0" tIns="0" rIns="0" bIns="0" rtlCol="0"/>
          <a:lstStyle/>
          <a:p>
            <a:endParaRPr/>
          </a:p>
        </p:txBody>
      </p:sp>
      <p:pic>
        <p:nvPicPr>
          <p:cNvPr id="99" name="Resim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0048" y="5877272"/>
            <a:ext cx="912181" cy="71922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10419019" y="6034373"/>
            <a:ext cx="1024835" cy="540173"/>
          </a:xfrm>
          <a:prstGeom prst="rect">
            <a:avLst/>
          </a:prstGeom>
        </p:spPr>
      </p:pic>
      <p:pic>
        <p:nvPicPr>
          <p:cNvPr id="7" name="object 7"/>
          <p:cNvPicPr/>
          <p:nvPr/>
        </p:nvPicPr>
        <p:blipFill>
          <a:blip r:embed="rId3" cstate="print"/>
          <a:stretch>
            <a:fillRect/>
          </a:stretch>
        </p:blipFill>
        <p:spPr>
          <a:xfrm>
            <a:off x="755666" y="6011709"/>
            <a:ext cx="1024835" cy="562838"/>
          </a:xfrm>
          <a:prstGeom prst="rect">
            <a:avLst/>
          </a:prstGeom>
        </p:spPr>
      </p:pic>
      <p:pic>
        <p:nvPicPr>
          <p:cNvPr id="8" name="object 8"/>
          <p:cNvPicPr/>
          <p:nvPr/>
        </p:nvPicPr>
        <p:blipFill>
          <a:blip r:embed="rId4" cstate="print"/>
          <a:stretch>
            <a:fillRect/>
          </a:stretch>
        </p:blipFill>
        <p:spPr>
          <a:xfrm>
            <a:off x="3024166" y="6072206"/>
            <a:ext cx="1783903" cy="432781"/>
          </a:xfrm>
          <a:prstGeom prst="rect">
            <a:avLst/>
          </a:prstGeom>
        </p:spPr>
      </p:pic>
      <p:sp>
        <p:nvSpPr>
          <p:cNvPr id="9" name="object 9"/>
          <p:cNvSpPr txBox="1">
            <a:spLocks noGrp="1"/>
          </p:cNvSpPr>
          <p:nvPr>
            <p:ph type="title"/>
          </p:nvPr>
        </p:nvSpPr>
        <p:spPr>
          <a:xfrm>
            <a:off x="3833274" y="387024"/>
            <a:ext cx="4330700" cy="448841"/>
          </a:xfrm>
          <a:prstGeom prst="rect">
            <a:avLst/>
          </a:prstGeom>
          <a:solidFill>
            <a:schemeClr val="accent6">
              <a:lumMod val="75000"/>
            </a:schemeClr>
          </a:solidFill>
        </p:spPr>
        <p:txBody>
          <a:bodyPr vert="horz" wrap="square" lIns="0" tIns="185420" rIns="0" bIns="0" rtlCol="0">
            <a:spAutoFit/>
          </a:bodyPr>
          <a:lstStyle/>
          <a:p>
            <a:pPr algn="ctr">
              <a:lnSpc>
                <a:spcPct val="100000"/>
              </a:lnSpc>
              <a:spcBef>
                <a:spcPts val="1460"/>
              </a:spcBef>
            </a:pPr>
            <a:r>
              <a:rPr spc="-5" dirty="0">
                <a:solidFill>
                  <a:schemeClr val="tx1"/>
                </a:solidFill>
                <a:latin typeface="Roboto"/>
                <a:cs typeface="Roboto"/>
              </a:rPr>
              <a:t>PERSONEL</a:t>
            </a:r>
            <a:r>
              <a:rPr spc="-30" dirty="0">
                <a:solidFill>
                  <a:schemeClr val="tx1"/>
                </a:solidFill>
                <a:latin typeface="Roboto"/>
                <a:cs typeface="Roboto"/>
              </a:rPr>
              <a:t> </a:t>
            </a:r>
            <a:r>
              <a:rPr spc="5" dirty="0">
                <a:solidFill>
                  <a:schemeClr val="tx1"/>
                </a:solidFill>
                <a:latin typeface="Roboto"/>
                <a:cs typeface="Roboto"/>
              </a:rPr>
              <a:t>HAREKETLİLİĞİ</a:t>
            </a:r>
          </a:p>
        </p:txBody>
      </p:sp>
      <p:sp>
        <p:nvSpPr>
          <p:cNvPr id="10" name="object 10"/>
          <p:cNvSpPr txBox="1"/>
          <p:nvPr/>
        </p:nvSpPr>
        <p:spPr>
          <a:xfrm>
            <a:off x="298476" y="1449125"/>
            <a:ext cx="3003550" cy="429605"/>
          </a:xfrm>
          <a:prstGeom prst="rect">
            <a:avLst/>
          </a:prstGeom>
          <a:solidFill>
            <a:schemeClr val="accent6">
              <a:lumMod val="75000"/>
            </a:schemeClr>
          </a:solidFill>
        </p:spPr>
        <p:txBody>
          <a:bodyPr vert="horz" wrap="square" lIns="0" tIns="6350" rIns="0" bIns="0" rtlCol="0">
            <a:spAutoFit/>
          </a:bodyPr>
          <a:lstStyle/>
          <a:p>
            <a:pPr>
              <a:lnSpc>
                <a:spcPct val="100000"/>
              </a:lnSpc>
              <a:spcBef>
                <a:spcPts val="50"/>
              </a:spcBef>
            </a:pPr>
            <a:endParaRPr sz="1450" dirty="0">
              <a:latin typeface="Times New Roman"/>
              <a:cs typeface="Times New Roman"/>
            </a:endParaRPr>
          </a:p>
          <a:p>
            <a:pPr marL="876935">
              <a:lnSpc>
                <a:spcPct val="100000"/>
              </a:lnSpc>
              <a:spcBef>
                <a:spcPts val="5"/>
              </a:spcBef>
            </a:pPr>
            <a:r>
              <a:rPr sz="1300" b="1" spc="-15" dirty="0">
                <a:latin typeface="Roboto"/>
                <a:cs typeface="Roboto"/>
              </a:rPr>
              <a:t>KURS</a:t>
            </a:r>
            <a:r>
              <a:rPr sz="1300" b="1" spc="-30" dirty="0">
                <a:latin typeface="Roboto"/>
                <a:cs typeface="Roboto"/>
              </a:rPr>
              <a:t> </a:t>
            </a:r>
            <a:r>
              <a:rPr sz="1300" b="1" spc="10" dirty="0">
                <a:latin typeface="Roboto"/>
                <a:cs typeface="Roboto"/>
              </a:rPr>
              <a:t>VE</a:t>
            </a:r>
            <a:r>
              <a:rPr sz="1300" b="1" spc="-30" dirty="0">
                <a:latin typeface="Roboto"/>
                <a:cs typeface="Roboto"/>
              </a:rPr>
              <a:t> </a:t>
            </a:r>
            <a:r>
              <a:rPr sz="1300" b="1" spc="5" dirty="0">
                <a:latin typeface="Roboto"/>
                <a:cs typeface="Roboto"/>
              </a:rPr>
              <a:t>EĞİTİM</a:t>
            </a:r>
            <a:endParaRPr sz="1300" dirty="0">
              <a:latin typeface="Roboto"/>
              <a:cs typeface="Roboto"/>
            </a:endParaRPr>
          </a:p>
        </p:txBody>
      </p:sp>
      <p:sp>
        <p:nvSpPr>
          <p:cNvPr id="11" name="object 11"/>
          <p:cNvSpPr txBox="1"/>
          <p:nvPr/>
        </p:nvSpPr>
        <p:spPr>
          <a:xfrm>
            <a:off x="8930199" y="1449125"/>
            <a:ext cx="2851150" cy="429605"/>
          </a:xfrm>
          <a:prstGeom prst="rect">
            <a:avLst/>
          </a:prstGeom>
          <a:solidFill>
            <a:schemeClr val="accent6">
              <a:lumMod val="75000"/>
            </a:schemeClr>
          </a:solidFill>
        </p:spPr>
        <p:txBody>
          <a:bodyPr vert="horz" wrap="square" lIns="0" tIns="6350" rIns="0" bIns="0" rtlCol="0">
            <a:spAutoFit/>
          </a:bodyPr>
          <a:lstStyle/>
          <a:p>
            <a:pPr>
              <a:lnSpc>
                <a:spcPct val="100000"/>
              </a:lnSpc>
              <a:spcBef>
                <a:spcPts val="50"/>
              </a:spcBef>
            </a:pPr>
            <a:endParaRPr sz="1450" dirty="0">
              <a:latin typeface="Times New Roman"/>
              <a:cs typeface="Times New Roman"/>
            </a:endParaRPr>
          </a:p>
          <a:p>
            <a:pPr marL="224154">
              <a:lnSpc>
                <a:spcPct val="100000"/>
              </a:lnSpc>
              <a:spcBef>
                <a:spcPts val="5"/>
              </a:spcBef>
            </a:pPr>
            <a:r>
              <a:rPr sz="1200" b="1" spc="10" dirty="0" smtClean="0">
                <a:latin typeface="Roboto"/>
                <a:cs typeface="Roboto"/>
              </a:rPr>
              <a:t>ÖĞRETMEN</a:t>
            </a:r>
            <a:r>
              <a:rPr sz="1200" b="1" spc="-30" dirty="0" smtClean="0">
                <a:latin typeface="Roboto"/>
                <a:cs typeface="Roboto"/>
              </a:rPr>
              <a:t> </a:t>
            </a:r>
            <a:r>
              <a:rPr sz="1200" b="1" spc="-5" dirty="0" smtClean="0">
                <a:latin typeface="Roboto"/>
                <a:cs typeface="Roboto"/>
              </a:rPr>
              <a:t>GÖREVLENDİRMESİ</a:t>
            </a:r>
            <a:endParaRPr sz="1200" dirty="0">
              <a:latin typeface="Roboto"/>
              <a:cs typeface="Roboto"/>
            </a:endParaRPr>
          </a:p>
        </p:txBody>
      </p:sp>
      <p:sp>
        <p:nvSpPr>
          <p:cNvPr id="12" name="object 12"/>
          <p:cNvSpPr txBox="1"/>
          <p:nvPr/>
        </p:nvSpPr>
        <p:spPr>
          <a:xfrm>
            <a:off x="4352069" y="1475741"/>
            <a:ext cx="3293110" cy="482824"/>
          </a:xfrm>
          <a:prstGeom prst="rect">
            <a:avLst/>
          </a:prstGeom>
          <a:solidFill>
            <a:schemeClr val="accent6">
              <a:lumMod val="75000"/>
            </a:schemeClr>
          </a:solidFill>
        </p:spPr>
        <p:txBody>
          <a:bodyPr vert="horz" wrap="square" lIns="0" tIns="5715" rIns="0" bIns="0" rtlCol="0">
            <a:spAutoFit/>
          </a:bodyPr>
          <a:lstStyle/>
          <a:p>
            <a:pPr>
              <a:lnSpc>
                <a:spcPct val="100000"/>
              </a:lnSpc>
              <a:spcBef>
                <a:spcPts val="45"/>
              </a:spcBef>
            </a:pPr>
            <a:endParaRPr sz="1800" dirty="0" smtClean="0">
              <a:latin typeface="Times New Roman"/>
              <a:cs typeface="Times New Roman"/>
            </a:endParaRPr>
          </a:p>
          <a:p>
            <a:pPr marL="1021080">
              <a:lnSpc>
                <a:spcPct val="100000"/>
              </a:lnSpc>
            </a:pPr>
            <a:r>
              <a:rPr sz="1300" b="1" spc="-10" dirty="0" smtClean="0">
                <a:latin typeface="Roboto"/>
                <a:cs typeface="Roboto"/>
              </a:rPr>
              <a:t>İŞ</a:t>
            </a:r>
            <a:r>
              <a:rPr sz="1300" b="1" spc="-35" dirty="0" smtClean="0">
                <a:latin typeface="Roboto"/>
                <a:cs typeface="Roboto"/>
              </a:rPr>
              <a:t> </a:t>
            </a:r>
            <a:r>
              <a:rPr sz="1300" b="1" spc="5" dirty="0">
                <a:latin typeface="Roboto"/>
                <a:cs typeface="Roboto"/>
              </a:rPr>
              <a:t>BAŞI</a:t>
            </a:r>
            <a:r>
              <a:rPr sz="1300" b="1" spc="-30" dirty="0">
                <a:latin typeface="Roboto"/>
                <a:cs typeface="Roboto"/>
              </a:rPr>
              <a:t> </a:t>
            </a:r>
            <a:r>
              <a:rPr sz="1300" b="1" spc="5" dirty="0">
                <a:latin typeface="Roboto"/>
                <a:cs typeface="Roboto"/>
              </a:rPr>
              <a:t>GÖZLEM</a:t>
            </a:r>
            <a:endParaRPr sz="1300" dirty="0">
              <a:latin typeface="Roboto"/>
              <a:cs typeface="Roboto"/>
            </a:endParaRPr>
          </a:p>
        </p:txBody>
      </p:sp>
      <p:sp>
        <p:nvSpPr>
          <p:cNvPr id="13" name="object 13"/>
          <p:cNvSpPr/>
          <p:nvPr/>
        </p:nvSpPr>
        <p:spPr>
          <a:xfrm>
            <a:off x="1799976" y="1033225"/>
            <a:ext cx="8555990" cy="441325"/>
          </a:xfrm>
          <a:custGeom>
            <a:avLst/>
            <a:gdLst/>
            <a:ahLst/>
            <a:cxnLst/>
            <a:rect l="l" t="t" r="r" b="b"/>
            <a:pathLst>
              <a:path w="8555990" h="441325">
                <a:moveTo>
                  <a:pt x="4198547" y="0"/>
                </a:moveTo>
                <a:lnTo>
                  <a:pt x="4198547" y="195449"/>
                </a:lnTo>
                <a:lnTo>
                  <a:pt x="8555747" y="195449"/>
                </a:lnTo>
                <a:lnTo>
                  <a:pt x="8555747" y="390899"/>
                </a:lnTo>
              </a:path>
              <a:path w="8555990" h="441325">
                <a:moveTo>
                  <a:pt x="0" y="390899"/>
                </a:moveTo>
                <a:lnTo>
                  <a:pt x="0" y="195449"/>
                </a:lnTo>
                <a:lnTo>
                  <a:pt x="4198499" y="195449"/>
                </a:lnTo>
                <a:lnTo>
                  <a:pt x="4198499" y="0"/>
                </a:lnTo>
              </a:path>
              <a:path w="8555990" h="441325">
                <a:moveTo>
                  <a:pt x="4198547" y="0"/>
                </a:moveTo>
                <a:lnTo>
                  <a:pt x="4198547" y="440999"/>
                </a:lnTo>
              </a:path>
            </a:pathLst>
          </a:custGeom>
          <a:ln w="9524">
            <a:solidFill>
              <a:srgbClr val="000000"/>
            </a:solidFill>
          </a:ln>
        </p:spPr>
        <p:txBody>
          <a:bodyPr wrap="square" lIns="0" tIns="0" rIns="0" bIns="0" rtlCol="0"/>
          <a:lstStyle/>
          <a:p>
            <a:endParaRPr/>
          </a:p>
        </p:txBody>
      </p:sp>
      <p:sp>
        <p:nvSpPr>
          <p:cNvPr id="14" name="object 14"/>
          <p:cNvSpPr txBox="1"/>
          <p:nvPr/>
        </p:nvSpPr>
        <p:spPr>
          <a:xfrm>
            <a:off x="374975" y="2333538"/>
            <a:ext cx="2209800" cy="238760"/>
          </a:xfrm>
          <a:prstGeom prst="rect">
            <a:avLst/>
          </a:prstGeom>
        </p:spPr>
        <p:txBody>
          <a:bodyPr vert="horz" wrap="square" lIns="0" tIns="12700" rIns="0" bIns="0" rtlCol="0">
            <a:spAutoFit/>
          </a:bodyPr>
          <a:lstStyle/>
          <a:p>
            <a:pPr marL="12700">
              <a:lnSpc>
                <a:spcPct val="100000"/>
              </a:lnSpc>
              <a:spcBef>
                <a:spcPts val="100"/>
              </a:spcBef>
            </a:pPr>
            <a:r>
              <a:rPr sz="1400" spc="-25" dirty="0">
                <a:latin typeface="Calibri"/>
                <a:cs typeface="Calibri"/>
              </a:rPr>
              <a:t>*Tüm</a:t>
            </a:r>
            <a:r>
              <a:rPr sz="1400" spc="-20" dirty="0">
                <a:latin typeface="Calibri"/>
                <a:cs typeface="Calibri"/>
              </a:rPr>
              <a:t> </a:t>
            </a:r>
            <a:r>
              <a:rPr sz="1400" spc="-10" dirty="0" err="1">
                <a:latin typeface="Calibri"/>
                <a:cs typeface="Calibri"/>
              </a:rPr>
              <a:t>okul</a:t>
            </a:r>
            <a:r>
              <a:rPr sz="1400" spc="-15" dirty="0">
                <a:latin typeface="Calibri"/>
                <a:cs typeface="Calibri"/>
              </a:rPr>
              <a:t> </a:t>
            </a:r>
            <a:r>
              <a:rPr sz="1400" spc="-10" dirty="0">
                <a:latin typeface="Calibri"/>
                <a:cs typeface="Calibri"/>
              </a:rPr>
              <a:t>personeli</a:t>
            </a:r>
            <a:r>
              <a:rPr sz="1400" spc="-20" dirty="0">
                <a:latin typeface="Calibri"/>
                <a:cs typeface="Calibri"/>
              </a:rPr>
              <a:t> katılabilir.</a:t>
            </a:r>
            <a:endParaRPr sz="1400" dirty="0">
              <a:latin typeface="Calibri"/>
              <a:cs typeface="Calibri"/>
            </a:endParaRPr>
          </a:p>
        </p:txBody>
      </p:sp>
      <p:sp>
        <p:nvSpPr>
          <p:cNvPr id="15" name="object 15"/>
          <p:cNvSpPr txBox="1"/>
          <p:nvPr/>
        </p:nvSpPr>
        <p:spPr>
          <a:xfrm>
            <a:off x="374975" y="2760257"/>
            <a:ext cx="1365885"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Calibri"/>
                <a:cs typeface="Calibri"/>
              </a:rPr>
              <a:t>*2-30</a:t>
            </a:r>
            <a:r>
              <a:rPr sz="1400" spc="-45" dirty="0">
                <a:latin typeface="Calibri"/>
                <a:cs typeface="Calibri"/>
              </a:rPr>
              <a:t> </a:t>
            </a:r>
            <a:r>
              <a:rPr sz="1400" spc="-5" dirty="0">
                <a:latin typeface="Calibri"/>
                <a:cs typeface="Calibri"/>
              </a:rPr>
              <a:t>Gün</a:t>
            </a:r>
            <a:r>
              <a:rPr sz="1400" spc="-40" dirty="0">
                <a:latin typeface="Calibri"/>
                <a:cs typeface="Calibri"/>
              </a:rPr>
              <a:t> </a:t>
            </a:r>
            <a:r>
              <a:rPr sz="1400" spc="-20" dirty="0">
                <a:latin typeface="Calibri"/>
                <a:cs typeface="Calibri"/>
              </a:rPr>
              <a:t>Olabilir.</a:t>
            </a:r>
            <a:endParaRPr sz="1400">
              <a:latin typeface="Calibri"/>
              <a:cs typeface="Calibri"/>
            </a:endParaRPr>
          </a:p>
        </p:txBody>
      </p:sp>
      <p:sp>
        <p:nvSpPr>
          <p:cNvPr id="16" name="object 16"/>
          <p:cNvSpPr txBox="1"/>
          <p:nvPr/>
        </p:nvSpPr>
        <p:spPr>
          <a:xfrm>
            <a:off x="374975" y="3186977"/>
            <a:ext cx="3222625" cy="452120"/>
          </a:xfrm>
          <a:prstGeom prst="rect">
            <a:avLst/>
          </a:prstGeom>
        </p:spPr>
        <p:txBody>
          <a:bodyPr vert="horz" wrap="square" lIns="0" tIns="12700" rIns="0" bIns="0" rtlCol="0">
            <a:spAutoFit/>
          </a:bodyPr>
          <a:lstStyle/>
          <a:p>
            <a:pPr marL="12700" marR="5080">
              <a:lnSpc>
                <a:spcPct val="100000"/>
              </a:lnSpc>
              <a:spcBef>
                <a:spcPts val="100"/>
              </a:spcBef>
            </a:pPr>
            <a:r>
              <a:rPr sz="1400" spc="-5" dirty="0">
                <a:latin typeface="Calibri"/>
                <a:cs typeface="Calibri"/>
              </a:rPr>
              <a:t>*Her </a:t>
            </a:r>
            <a:r>
              <a:rPr sz="1400" spc="-10" dirty="0">
                <a:latin typeface="Calibri"/>
                <a:cs typeface="Calibri"/>
              </a:rPr>
              <a:t>katılımcı </a:t>
            </a:r>
            <a:r>
              <a:rPr sz="1400" spc="-5" dirty="0">
                <a:latin typeface="Calibri"/>
                <a:cs typeface="Calibri"/>
              </a:rPr>
              <a:t>için </a:t>
            </a:r>
            <a:r>
              <a:rPr sz="1400" spc="-10" dirty="0">
                <a:latin typeface="Calibri"/>
                <a:cs typeface="Calibri"/>
              </a:rPr>
              <a:t>maksimum </a:t>
            </a:r>
            <a:r>
              <a:rPr sz="1400" spc="-5" dirty="0">
                <a:latin typeface="Calibri"/>
                <a:cs typeface="Calibri"/>
              </a:rPr>
              <a:t>10 günlük </a:t>
            </a:r>
            <a:r>
              <a:rPr sz="1400" spc="-15" dirty="0">
                <a:latin typeface="Calibri"/>
                <a:cs typeface="Calibri"/>
              </a:rPr>
              <a:t>kurs </a:t>
            </a:r>
            <a:r>
              <a:rPr sz="1400" spc="-305" dirty="0">
                <a:latin typeface="Calibri"/>
                <a:cs typeface="Calibri"/>
              </a:rPr>
              <a:t> </a:t>
            </a:r>
            <a:r>
              <a:rPr sz="1400" spc="-5" dirty="0">
                <a:latin typeface="Calibri"/>
                <a:cs typeface="Calibri"/>
              </a:rPr>
              <a:t>ödemesi</a:t>
            </a:r>
            <a:r>
              <a:rPr sz="1400" spc="-10" dirty="0">
                <a:latin typeface="Calibri"/>
                <a:cs typeface="Calibri"/>
              </a:rPr>
              <a:t> </a:t>
            </a:r>
            <a:r>
              <a:rPr sz="1400" spc="-25" dirty="0">
                <a:latin typeface="Calibri"/>
                <a:cs typeface="Calibri"/>
              </a:rPr>
              <a:t>yapılır.</a:t>
            </a:r>
            <a:endParaRPr sz="1400">
              <a:latin typeface="Calibri"/>
              <a:cs typeface="Calibri"/>
            </a:endParaRPr>
          </a:p>
        </p:txBody>
      </p:sp>
      <p:sp>
        <p:nvSpPr>
          <p:cNvPr id="17" name="object 17"/>
          <p:cNvSpPr txBox="1"/>
          <p:nvPr/>
        </p:nvSpPr>
        <p:spPr>
          <a:xfrm>
            <a:off x="374975" y="3827057"/>
            <a:ext cx="3140710" cy="443711"/>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a:t>
            </a:r>
            <a:r>
              <a:rPr sz="1400" dirty="0" err="1">
                <a:latin typeface="Calibri"/>
                <a:cs typeface="Calibri"/>
              </a:rPr>
              <a:t>Katılımcılar</a:t>
            </a:r>
            <a:r>
              <a:rPr sz="1400" dirty="0">
                <a:latin typeface="Calibri"/>
                <a:cs typeface="Calibri"/>
              </a:rPr>
              <a:t> </a:t>
            </a:r>
            <a:r>
              <a:rPr sz="1400" dirty="0" err="1" smtClean="0">
                <a:latin typeface="Calibri"/>
                <a:cs typeface="Calibri"/>
              </a:rPr>
              <a:t>gönderen</a:t>
            </a:r>
            <a:r>
              <a:rPr lang="tr-TR" sz="1400" dirty="0" smtClean="0">
                <a:latin typeface="Calibri"/>
                <a:cs typeface="Calibri"/>
              </a:rPr>
              <a:t> </a:t>
            </a:r>
            <a:r>
              <a:rPr sz="1400" dirty="0" err="1" smtClean="0">
                <a:latin typeface="Calibri"/>
                <a:cs typeface="Calibri"/>
              </a:rPr>
              <a:t>okulda</a:t>
            </a:r>
            <a:r>
              <a:rPr lang="tr-TR" sz="1400" dirty="0" smtClean="0">
                <a:latin typeface="Calibri"/>
                <a:cs typeface="Calibri"/>
              </a:rPr>
              <a:t> </a:t>
            </a:r>
            <a:r>
              <a:rPr sz="1400" dirty="0" smtClean="0">
                <a:latin typeface="Calibri"/>
                <a:cs typeface="Calibri"/>
              </a:rPr>
              <a:t>(</a:t>
            </a:r>
            <a:r>
              <a:rPr sz="1400" dirty="0" err="1" smtClean="0">
                <a:latin typeface="Calibri"/>
                <a:cs typeface="Calibri"/>
              </a:rPr>
              <a:t>kurumda</a:t>
            </a:r>
            <a:r>
              <a:rPr sz="1400" dirty="0">
                <a:latin typeface="Calibri"/>
                <a:cs typeface="Calibri"/>
              </a:rPr>
              <a:t>)  çalı</a:t>
            </a:r>
            <a:r>
              <a:rPr sz="1400" dirty="0">
                <a:latin typeface="Arial MT"/>
                <a:cs typeface="Arial MT"/>
              </a:rPr>
              <a:t>ş</a:t>
            </a:r>
            <a:r>
              <a:rPr sz="1400" dirty="0">
                <a:latin typeface="Calibri"/>
                <a:cs typeface="Calibri"/>
              </a:rPr>
              <a:t>ıyor olmak zorundadır.</a:t>
            </a:r>
          </a:p>
        </p:txBody>
      </p:sp>
      <p:sp>
        <p:nvSpPr>
          <p:cNvPr id="18" name="object 18"/>
          <p:cNvSpPr txBox="1"/>
          <p:nvPr/>
        </p:nvSpPr>
        <p:spPr>
          <a:xfrm>
            <a:off x="374975" y="4467137"/>
            <a:ext cx="3140710" cy="443711"/>
          </a:xfrm>
          <a:prstGeom prst="rect">
            <a:avLst/>
          </a:prstGeom>
        </p:spPr>
        <p:txBody>
          <a:bodyPr vert="horz" wrap="square" lIns="0" tIns="12700" rIns="0" bIns="0" rtlCol="0">
            <a:spAutoFit/>
          </a:bodyPr>
          <a:lstStyle/>
          <a:p>
            <a:pPr marL="12700" marR="5080">
              <a:lnSpc>
                <a:spcPct val="100000"/>
              </a:lnSpc>
              <a:spcBef>
                <a:spcPts val="100"/>
              </a:spcBef>
            </a:pPr>
            <a:r>
              <a:rPr lang="tr-TR" sz="1400" spc="-15" dirty="0" smtClean="0">
                <a:latin typeface="Calibri"/>
                <a:cs typeface="Calibri"/>
              </a:rPr>
              <a:t>*Kurslara katılan personele tercüman desteği verilmeyecektir.</a:t>
            </a:r>
            <a:endParaRPr sz="1400" dirty="0">
              <a:latin typeface="Calibri"/>
              <a:cs typeface="Calibri"/>
            </a:endParaRPr>
          </a:p>
        </p:txBody>
      </p:sp>
      <p:sp>
        <p:nvSpPr>
          <p:cNvPr id="19" name="object 19"/>
          <p:cNvSpPr txBox="1"/>
          <p:nvPr/>
        </p:nvSpPr>
        <p:spPr>
          <a:xfrm>
            <a:off x="4468000" y="2443012"/>
            <a:ext cx="2209800" cy="238760"/>
          </a:xfrm>
          <a:prstGeom prst="rect">
            <a:avLst/>
          </a:prstGeom>
        </p:spPr>
        <p:txBody>
          <a:bodyPr vert="horz" wrap="square" lIns="0" tIns="12700" rIns="0" bIns="0" rtlCol="0">
            <a:spAutoFit/>
          </a:bodyPr>
          <a:lstStyle/>
          <a:p>
            <a:pPr marL="12700">
              <a:lnSpc>
                <a:spcPct val="100000"/>
              </a:lnSpc>
              <a:spcBef>
                <a:spcPts val="100"/>
              </a:spcBef>
            </a:pPr>
            <a:r>
              <a:rPr sz="1400" spc="-25" dirty="0">
                <a:latin typeface="Calibri"/>
                <a:cs typeface="Calibri"/>
              </a:rPr>
              <a:t>*Tüm</a:t>
            </a:r>
            <a:r>
              <a:rPr sz="1400" spc="-20" dirty="0">
                <a:latin typeface="Calibri"/>
                <a:cs typeface="Calibri"/>
              </a:rPr>
              <a:t> </a:t>
            </a:r>
            <a:r>
              <a:rPr sz="1400" spc="-10" dirty="0" err="1">
                <a:latin typeface="Calibri"/>
                <a:cs typeface="Calibri"/>
              </a:rPr>
              <a:t>okul</a:t>
            </a:r>
            <a:r>
              <a:rPr sz="1400" spc="-15" dirty="0">
                <a:latin typeface="Calibri"/>
                <a:cs typeface="Calibri"/>
              </a:rPr>
              <a:t> </a:t>
            </a:r>
            <a:r>
              <a:rPr sz="1400" spc="-10" dirty="0">
                <a:latin typeface="Calibri"/>
                <a:cs typeface="Calibri"/>
              </a:rPr>
              <a:t>personeli</a:t>
            </a:r>
            <a:r>
              <a:rPr sz="1400" spc="-20" dirty="0">
                <a:latin typeface="Calibri"/>
                <a:cs typeface="Calibri"/>
              </a:rPr>
              <a:t> katılabilir.</a:t>
            </a:r>
            <a:endParaRPr sz="1400" dirty="0">
              <a:latin typeface="Calibri"/>
              <a:cs typeface="Calibri"/>
            </a:endParaRPr>
          </a:p>
        </p:txBody>
      </p:sp>
      <p:sp>
        <p:nvSpPr>
          <p:cNvPr id="20" name="object 20"/>
          <p:cNvSpPr txBox="1"/>
          <p:nvPr/>
        </p:nvSpPr>
        <p:spPr>
          <a:xfrm>
            <a:off x="4468000" y="2869732"/>
            <a:ext cx="1365885"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Calibri"/>
                <a:cs typeface="Calibri"/>
              </a:rPr>
              <a:t>*2-60</a:t>
            </a:r>
            <a:r>
              <a:rPr sz="1400" spc="-45" dirty="0">
                <a:latin typeface="Calibri"/>
                <a:cs typeface="Calibri"/>
              </a:rPr>
              <a:t> </a:t>
            </a:r>
            <a:r>
              <a:rPr sz="1400" spc="-5" dirty="0">
                <a:latin typeface="Calibri"/>
                <a:cs typeface="Calibri"/>
              </a:rPr>
              <a:t>Gün</a:t>
            </a:r>
            <a:r>
              <a:rPr sz="1400" spc="-40" dirty="0">
                <a:latin typeface="Calibri"/>
                <a:cs typeface="Calibri"/>
              </a:rPr>
              <a:t> </a:t>
            </a:r>
            <a:r>
              <a:rPr sz="1400" spc="-20" dirty="0">
                <a:latin typeface="Calibri"/>
                <a:cs typeface="Calibri"/>
              </a:rPr>
              <a:t>Olabilir.</a:t>
            </a:r>
            <a:endParaRPr sz="1400" dirty="0">
              <a:latin typeface="Calibri"/>
              <a:cs typeface="Calibri"/>
            </a:endParaRPr>
          </a:p>
        </p:txBody>
      </p:sp>
      <p:sp>
        <p:nvSpPr>
          <p:cNvPr id="21" name="object 21"/>
          <p:cNvSpPr txBox="1"/>
          <p:nvPr/>
        </p:nvSpPr>
        <p:spPr>
          <a:xfrm>
            <a:off x="4468000" y="3296453"/>
            <a:ext cx="3434079" cy="452120"/>
          </a:xfrm>
          <a:prstGeom prst="rect">
            <a:avLst/>
          </a:prstGeom>
        </p:spPr>
        <p:txBody>
          <a:bodyPr vert="horz" wrap="square" lIns="0" tIns="12700" rIns="0" bIns="0" rtlCol="0">
            <a:spAutoFit/>
          </a:bodyPr>
          <a:lstStyle/>
          <a:p>
            <a:pPr marL="12700" marR="5080">
              <a:lnSpc>
                <a:spcPct val="100000"/>
              </a:lnSpc>
              <a:spcBef>
                <a:spcPts val="100"/>
              </a:spcBef>
            </a:pPr>
            <a:r>
              <a:rPr sz="1400" spc="-5" dirty="0">
                <a:latin typeface="Calibri"/>
                <a:cs typeface="Calibri"/>
              </a:rPr>
              <a:t>*</a:t>
            </a:r>
            <a:r>
              <a:rPr sz="1400" dirty="0">
                <a:latin typeface="Calibri"/>
                <a:cs typeface="Calibri"/>
              </a:rPr>
              <a:t>Önceden anla</a:t>
            </a:r>
            <a:r>
              <a:rPr sz="1400" dirty="0">
                <a:latin typeface="Arial MT"/>
                <a:cs typeface="Arial MT"/>
              </a:rPr>
              <a:t>ş</a:t>
            </a:r>
            <a:r>
              <a:rPr sz="1400" dirty="0">
                <a:latin typeface="Calibri"/>
                <a:cs typeface="Calibri"/>
              </a:rPr>
              <a:t>ma sa</a:t>
            </a:r>
            <a:r>
              <a:rPr sz="1400" dirty="0">
                <a:latin typeface="Arial MT"/>
                <a:cs typeface="Arial MT"/>
              </a:rPr>
              <a:t>ğ</a:t>
            </a:r>
            <a:r>
              <a:rPr sz="1400" dirty="0">
                <a:latin typeface="Calibri"/>
                <a:cs typeface="Calibri"/>
              </a:rPr>
              <a:t>lanan bir kar</a:t>
            </a:r>
            <a:r>
              <a:rPr sz="1400" dirty="0">
                <a:latin typeface="Arial MT"/>
                <a:cs typeface="Arial MT"/>
              </a:rPr>
              <a:t>ş</a:t>
            </a:r>
            <a:r>
              <a:rPr sz="1400" dirty="0">
                <a:latin typeface="Calibri"/>
                <a:cs typeface="Calibri"/>
              </a:rPr>
              <a:t>ı kurumda  (</a:t>
            </a:r>
            <a:r>
              <a:rPr sz="1400" dirty="0" err="1" smtClean="0">
                <a:latin typeface="Calibri"/>
                <a:cs typeface="Calibri"/>
              </a:rPr>
              <a:t>okul</a:t>
            </a:r>
            <a:r>
              <a:rPr lang="tr-TR" sz="1400" dirty="0" smtClean="0">
                <a:latin typeface="Calibri"/>
                <a:cs typeface="Calibri"/>
              </a:rPr>
              <a:t>da</a:t>
            </a:r>
            <a:r>
              <a:rPr sz="1400" dirty="0" smtClean="0">
                <a:latin typeface="Calibri"/>
                <a:cs typeface="Calibri"/>
              </a:rPr>
              <a:t>) </a:t>
            </a:r>
            <a:r>
              <a:rPr sz="1400" dirty="0">
                <a:latin typeface="Calibri"/>
                <a:cs typeface="Calibri"/>
              </a:rPr>
              <a:t>gerçekle</a:t>
            </a:r>
            <a:r>
              <a:rPr sz="1400" dirty="0">
                <a:latin typeface="Arial MT"/>
                <a:cs typeface="Arial MT"/>
              </a:rPr>
              <a:t>ş</a:t>
            </a:r>
            <a:r>
              <a:rPr sz="1400" dirty="0">
                <a:latin typeface="Calibri"/>
                <a:cs typeface="Calibri"/>
              </a:rPr>
              <a:t>ir</a:t>
            </a:r>
          </a:p>
        </p:txBody>
      </p:sp>
      <p:sp>
        <p:nvSpPr>
          <p:cNvPr id="22" name="object 22"/>
          <p:cNvSpPr txBox="1"/>
          <p:nvPr/>
        </p:nvSpPr>
        <p:spPr>
          <a:xfrm>
            <a:off x="4468000" y="3936532"/>
            <a:ext cx="3707765"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Calibri"/>
                <a:cs typeface="Calibri"/>
              </a:rPr>
              <a:t>*Sadece</a:t>
            </a:r>
            <a:r>
              <a:rPr sz="1400" spc="-10" dirty="0">
                <a:latin typeface="Calibri"/>
                <a:cs typeface="Calibri"/>
              </a:rPr>
              <a:t> seyahat</a:t>
            </a:r>
            <a:r>
              <a:rPr sz="1400" spc="-5" dirty="0">
                <a:latin typeface="Calibri"/>
                <a:cs typeface="Calibri"/>
              </a:rPr>
              <a:t> </a:t>
            </a:r>
            <a:r>
              <a:rPr sz="1400" spc="-10" dirty="0">
                <a:latin typeface="Calibri"/>
                <a:cs typeface="Calibri"/>
              </a:rPr>
              <a:t>ve bireysel</a:t>
            </a:r>
            <a:r>
              <a:rPr sz="1400" spc="-5" dirty="0">
                <a:latin typeface="Calibri"/>
                <a:cs typeface="Calibri"/>
              </a:rPr>
              <a:t> </a:t>
            </a:r>
            <a:r>
              <a:rPr sz="1400" spc="-10" dirty="0">
                <a:latin typeface="Calibri"/>
                <a:cs typeface="Calibri"/>
              </a:rPr>
              <a:t>destek </a:t>
            </a:r>
            <a:r>
              <a:rPr sz="1400" spc="-5" dirty="0">
                <a:latin typeface="Calibri"/>
                <a:cs typeface="Calibri"/>
              </a:rPr>
              <a:t>ödemesi </a:t>
            </a:r>
            <a:r>
              <a:rPr sz="1400" spc="-25" dirty="0">
                <a:latin typeface="Calibri"/>
                <a:cs typeface="Calibri"/>
              </a:rPr>
              <a:t>yapılır.</a:t>
            </a:r>
            <a:endParaRPr sz="1400">
              <a:latin typeface="Calibri"/>
              <a:cs typeface="Calibri"/>
            </a:endParaRPr>
          </a:p>
        </p:txBody>
      </p:sp>
      <p:sp>
        <p:nvSpPr>
          <p:cNvPr id="23" name="object 23"/>
          <p:cNvSpPr txBox="1"/>
          <p:nvPr/>
        </p:nvSpPr>
        <p:spPr>
          <a:xfrm>
            <a:off x="4468000" y="4363252"/>
            <a:ext cx="3571875" cy="452120"/>
          </a:xfrm>
          <a:prstGeom prst="rect">
            <a:avLst/>
          </a:prstGeom>
        </p:spPr>
        <p:txBody>
          <a:bodyPr vert="horz" wrap="square" lIns="0" tIns="12700" rIns="0" bIns="0" rtlCol="0">
            <a:spAutoFit/>
          </a:bodyPr>
          <a:lstStyle/>
          <a:p>
            <a:pPr marL="12700" marR="5080">
              <a:lnSpc>
                <a:spcPct val="100000"/>
              </a:lnSpc>
              <a:spcBef>
                <a:spcPts val="100"/>
              </a:spcBef>
            </a:pPr>
            <a:r>
              <a:rPr sz="1400" spc="-10" dirty="0">
                <a:latin typeface="Calibri"/>
                <a:cs typeface="Calibri"/>
              </a:rPr>
              <a:t>*Katılımcılar</a:t>
            </a:r>
            <a:r>
              <a:rPr sz="1400" spc="5" dirty="0">
                <a:latin typeface="Calibri"/>
                <a:cs typeface="Calibri"/>
              </a:rPr>
              <a:t> </a:t>
            </a:r>
            <a:r>
              <a:rPr sz="1400" spc="-10" dirty="0">
                <a:latin typeface="Calibri"/>
                <a:cs typeface="Calibri"/>
              </a:rPr>
              <a:t>gönderen</a:t>
            </a:r>
            <a:r>
              <a:rPr sz="1400" spc="10" dirty="0">
                <a:latin typeface="Calibri"/>
                <a:cs typeface="Calibri"/>
              </a:rPr>
              <a:t> </a:t>
            </a:r>
            <a:r>
              <a:rPr sz="1400" spc="-10" dirty="0">
                <a:latin typeface="Calibri"/>
                <a:cs typeface="Calibri"/>
              </a:rPr>
              <a:t>okulda(kurumda)</a:t>
            </a:r>
            <a:r>
              <a:rPr sz="1400" spc="10" dirty="0">
                <a:latin typeface="Calibri"/>
                <a:cs typeface="Calibri"/>
              </a:rPr>
              <a:t> </a:t>
            </a:r>
            <a:r>
              <a:rPr sz="1400" spc="-85" dirty="0">
                <a:latin typeface="Calibri"/>
                <a:cs typeface="Calibri"/>
              </a:rPr>
              <a:t>çalı</a:t>
            </a:r>
            <a:r>
              <a:rPr sz="1400" spc="-85" dirty="0">
                <a:latin typeface="Arial MT"/>
                <a:cs typeface="Arial MT"/>
              </a:rPr>
              <a:t>ş</a:t>
            </a:r>
            <a:r>
              <a:rPr sz="1400" spc="-85" dirty="0">
                <a:latin typeface="Calibri"/>
                <a:cs typeface="Calibri"/>
              </a:rPr>
              <a:t>ıyor </a:t>
            </a:r>
            <a:r>
              <a:rPr sz="1400" spc="-300" dirty="0">
                <a:latin typeface="Calibri"/>
                <a:cs typeface="Calibri"/>
              </a:rPr>
              <a:t> </a:t>
            </a:r>
            <a:r>
              <a:rPr sz="1400" spc="-5" dirty="0">
                <a:latin typeface="Calibri"/>
                <a:cs typeface="Calibri"/>
              </a:rPr>
              <a:t>olmak</a:t>
            </a:r>
            <a:r>
              <a:rPr sz="1400" spc="-10" dirty="0">
                <a:latin typeface="Calibri"/>
                <a:cs typeface="Calibri"/>
              </a:rPr>
              <a:t> </a:t>
            </a:r>
            <a:r>
              <a:rPr sz="1400" spc="-20" dirty="0">
                <a:latin typeface="Calibri"/>
                <a:cs typeface="Calibri"/>
              </a:rPr>
              <a:t>zorundadır.</a:t>
            </a:r>
            <a:endParaRPr sz="1400">
              <a:latin typeface="Calibri"/>
              <a:cs typeface="Calibri"/>
            </a:endParaRPr>
          </a:p>
        </p:txBody>
      </p:sp>
      <p:sp>
        <p:nvSpPr>
          <p:cNvPr id="24" name="object 24"/>
          <p:cNvSpPr txBox="1"/>
          <p:nvPr/>
        </p:nvSpPr>
        <p:spPr>
          <a:xfrm>
            <a:off x="9003225" y="2266837"/>
            <a:ext cx="1456055"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Calibri"/>
                <a:cs typeface="Calibri"/>
              </a:rPr>
              <a:t>*2-365</a:t>
            </a:r>
            <a:r>
              <a:rPr sz="1400" spc="-40" dirty="0">
                <a:latin typeface="Calibri"/>
                <a:cs typeface="Calibri"/>
              </a:rPr>
              <a:t> </a:t>
            </a:r>
            <a:r>
              <a:rPr sz="1400" spc="-5" dirty="0">
                <a:latin typeface="Calibri"/>
                <a:cs typeface="Calibri"/>
              </a:rPr>
              <a:t>Gün</a:t>
            </a:r>
            <a:r>
              <a:rPr sz="1400" spc="-40" dirty="0">
                <a:latin typeface="Calibri"/>
                <a:cs typeface="Calibri"/>
              </a:rPr>
              <a:t> </a:t>
            </a:r>
            <a:r>
              <a:rPr sz="1400" spc="-20" dirty="0">
                <a:latin typeface="Calibri"/>
                <a:cs typeface="Calibri"/>
              </a:rPr>
              <a:t>Olabilir.</a:t>
            </a:r>
            <a:endParaRPr sz="1400">
              <a:latin typeface="Calibri"/>
              <a:cs typeface="Calibri"/>
            </a:endParaRPr>
          </a:p>
        </p:txBody>
      </p:sp>
      <p:sp>
        <p:nvSpPr>
          <p:cNvPr id="25" name="object 25"/>
          <p:cNvSpPr txBox="1"/>
          <p:nvPr/>
        </p:nvSpPr>
        <p:spPr>
          <a:xfrm>
            <a:off x="9003225" y="2693558"/>
            <a:ext cx="2392045" cy="665480"/>
          </a:xfrm>
          <a:prstGeom prst="rect">
            <a:avLst/>
          </a:prstGeom>
        </p:spPr>
        <p:txBody>
          <a:bodyPr vert="horz" wrap="square" lIns="0" tIns="12700" rIns="0" bIns="0" rtlCol="0">
            <a:spAutoFit/>
          </a:bodyPr>
          <a:lstStyle/>
          <a:p>
            <a:pPr marL="12700" marR="5080">
              <a:lnSpc>
                <a:spcPct val="100000"/>
              </a:lnSpc>
              <a:spcBef>
                <a:spcPts val="100"/>
              </a:spcBef>
            </a:pPr>
            <a:r>
              <a:rPr sz="1400" spc="-10" dirty="0">
                <a:latin typeface="Calibri"/>
                <a:cs typeface="Calibri"/>
              </a:rPr>
              <a:t>*</a:t>
            </a:r>
            <a:r>
              <a:rPr sz="1400" dirty="0">
                <a:latin typeface="Calibri"/>
                <a:cs typeface="Calibri"/>
              </a:rPr>
              <a:t>Katılımcılar gönderen  okulda(kurumda) çalı</a:t>
            </a:r>
            <a:r>
              <a:rPr sz="1400" dirty="0">
                <a:latin typeface="Arial MT"/>
                <a:cs typeface="Arial MT"/>
              </a:rPr>
              <a:t>ş</a:t>
            </a:r>
            <a:r>
              <a:rPr sz="1400" dirty="0">
                <a:latin typeface="Calibri"/>
                <a:cs typeface="Calibri"/>
              </a:rPr>
              <a:t>ıyor olmak  zorundadır.</a:t>
            </a:r>
          </a:p>
        </p:txBody>
      </p:sp>
      <p:sp>
        <p:nvSpPr>
          <p:cNvPr id="27" name="object 4"/>
          <p:cNvSpPr/>
          <p:nvPr/>
        </p:nvSpPr>
        <p:spPr>
          <a:xfrm>
            <a:off x="6350" y="5578490"/>
            <a:ext cx="12166600" cy="61594"/>
          </a:xfrm>
          <a:custGeom>
            <a:avLst/>
            <a:gdLst/>
            <a:ahLst/>
            <a:cxnLst/>
            <a:rect l="l" t="t" r="r" b="b"/>
            <a:pathLst>
              <a:path w="12166600" h="61595">
                <a:moveTo>
                  <a:pt x="0" y="0"/>
                </a:moveTo>
                <a:lnTo>
                  <a:pt x="12166333" y="0"/>
                </a:lnTo>
                <a:lnTo>
                  <a:pt x="12166333" y="61028"/>
                </a:lnTo>
                <a:lnTo>
                  <a:pt x="0" y="61028"/>
                </a:lnTo>
              </a:path>
            </a:pathLst>
          </a:custGeom>
          <a:solidFill>
            <a:schemeClr val="accent6">
              <a:lumMod val="75000"/>
            </a:schemeClr>
          </a:solidFill>
          <a:ln w="12699">
            <a:solidFill>
              <a:srgbClr val="313E4F"/>
            </a:solidFill>
          </a:ln>
        </p:spPr>
        <p:txBody>
          <a:bodyPr wrap="square" lIns="0" tIns="0" rIns="0" bIns="0" rtlCol="0"/>
          <a:lstStyle/>
          <a:p>
            <a:endParaRPr/>
          </a:p>
        </p:txBody>
      </p:sp>
      <p:sp>
        <p:nvSpPr>
          <p:cNvPr id="26" name="object 18"/>
          <p:cNvSpPr txBox="1"/>
          <p:nvPr/>
        </p:nvSpPr>
        <p:spPr>
          <a:xfrm>
            <a:off x="4519295" y="4938409"/>
            <a:ext cx="3140710" cy="443711"/>
          </a:xfrm>
          <a:prstGeom prst="rect">
            <a:avLst/>
          </a:prstGeom>
        </p:spPr>
        <p:txBody>
          <a:bodyPr vert="horz" wrap="square" lIns="0" tIns="12700" rIns="0" bIns="0" rtlCol="0">
            <a:spAutoFit/>
          </a:bodyPr>
          <a:lstStyle/>
          <a:p>
            <a:pPr marL="12700" marR="5080">
              <a:lnSpc>
                <a:spcPct val="100000"/>
              </a:lnSpc>
              <a:spcBef>
                <a:spcPts val="100"/>
              </a:spcBef>
            </a:pPr>
            <a:r>
              <a:rPr lang="tr-TR" sz="1400" spc="-15" dirty="0" smtClean="0">
                <a:latin typeface="Calibri"/>
                <a:cs typeface="Calibri"/>
              </a:rPr>
              <a:t>*Kurslara katılan personele tercüman desteği verilmeyecektir.</a:t>
            </a:r>
            <a:endParaRPr sz="1400" dirty="0">
              <a:latin typeface="Calibri"/>
              <a:cs typeface="Calibri"/>
            </a:endParaRPr>
          </a:p>
        </p:txBody>
      </p:sp>
      <p:sp>
        <p:nvSpPr>
          <p:cNvPr id="28" name="object 18"/>
          <p:cNvSpPr txBox="1"/>
          <p:nvPr/>
        </p:nvSpPr>
        <p:spPr>
          <a:xfrm>
            <a:off x="9032240" y="3464565"/>
            <a:ext cx="3140710" cy="443711"/>
          </a:xfrm>
          <a:prstGeom prst="rect">
            <a:avLst/>
          </a:prstGeom>
        </p:spPr>
        <p:txBody>
          <a:bodyPr vert="horz" wrap="square" lIns="0" tIns="12700" rIns="0" bIns="0" rtlCol="0">
            <a:spAutoFit/>
          </a:bodyPr>
          <a:lstStyle/>
          <a:p>
            <a:pPr marL="12700" marR="5080">
              <a:lnSpc>
                <a:spcPct val="100000"/>
              </a:lnSpc>
              <a:spcBef>
                <a:spcPts val="100"/>
              </a:spcBef>
            </a:pPr>
            <a:r>
              <a:rPr lang="tr-TR" sz="1400" spc="-15" dirty="0" smtClean="0">
                <a:latin typeface="Calibri"/>
                <a:cs typeface="Calibri"/>
              </a:rPr>
              <a:t>*Kurslara katılan personele tercüman desteği verilmeyecektir.</a:t>
            </a:r>
            <a:endParaRPr sz="1400" dirty="0">
              <a:latin typeface="Calibri"/>
              <a:cs typeface="Calibri"/>
            </a:endParaRPr>
          </a:p>
        </p:txBody>
      </p:sp>
      <p:sp>
        <p:nvSpPr>
          <p:cNvPr id="29" name="object 18"/>
          <p:cNvSpPr txBox="1"/>
          <p:nvPr/>
        </p:nvSpPr>
        <p:spPr>
          <a:xfrm>
            <a:off x="8996584" y="4113658"/>
            <a:ext cx="3140710" cy="228268"/>
          </a:xfrm>
          <a:prstGeom prst="rect">
            <a:avLst/>
          </a:prstGeom>
        </p:spPr>
        <p:txBody>
          <a:bodyPr vert="horz" wrap="square" lIns="0" tIns="12700" rIns="0" bIns="0" rtlCol="0">
            <a:spAutoFit/>
          </a:bodyPr>
          <a:lstStyle/>
          <a:p>
            <a:pPr marL="12700" marR="5080">
              <a:lnSpc>
                <a:spcPct val="100000"/>
              </a:lnSpc>
              <a:spcBef>
                <a:spcPts val="100"/>
              </a:spcBef>
            </a:pPr>
            <a:r>
              <a:rPr lang="tr-TR" sz="1400" spc="-15" dirty="0" smtClean="0">
                <a:latin typeface="Calibri"/>
                <a:cs typeface="Calibri"/>
              </a:rPr>
              <a:t>*Dil seviyesinin belirtilmesi gerekiyor.</a:t>
            </a:r>
            <a:endParaRPr sz="1400" dirty="0">
              <a:latin typeface="Calibri"/>
              <a:cs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7"/>
          <p:cNvGrpSpPr/>
          <p:nvPr/>
        </p:nvGrpSpPr>
        <p:grpSpPr>
          <a:xfrm>
            <a:off x="647090" y="1423856"/>
            <a:ext cx="10600534" cy="1643640"/>
            <a:chOff x="0" y="0"/>
            <a:chExt cx="23825300" cy="10929320"/>
          </a:xfrm>
          <a:solidFill>
            <a:schemeClr val="accent6">
              <a:lumMod val="75000"/>
            </a:schemeClr>
          </a:solidFill>
        </p:grpSpPr>
        <p:sp>
          <p:nvSpPr>
            <p:cNvPr id="18" name="Freeform 18"/>
            <p:cNvSpPr/>
            <p:nvPr/>
          </p:nvSpPr>
          <p:spPr>
            <a:xfrm>
              <a:off x="0" y="0"/>
              <a:ext cx="23825300" cy="10929320"/>
            </a:xfrm>
            <a:custGeom>
              <a:avLst/>
              <a:gdLst/>
              <a:ahLst/>
              <a:cxnLst/>
              <a:rect l="l" t="t" r="r" b="b"/>
              <a:pathLst>
                <a:path w="23825299" h="8305975">
                  <a:moveTo>
                    <a:pt x="23599240" y="0"/>
                  </a:moveTo>
                  <a:lnTo>
                    <a:pt x="0" y="0"/>
                  </a:lnTo>
                  <a:lnTo>
                    <a:pt x="0" y="8305975"/>
                  </a:lnTo>
                  <a:lnTo>
                    <a:pt x="23825299" y="8305975"/>
                  </a:lnTo>
                  <a:lnTo>
                    <a:pt x="23825299" y="0"/>
                  </a:lnTo>
                  <a:lnTo>
                    <a:pt x="23599240" y="0"/>
                  </a:lnTo>
                  <a:close/>
                  <a:moveTo>
                    <a:pt x="23599240" y="8079915"/>
                  </a:moveTo>
                  <a:lnTo>
                    <a:pt x="228600" y="8079915"/>
                  </a:lnTo>
                  <a:lnTo>
                    <a:pt x="228600" y="228600"/>
                  </a:lnTo>
                  <a:lnTo>
                    <a:pt x="23599240" y="228600"/>
                  </a:lnTo>
                  <a:lnTo>
                    <a:pt x="23599240" y="8079915"/>
                  </a:lnTo>
                  <a:close/>
                </a:path>
              </a:pathLst>
            </a:custGeom>
            <a:grpFill/>
          </p:spPr>
        </p:sp>
      </p:grpSp>
      <p:grpSp>
        <p:nvGrpSpPr>
          <p:cNvPr id="21" name="Group 21"/>
          <p:cNvGrpSpPr/>
          <p:nvPr/>
        </p:nvGrpSpPr>
        <p:grpSpPr>
          <a:xfrm>
            <a:off x="603876" y="3391973"/>
            <a:ext cx="10696755" cy="1209859"/>
            <a:chOff x="0" y="0"/>
            <a:chExt cx="23825300" cy="7664951"/>
          </a:xfrm>
          <a:solidFill>
            <a:schemeClr val="accent6">
              <a:lumMod val="75000"/>
            </a:schemeClr>
          </a:solidFill>
        </p:grpSpPr>
        <p:sp>
          <p:nvSpPr>
            <p:cNvPr id="22" name="Freeform 22"/>
            <p:cNvSpPr/>
            <p:nvPr/>
          </p:nvSpPr>
          <p:spPr>
            <a:xfrm>
              <a:off x="0" y="0"/>
              <a:ext cx="23825299" cy="7664951"/>
            </a:xfrm>
            <a:custGeom>
              <a:avLst/>
              <a:gdLst/>
              <a:ahLst/>
              <a:cxnLst/>
              <a:rect l="l" t="t" r="r" b="b"/>
              <a:pathLst>
                <a:path w="23825299" h="7664951">
                  <a:moveTo>
                    <a:pt x="23599240" y="0"/>
                  </a:moveTo>
                  <a:lnTo>
                    <a:pt x="0" y="0"/>
                  </a:lnTo>
                  <a:lnTo>
                    <a:pt x="0" y="7664951"/>
                  </a:lnTo>
                  <a:lnTo>
                    <a:pt x="23825299" y="7664951"/>
                  </a:lnTo>
                  <a:lnTo>
                    <a:pt x="23825299" y="0"/>
                  </a:lnTo>
                  <a:lnTo>
                    <a:pt x="23599240" y="0"/>
                  </a:lnTo>
                  <a:close/>
                  <a:moveTo>
                    <a:pt x="23599240" y="7438891"/>
                  </a:moveTo>
                  <a:lnTo>
                    <a:pt x="228600" y="7438891"/>
                  </a:lnTo>
                  <a:lnTo>
                    <a:pt x="228600" y="228600"/>
                  </a:lnTo>
                  <a:lnTo>
                    <a:pt x="23599240" y="228600"/>
                  </a:lnTo>
                  <a:lnTo>
                    <a:pt x="23599240" y="7438891"/>
                  </a:lnTo>
                  <a:close/>
                </a:path>
              </a:pathLst>
            </a:custGeom>
            <a:grpFill/>
          </p:spPr>
        </p:sp>
      </p:grpSp>
      <p:sp>
        <p:nvSpPr>
          <p:cNvPr id="25" name="TextBox 25"/>
          <p:cNvSpPr txBox="1"/>
          <p:nvPr/>
        </p:nvSpPr>
        <p:spPr>
          <a:xfrm>
            <a:off x="860136" y="1565401"/>
            <a:ext cx="9947493" cy="1231106"/>
          </a:xfrm>
          <a:prstGeom prst="rect">
            <a:avLst/>
          </a:prstGeom>
        </p:spPr>
        <p:txBody>
          <a:bodyPr wrap="square" lIns="0" tIns="0" rIns="0" bIns="0" rtlCol="0" anchor="t">
            <a:spAutoFit/>
          </a:bodyPr>
          <a:lstStyle/>
          <a:p>
            <a:pPr algn="just"/>
            <a:r>
              <a:rPr lang="en-US" sz="1600" dirty="0">
                <a:solidFill>
                  <a:srgbClr val="000000"/>
                </a:solidFill>
                <a:latin typeface="Arimo"/>
              </a:rPr>
              <a:t>Muğla </a:t>
            </a:r>
            <a:r>
              <a:rPr lang="en-US" sz="1600" dirty="0" err="1">
                <a:solidFill>
                  <a:srgbClr val="000000"/>
                </a:solidFill>
                <a:latin typeface="Arimo"/>
              </a:rPr>
              <a:t>ili</a:t>
            </a:r>
            <a:r>
              <a:rPr lang="en-US" sz="1600" dirty="0">
                <a:solidFill>
                  <a:srgbClr val="000000"/>
                </a:solidFill>
                <a:latin typeface="Arimo"/>
              </a:rPr>
              <a:t> </a:t>
            </a:r>
            <a:r>
              <a:rPr lang="en-US" sz="1600" dirty="0" err="1">
                <a:solidFill>
                  <a:srgbClr val="000000"/>
                </a:solidFill>
                <a:latin typeface="Arimo"/>
              </a:rPr>
              <a:t>genelinde</a:t>
            </a:r>
            <a:r>
              <a:rPr lang="en-US" sz="1600" dirty="0">
                <a:solidFill>
                  <a:srgbClr val="000000"/>
                </a:solidFill>
                <a:latin typeface="Arimo"/>
              </a:rPr>
              <a:t> </a:t>
            </a:r>
            <a:r>
              <a:rPr lang="en-US" sz="1600" dirty="0" err="1">
                <a:solidFill>
                  <a:srgbClr val="000000"/>
                </a:solidFill>
                <a:latin typeface="Arimo"/>
              </a:rPr>
              <a:t>Müdürlüğümüze</a:t>
            </a:r>
            <a:r>
              <a:rPr lang="en-US" sz="1600" dirty="0">
                <a:solidFill>
                  <a:srgbClr val="000000"/>
                </a:solidFill>
                <a:latin typeface="Arimo"/>
              </a:rPr>
              <a:t> </a:t>
            </a:r>
            <a:r>
              <a:rPr lang="en-US" sz="1600" dirty="0" err="1">
                <a:solidFill>
                  <a:srgbClr val="000000"/>
                </a:solidFill>
                <a:latin typeface="Arimo"/>
              </a:rPr>
              <a:t>bağlı</a:t>
            </a:r>
            <a:r>
              <a:rPr lang="en-US" sz="1600" dirty="0">
                <a:solidFill>
                  <a:srgbClr val="000000"/>
                </a:solidFill>
                <a:latin typeface="Arimo"/>
              </a:rPr>
              <a:t> </a:t>
            </a:r>
            <a:r>
              <a:rPr lang="en-US" sz="1600" dirty="0" err="1">
                <a:solidFill>
                  <a:srgbClr val="000000"/>
                </a:solidFill>
                <a:latin typeface="Arimo"/>
              </a:rPr>
              <a:t>resmi</a:t>
            </a:r>
            <a:r>
              <a:rPr lang="en-US" sz="1600" dirty="0">
                <a:solidFill>
                  <a:srgbClr val="000000"/>
                </a:solidFill>
                <a:latin typeface="Arimo"/>
              </a:rPr>
              <a:t> </a:t>
            </a:r>
            <a:r>
              <a:rPr lang="en-US" sz="1600" dirty="0" err="1">
                <a:solidFill>
                  <a:srgbClr val="000000"/>
                </a:solidFill>
                <a:latin typeface="Arimo"/>
              </a:rPr>
              <a:t>okul</a:t>
            </a:r>
            <a:r>
              <a:rPr lang="en-US" sz="1600" dirty="0">
                <a:solidFill>
                  <a:srgbClr val="000000"/>
                </a:solidFill>
                <a:latin typeface="Arimo"/>
              </a:rPr>
              <a:t> </a:t>
            </a:r>
            <a:r>
              <a:rPr lang="en-US" sz="1600" dirty="0" err="1">
                <a:solidFill>
                  <a:srgbClr val="000000"/>
                </a:solidFill>
                <a:latin typeface="Arimo"/>
              </a:rPr>
              <a:t>öncesi</a:t>
            </a:r>
            <a:r>
              <a:rPr lang="en-US" sz="1600" dirty="0">
                <a:solidFill>
                  <a:srgbClr val="000000"/>
                </a:solidFill>
                <a:latin typeface="Arimo"/>
              </a:rPr>
              <a:t>, </a:t>
            </a:r>
            <a:r>
              <a:rPr lang="en-US" sz="1600" dirty="0" err="1">
                <a:solidFill>
                  <a:srgbClr val="000000"/>
                </a:solidFill>
                <a:latin typeface="Arimo"/>
              </a:rPr>
              <a:t>ilköğretim</a:t>
            </a:r>
            <a:r>
              <a:rPr lang="en-US" sz="1600" dirty="0">
                <a:solidFill>
                  <a:srgbClr val="000000"/>
                </a:solidFill>
                <a:latin typeface="Arimo"/>
              </a:rPr>
              <a:t> </a:t>
            </a:r>
            <a:r>
              <a:rPr lang="en-US" sz="1600" dirty="0" err="1" smtClean="0">
                <a:solidFill>
                  <a:srgbClr val="000000"/>
                </a:solidFill>
                <a:latin typeface="Arimo"/>
              </a:rPr>
              <a:t>veya</a:t>
            </a:r>
            <a:r>
              <a:rPr lang="tr-TR" sz="1600" dirty="0" smtClean="0">
                <a:solidFill>
                  <a:srgbClr val="000000"/>
                </a:solidFill>
                <a:latin typeface="Arimo"/>
              </a:rPr>
              <a:t> </a:t>
            </a:r>
            <a:r>
              <a:rPr lang="en-US" sz="1600" dirty="0" err="1" smtClean="0">
                <a:solidFill>
                  <a:srgbClr val="000000"/>
                </a:solidFill>
                <a:latin typeface="Arimo"/>
              </a:rPr>
              <a:t>ortaöğretim</a:t>
            </a:r>
            <a:r>
              <a:rPr lang="en-US" sz="1600" dirty="0" smtClean="0">
                <a:solidFill>
                  <a:srgbClr val="000000"/>
                </a:solidFill>
                <a:latin typeface="Arimo"/>
              </a:rPr>
              <a:t> </a:t>
            </a:r>
            <a:r>
              <a:rPr lang="en-US" sz="1600" dirty="0" err="1">
                <a:solidFill>
                  <a:srgbClr val="000000"/>
                </a:solidFill>
                <a:latin typeface="Arimo"/>
              </a:rPr>
              <a:t>düzeyinde</a:t>
            </a:r>
            <a:r>
              <a:rPr lang="en-US" sz="1600" dirty="0">
                <a:solidFill>
                  <a:srgbClr val="000000"/>
                </a:solidFill>
                <a:latin typeface="Arimo"/>
              </a:rPr>
              <a:t> </a:t>
            </a:r>
            <a:r>
              <a:rPr lang="en-US" sz="1600" dirty="0" err="1">
                <a:solidFill>
                  <a:srgbClr val="000000"/>
                </a:solidFill>
                <a:latin typeface="Arimo"/>
              </a:rPr>
              <a:t>genel</a:t>
            </a:r>
            <a:r>
              <a:rPr lang="en-US" sz="1600" dirty="0">
                <a:solidFill>
                  <a:srgbClr val="000000"/>
                </a:solidFill>
                <a:latin typeface="Arimo"/>
              </a:rPr>
              <a:t> </a:t>
            </a:r>
            <a:r>
              <a:rPr lang="en-US" sz="1600" dirty="0" err="1" smtClean="0">
                <a:solidFill>
                  <a:srgbClr val="000000"/>
                </a:solidFill>
                <a:latin typeface="Arimo"/>
              </a:rPr>
              <a:t>eğitim</a:t>
            </a:r>
            <a:r>
              <a:rPr lang="tr-TR" sz="1600" dirty="0" smtClean="0">
                <a:solidFill>
                  <a:srgbClr val="000000"/>
                </a:solidFill>
                <a:latin typeface="Arimo"/>
              </a:rPr>
              <a:t> veren okullarda görev yapan yönetici ve öğretmenler,</a:t>
            </a:r>
          </a:p>
          <a:p>
            <a:pPr algn="just"/>
            <a:r>
              <a:rPr lang="tr-TR" sz="1600" dirty="0" smtClean="0">
                <a:solidFill>
                  <a:srgbClr val="000000"/>
                </a:solidFill>
                <a:latin typeface="Arimo"/>
              </a:rPr>
              <a:t>İl ve İlçe Milli Eğitim Müdürlüklerinde çalışan, okul eğitiminden sorumlu yöneticiler veya  personel,</a:t>
            </a:r>
          </a:p>
          <a:p>
            <a:pPr algn="just"/>
            <a:r>
              <a:rPr lang="tr-TR" sz="1600" dirty="0" smtClean="0">
                <a:solidFill>
                  <a:srgbClr val="000000"/>
                </a:solidFill>
                <a:latin typeface="Arimo"/>
              </a:rPr>
              <a:t>Katılımcıların gönderen kuruluşun personeli olması gerekmektedir.</a:t>
            </a:r>
          </a:p>
          <a:p>
            <a:pPr algn="just"/>
            <a:r>
              <a:rPr lang="tr-TR" sz="1600" dirty="0" smtClean="0">
                <a:solidFill>
                  <a:srgbClr val="000000"/>
                </a:solidFill>
                <a:latin typeface="Arimo"/>
              </a:rPr>
              <a:t>(Meslek Liseleri hariç)</a:t>
            </a:r>
            <a:endParaRPr lang="tr-TR" sz="1600" dirty="0">
              <a:solidFill>
                <a:srgbClr val="000000"/>
              </a:solidFill>
              <a:latin typeface="Arimo"/>
            </a:endParaRPr>
          </a:p>
        </p:txBody>
      </p:sp>
      <p:sp>
        <p:nvSpPr>
          <p:cNvPr id="26" name="TextBox 26"/>
          <p:cNvSpPr txBox="1"/>
          <p:nvPr/>
        </p:nvSpPr>
        <p:spPr>
          <a:xfrm>
            <a:off x="835845" y="3597248"/>
            <a:ext cx="10108374" cy="897682"/>
          </a:xfrm>
          <a:prstGeom prst="rect">
            <a:avLst/>
          </a:prstGeom>
        </p:spPr>
        <p:txBody>
          <a:bodyPr wrap="square" lIns="0" tIns="0" rIns="0" bIns="0" rtlCol="0" anchor="t">
            <a:spAutoFit/>
          </a:bodyPr>
          <a:lstStyle/>
          <a:p>
            <a:pPr algn="just">
              <a:lnSpc>
                <a:spcPts val="1399"/>
              </a:lnSpc>
            </a:pPr>
            <a:r>
              <a:rPr lang="en-US" sz="1400" dirty="0" err="1">
                <a:solidFill>
                  <a:srgbClr val="000000"/>
                </a:solidFill>
                <a:latin typeface="Arimo"/>
              </a:rPr>
              <a:t>Hareketlilikler</a:t>
            </a:r>
            <a:r>
              <a:rPr lang="en-US" sz="1400" dirty="0">
                <a:solidFill>
                  <a:srgbClr val="000000"/>
                </a:solidFill>
                <a:latin typeface="Arimo"/>
              </a:rPr>
              <a:t> </a:t>
            </a:r>
            <a:r>
              <a:rPr lang="en-US" sz="1400" dirty="0" err="1">
                <a:solidFill>
                  <a:srgbClr val="000000"/>
                </a:solidFill>
                <a:latin typeface="Arimo"/>
              </a:rPr>
              <a:t>kategorisinde</a:t>
            </a:r>
            <a:r>
              <a:rPr lang="en-US" sz="1400" dirty="0">
                <a:solidFill>
                  <a:srgbClr val="000000"/>
                </a:solidFill>
                <a:latin typeface="Arimo"/>
              </a:rPr>
              <a:t> </a:t>
            </a:r>
            <a:r>
              <a:rPr lang="en-US" sz="1400" dirty="0" err="1">
                <a:solidFill>
                  <a:srgbClr val="000000"/>
                </a:solidFill>
                <a:latin typeface="Arimo"/>
              </a:rPr>
              <a:t>bulunan</a:t>
            </a:r>
            <a:r>
              <a:rPr lang="en-US" sz="1400" dirty="0">
                <a:solidFill>
                  <a:srgbClr val="000000"/>
                </a:solidFill>
                <a:latin typeface="Arimo"/>
              </a:rPr>
              <a:t> </a:t>
            </a:r>
            <a:r>
              <a:rPr lang="en-US" sz="1400" b="1" dirty="0" err="1">
                <a:solidFill>
                  <a:srgbClr val="000000"/>
                </a:solidFill>
                <a:latin typeface="Arimo"/>
              </a:rPr>
              <a:t>sekiz</a:t>
            </a:r>
            <a:r>
              <a:rPr lang="en-US" sz="1400" dirty="0">
                <a:solidFill>
                  <a:srgbClr val="000000"/>
                </a:solidFill>
                <a:latin typeface="Arimo"/>
              </a:rPr>
              <a:t> alt program </a:t>
            </a:r>
            <a:r>
              <a:rPr lang="en-US" sz="1400" dirty="0" err="1">
                <a:solidFill>
                  <a:srgbClr val="000000"/>
                </a:solidFill>
                <a:latin typeface="Arimo"/>
              </a:rPr>
              <a:t>türünden</a:t>
            </a:r>
            <a:r>
              <a:rPr lang="en-US" sz="1400" dirty="0">
                <a:solidFill>
                  <a:srgbClr val="000000"/>
                </a:solidFill>
                <a:latin typeface="Arimo"/>
              </a:rPr>
              <a:t> </a:t>
            </a:r>
            <a:r>
              <a:rPr lang="en-US" sz="1400" dirty="0" err="1">
                <a:solidFill>
                  <a:srgbClr val="000000"/>
                </a:solidFill>
                <a:latin typeface="Arimo"/>
              </a:rPr>
              <a:t>okul</a:t>
            </a:r>
            <a:r>
              <a:rPr lang="en-US" sz="1400" dirty="0">
                <a:solidFill>
                  <a:srgbClr val="000000"/>
                </a:solidFill>
                <a:latin typeface="Arimo"/>
              </a:rPr>
              <a:t>/</a:t>
            </a:r>
            <a:r>
              <a:rPr lang="en-US" sz="1400" dirty="0" err="1">
                <a:solidFill>
                  <a:srgbClr val="000000"/>
                </a:solidFill>
                <a:latin typeface="Arimo"/>
              </a:rPr>
              <a:t>kurumun</a:t>
            </a:r>
            <a:r>
              <a:rPr lang="en-US" sz="1400" dirty="0">
                <a:solidFill>
                  <a:srgbClr val="000000"/>
                </a:solidFill>
                <a:latin typeface="Arimo"/>
              </a:rPr>
              <a:t> </a:t>
            </a:r>
            <a:r>
              <a:rPr lang="en-US" sz="1400" dirty="0" err="1">
                <a:solidFill>
                  <a:srgbClr val="000000"/>
                </a:solidFill>
                <a:latin typeface="Arimo"/>
              </a:rPr>
              <a:t>ihtiyaçlarına</a:t>
            </a:r>
            <a:r>
              <a:rPr lang="en-US" sz="1400" dirty="0">
                <a:solidFill>
                  <a:srgbClr val="000000"/>
                </a:solidFill>
                <a:latin typeface="Arimo"/>
              </a:rPr>
              <a:t> </a:t>
            </a:r>
            <a:r>
              <a:rPr lang="en-US" sz="1400" dirty="0" err="1">
                <a:solidFill>
                  <a:srgbClr val="000000"/>
                </a:solidFill>
                <a:latin typeface="Arimo"/>
              </a:rPr>
              <a:t>uygun</a:t>
            </a:r>
            <a:r>
              <a:rPr lang="en-US" sz="1400" dirty="0">
                <a:solidFill>
                  <a:srgbClr val="000000"/>
                </a:solidFill>
                <a:latin typeface="Arimo"/>
              </a:rPr>
              <a:t> en </a:t>
            </a:r>
            <a:r>
              <a:rPr lang="en-US" sz="1400" dirty="0" err="1">
                <a:solidFill>
                  <a:srgbClr val="000000"/>
                </a:solidFill>
                <a:latin typeface="Arimo"/>
              </a:rPr>
              <a:t>fazla</a:t>
            </a:r>
            <a:r>
              <a:rPr lang="en-US" sz="1400" dirty="0">
                <a:solidFill>
                  <a:srgbClr val="000000"/>
                </a:solidFill>
                <a:latin typeface="Arimo"/>
              </a:rPr>
              <a:t> </a:t>
            </a:r>
            <a:r>
              <a:rPr lang="en-US" sz="1400" b="1" dirty="0" err="1">
                <a:solidFill>
                  <a:srgbClr val="000000"/>
                </a:solidFill>
                <a:latin typeface="Arimo"/>
              </a:rPr>
              <a:t>üç</a:t>
            </a:r>
            <a:r>
              <a:rPr lang="en-US" sz="1400" b="1" dirty="0">
                <a:solidFill>
                  <a:srgbClr val="000000"/>
                </a:solidFill>
                <a:latin typeface="Arimo"/>
              </a:rPr>
              <a:t> </a:t>
            </a:r>
            <a:r>
              <a:rPr lang="en-US" sz="1400" dirty="0" err="1">
                <a:solidFill>
                  <a:srgbClr val="000000"/>
                </a:solidFill>
                <a:latin typeface="Arimo"/>
              </a:rPr>
              <a:t>seçenek</a:t>
            </a:r>
            <a:r>
              <a:rPr lang="en-US" sz="1400" dirty="0">
                <a:solidFill>
                  <a:srgbClr val="000000"/>
                </a:solidFill>
                <a:latin typeface="Arimo"/>
              </a:rPr>
              <a:t> </a:t>
            </a:r>
            <a:r>
              <a:rPr lang="en-US" sz="1400" dirty="0" err="1">
                <a:solidFill>
                  <a:srgbClr val="000000"/>
                </a:solidFill>
                <a:latin typeface="Arimo"/>
              </a:rPr>
              <a:t>işaretlenebilir</a:t>
            </a:r>
            <a:r>
              <a:rPr lang="en-US" sz="1400" dirty="0" smtClean="0">
                <a:solidFill>
                  <a:srgbClr val="000000"/>
                </a:solidFill>
                <a:latin typeface="Arimo"/>
              </a:rPr>
              <a:t>.</a:t>
            </a:r>
            <a:endParaRPr lang="tr-TR" sz="1400" dirty="0" smtClean="0">
              <a:solidFill>
                <a:srgbClr val="000000"/>
              </a:solidFill>
              <a:latin typeface="Arimo"/>
            </a:endParaRPr>
          </a:p>
          <a:p>
            <a:pPr algn="just">
              <a:lnSpc>
                <a:spcPts val="1399"/>
              </a:lnSpc>
            </a:pPr>
            <a:endParaRPr lang="en-US" sz="1400" dirty="0">
              <a:solidFill>
                <a:srgbClr val="000000"/>
              </a:solidFill>
              <a:latin typeface="Arimo"/>
            </a:endParaRPr>
          </a:p>
          <a:p>
            <a:pPr algn="just">
              <a:lnSpc>
                <a:spcPts val="1399"/>
              </a:lnSpc>
            </a:pPr>
            <a:r>
              <a:rPr lang="en-US" sz="1400" dirty="0">
                <a:solidFill>
                  <a:srgbClr val="000000"/>
                </a:solidFill>
                <a:latin typeface="Arimo"/>
              </a:rPr>
              <a:t>PERSONEL HAREKETLİLİĞİ </a:t>
            </a:r>
            <a:r>
              <a:rPr lang="en-US" sz="1400" dirty="0" err="1">
                <a:solidFill>
                  <a:srgbClr val="000000"/>
                </a:solidFill>
                <a:latin typeface="Arimo"/>
              </a:rPr>
              <a:t>kapsamında</a:t>
            </a:r>
            <a:r>
              <a:rPr lang="en-US" sz="1400" dirty="0">
                <a:solidFill>
                  <a:srgbClr val="000000"/>
                </a:solidFill>
                <a:latin typeface="Arimo"/>
              </a:rPr>
              <a:t> ,</a:t>
            </a:r>
            <a:r>
              <a:rPr lang="en-US" sz="1400" dirty="0" err="1">
                <a:solidFill>
                  <a:srgbClr val="000000"/>
                </a:solidFill>
                <a:latin typeface="Arimo"/>
              </a:rPr>
              <a:t>Kurslar</a:t>
            </a:r>
            <a:r>
              <a:rPr lang="en-US" sz="1400" dirty="0">
                <a:solidFill>
                  <a:srgbClr val="000000"/>
                </a:solidFill>
                <a:latin typeface="Arimo"/>
              </a:rPr>
              <a:t> </a:t>
            </a:r>
            <a:r>
              <a:rPr lang="en-US" sz="1400" dirty="0" err="1">
                <a:solidFill>
                  <a:srgbClr val="000000"/>
                </a:solidFill>
                <a:latin typeface="Arimo"/>
              </a:rPr>
              <a:t>ve</a:t>
            </a:r>
            <a:r>
              <a:rPr lang="en-US" sz="1400" dirty="0">
                <a:solidFill>
                  <a:srgbClr val="000000"/>
                </a:solidFill>
                <a:latin typeface="Arimo"/>
              </a:rPr>
              <a:t> </a:t>
            </a:r>
            <a:r>
              <a:rPr lang="en-US" sz="1400" dirty="0" err="1">
                <a:solidFill>
                  <a:srgbClr val="000000"/>
                </a:solidFill>
                <a:latin typeface="Arimo"/>
              </a:rPr>
              <a:t>eğitimler</a:t>
            </a:r>
            <a:r>
              <a:rPr lang="en-US" sz="1400" dirty="0">
                <a:solidFill>
                  <a:srgbClr val="000000"/>
                </a:solidFill>
                <a:latin typeface="Arimo"/>
              </a:rPr>
              <a:t> </a:t>
            </a:r>
            <a:r>
              <a:rPr lang="en-US" sz="1400" dirty="0" err="1">
                <a:solidFill>
                  <a:srgbClr val="000000"/>
                </a:solidFill>
                <a:latin typeface="Arimo"/>
              </a:rPr>
              <a:t>seçilmiş</a:t>
            </a:r>
            <a:r>
              <a:rPr lang="en-US" sz="1400" dirty="0">
                <a:solidFill>
                  <a:srgbClr val="000000"/>
                </a:solidFill>
                <a:latin typeface="Arimo"/>
              </a:rPr>
              <a:t> </a:t>
            </a:r>
            <a:r>
              <a:rPr lang="en-US" sz="1400" dirty="0" err="1">
                <a:solidFill>
                  <a:srgbClr val="000000"/>
                </a:solidFill>
                <a:latin typeface="Arimo"/>
              </a:rPr>
              <a:t>ise</a:t>
            </a:r>
            <a:r>
              <a:rPr lang="en-US" sz="1400" dirty="0">
                <a:solidFill>
                  <a:srgbClr val="000000"/>
                </a:solidFill>
                <a:latin typeface="Arimo"/>
              </a:rPr>
              <a:t> </a:t>
            </a:r>
            <a:r>
              <a:rPr lang="en-US" sz="1400" dirty="0" err="1">
                <a:solidFill>
                  <a:srgbClr val="000000"/>
                </a:solidFill>
                <a:latin typeface="Arimo"/>
              </a:rPr>
              <a:t>belirtilen</a:t>
            </a:r>
            <a:r>
              <a:rPr lang="en-US" sz="1400" dirty="0">
                <a:solidFill>
                  <a:srgbClr val="000000"/>
                </a:solidFill>
                <a:latin typeface="Arimo"/>
              </a:rPr>
              <a:t> </a:t>
            </a:r>
            <a:r>
              <a:rPr lang="en-US" sz="1400" dirty="0" err="1">
                <a:solidFill>
                  <a:srgbClr val="000000"/>
                </a:solidFill>
                <a:latin typeface="Arimo"/>
              </a:rPr>
              <a:t>kurslardan</a:t>
            </a:r>
            <a:r>
              <a:rPr lang="en-US" sz="1400" dirty="0">
                <a:solidFill>
                  <a:srgbClr val="000000"/>
                </a:solidFill>
                <a:latin typeface="Arimo"/>
              </a:rPr>
              <a:t> en </a:t>
            </a:r>
            <a:r>
              <a:rPr lang="en-US" sz="1400" dirty="0" err="1">
                <a:solidFill>
                  <a:srgbClr val="000000"/>
                </a:solidFill>
                <a:latin typeface="Arimo"/>
              </a:rPr>
              <a:t>fazla</a:t>
            </a:r>
            <a:r>
              <a:rPr lang="en-US" sz="1400" dirty="0">
                <a:solidFill>
                  <a:srgbClr val="000000"/>
                </a:solidFill>
                <a:latin typeface="Arimo"/>
              </a:rPr>
              <a:t> </a:t>
            </a:r>
            <a:r>
              <a:rPr lang="en-US" sz="1400" b="1" dirty="0">
                <a:solidFill>
                  <a:srgbClr val="000000"/>
                </a:solidFill>
                <a:latin typeface="Arimo"/>
              </a:rPr>
              <a:t>2 </a:t>
            </a:r>
            <a:r>
              <a:rPr lang="en-US" sz="1400" b="1" dirty="0" err="1">
                <a:solidFill>
                  <a:srgbClr val="000000"/>
                </a:solidFill>
                <a:latin typeface="Arimo"/>
              </a:rPr>
              <a:t>kurs</a:t>
            </a:r>
            <a:r>
              <a:rPr lang="en-US" sz="1400" b="1" dirty="0">
                <a:solidFill>
                  <a:srgbClr val="000000"/>
                </a:solidFill>
                <a:latin typeface="Arimo"/>
              </a:rPr>
              <a:t> </a:t>
            </a:r>
            <a:r>
              <a:rPr lang="en-US" sz="1400" dirty="0" err="1">
                <a:solidFill>
                  <a:srgbClr val="000000"/>
                </a:solidFill>
                <a:latin typeface="Arimo"/>
              </a:rPr>
              <a:t>seçilebilir</a:t>
            </a:r>
            <a:r>
              <a:rPr lang="en-US" sz="1400" dirty="0">
                <a:solidFill>
                  <a:srgbClr val="000000"/>
                </a:solidFill>
                <a:latin typeface="Arimo"/>
              </a:rPr>
              <a:t>.</a:t>
            </a:r>
          </a:p>
          <a:p>
            <a:pPr algn="just">
              <a:lnSpc>
                <a:spcPts val="1400"/>
              </a:lnSpc>
            </a:pPr>
            <a:endParaRPr lang="en-US" sz="1000" dirty="0">
              <a:solidFill>
                <a:srgbClr val="000000"/>
              </a:solidFill>
              <a:latin typeface="Arimo"/>
            </a:endParaRPr>
          </a:p>
        </p:txBody>
      </p:sp>
      <p:sp>
        <p:nvSpPr>
          <p:cNvPr id="28" name="TextBox 31"/>
          <p:cNvSpPr txBox="1"/>
          <p:nvPr/>
        </p:nvSpPr>
        <p:spPr>
          <a:xfrm>
            <a:off x="508804" y="184403"/>
            <a:ext cx="9120387" cy="307777"/>
          </a:xfrm>
          <a:prstGeom prst="rect">
            <a:avLst/>
          </a:prstGeom>
        </p:spPr>
        <p:txBody>
          <a:bodyPr wrap="square" lIns="0" tIns="0" rIns="0" bIns="0" rtlCol="0" anchor="t">
            <a:spAutoFit/>
          </a:bodyPr>
          <a:lstStyle/>
          <a:p>
            <a:pPr algn="ctr">
              <a:lnSpc>
                <a:spcPts val="2379"/>
              </a:lnSpc>
            </a:pPr>
            <a:r>
              <a:rPr lang="tr-TR" sz="1700" b="1" dirty="0" smtClean="0">
                <a:solidFill>
                  <a:schemeClr val="accent6">
                    <a:lumMod val="50000"/>
                  </a:schemeClr>
                </a:solidFill>
                <a:latin typeface="DejaVu Serif"/>
              </a:rPr>
              <a:t>MUĞLA  </a:t>
            </a:r>
            <a:r>
              <a:rPr lang="en-US" sz="1700" b="1" dirty="0" smtClean="0">
                <a:solidFill>
                  <a:schemeClr val="accent6">
                    <a:lumMod val="50000"/>
                  </a:schemeClr>
                </a:solidFill>
                <a:latin typeface="DejaVu Serif"/>
              </a:rPr>
              <a:t>ERASMUS </a:t>
            </a:r>
            <a:r>
              <a:rPr lang="en-US" sz="1700" b="1" dirty="0">
                <a:solidFill>
                  <a:schemeClr val="accent6">
                    <a:lumMod val="50000"/>
                  </a:schemeClr>
                </a:solidFill>
                <a:latin typeface="DejaVu Serif"/>
              </a:rPr>
              <a:t>AKREDİTASYONU AKTİVİTE </a:t>
            </a:r>
            <a:r>
              <a:rPr lang="en-US" sz="1700" b="1" dirty="0" smtClean="0">
                <a:solidFill>
                  <a:schemeClr val="accent6">
                    <a:lumMod val="50000"/>
                  </a:schemeClr>
                </a:solidFill>
                <a:latin typeface="DejaVu Serif"/>
              </a:rPr>
              <a:t>TÜRLERİ</a:t>
            </a:r>
            <a:r>
              <a:rPr lang="tr-TR" sz="1700" b="1" dirty="0" smtClean="0">
                <a:solidFill>
                  <a:schemeClr val="accent6">
                    <a:lumMod val="50000"/>
                  </a:schemeClr>
                </a:solidFill>
                <a:latin typeface="DejaVu Serif"/>
              </a:rPr>
              <a:t> ve UYGUN KATILIMCILAR </a:t>
            </a:r>
            <a:r>
              <a:rPr lang="en-US" sz="1700" b="1" dirty="0" smtClean="0">
                <a:solidFill>
                  <a:schemeClr val="accent6">
                    <a:lumMod val="50000"/>
                  </a:schemeClr>
                </a:solidFill>
                <a:latin typeface="DejaVu Serif"/>
              </a:rPr>
              <a:t> </a:t>
            </a:r>
            <a:endParaRPr lang="en-US" sz="1700" b="1" dirty="0">
              <a:solidFill>
                <a:schemeClr val="accent6">
                  <a:lumMod val="50000"/>
                </a:schemeClr>
              </a:solidFill>
              <a:latin typeface="DejaVu Serif"/>
            </a:endParaRPr>
          </a:p>
        </p:txBody>
      </p:sp>
      <p:grpSp>
        <p:nvGrpSpPr>
          <p:cNvPr id="34" name="Group 37"/>
          <p:cNvGrpSpPr/>
          <p:nvPr/>
        </p:nvGrpSpPr>
        <p:grpSpPr>
          <a:xfrm>
            <a:off x="540704" y="476672"/>
            <a:ext cx="10739872" cy="551588"/>
            <a:chOff x="0" y="0"/>
            <a:chExt cx="33779298" cy="2814322"/>
          </a:xfrm>
          <a:solidFill>
            <a:schemeClr val="accent6">
              <a:lumMod val="75000"/>
            </a:schemeClr>
          </a:solidFill>
        </p:grpSpPr>
        <p:sp>
          <p:nvSpPr>
            <p:cNvPr id="35" name="Freeform 38"/>
            <p:cNvSpPr/>
            <p:nvPr/>
          </p:nvSpPr>
          <p:spPr>
            <a:xfrm>
              <a:off x="0" y="0"/>
              <a:ext cx="33779296" cy="2814322"/>
            </a:xfrm>
            <a:custGeom>
              <a:avLst/>
              <a:gdLst/>
              <a:ahLst/>
              <a:cxnLst/>
              <a:rect l="l" t="t" r="r" b="b"/>
              <a:pathLst>
                <a:path w="33779296" h="2814322">
                  <a:moveTo>
                    <a:pt x="33553239" y="0"/>
                  </a:moveTo>
                  <a:lnTo>
                    <a:pt x="0" y="0"/>
                  </a:lnTo>
                  <a:lnTo>
                    <a:pt x="0" y="2814322"/>
                  </a:lnTo>
                  <a:lnTo>
                    <a:pt x="33779296" y="2814322"/>
                  </a:lnTo>
                  <a:lnTo>
                    <a:pt x="33779296" y="0"/>
                  </a:lnTo>
                  <a:lnTo>
                    <a:pt x="33553239" y="0"/>
                  </a:lnTo>
                  <a:close/>
                  <a:moveTo>
                    <a:pt x="33553239" y="2588262"/>
                  </a:moveTo>
                  <a:lnTo>
                    <a:pt x="228600" y="2588262"/>
                  </a:lnTo>
                  <a:lnTo>
                    <a:pt x="228600" y="228600"/>
                  </a:lnTo>
                  <a:lnTo>
                    <a:pt x="33553239" y="228600"/>
                  </a:lnTo>
                  <a:lnTo>
                    <a:pt x="33553239" y="2588262"/>
                  </a:lnTo>
                  <a:close/>
                </a:path>
              </a:pathLst>
            </a:custGeom>
            <a:grpFill/>
          </p:spPr>
        </p:sp>
      </p:grpSp>
      <p:sp>
        <p:nvSpPr>
          <p:cNvPr id="36" name="TextBox 39"/>
          <p:cNvSpPr txBox="1"/>
          <p:nvPr/>
        </p:nvSpPr>
        <p:spPr>
          <a:xfrm>
            <a:off x="592823" y="530443"/>
            <a:ext cx="3588499" cy="327141"/>
          </a:xfrm>
          <a:prstGeom prst="rect">
            <a:avLst/>
          </a:prstGeom>
        </p:spPr>
        <p:txBody>
          <a:bodyPr lIns="0" tIns="0" rIns="0" bIns="0" rtlCol="0" anchor="t">
            <a:spAutoFit/>
          </a:bodyPr>
          <a:lstStyle/>
          <a:p>
            <a:pPr marL="428042" lvl="1" indent="-214021" algn="ctr">
              <a:lnSpc>
                <a:spcPts val="2775"/>
              </a:lnSpc>
              <a:buFont typeface="Arial"/>
              <a:buChar char="•"/>
            </a:pPr>
            <a:r>
              <a:rPr lang="en-US" sz="1982" dirty="0" err="1">
                <a:latin typeface="DejaVu Serif"/>
              </a:rPr>
              <a:t>Personel</a:t>
            </a:r>
            <a:r>
              <a:rPr lang="en-US" sz="1982" dirty="0">
                <a:latin typeface="DejaVu Serif"/>
              </a:rPr>
              <a:t> </a:t>
            </a:r>
            <a:r>
              <a:rPr lang="en-US" sz="1982" dirty="0" err="1">
                <a:latin typeface="DejaVu Serif"/>
              </a:rPr>
              <a:t>Hareketliliği</a:t>
            </a:r>
            <a:endParaRPr lang="en-US" sz="1982" dirty="0">
              <a:latin typeface="DejaVu Serif"/>
            </a:endParaRPr>
          </a:p>
        </p:txBody>
      </p:sp>
      <p:grpSp>
        <p:nvGrpSpPr>
          <p:cNvPr id="39" name="Group 21"/>
          <p:cNvGrpSpPr/>
          <p:nvPr/>
        </p:nvGrpSpPr>
        <p:grpSpPr>
          <a:xfrm>
            <a:off x="508805" y="4904633"/>
            <a:ext cx="10763396" cy="1764727"/>
            <a:chOff x="0" y="0"/>
            <a:chExt cx="23825300" cy="7664951"/>
          </a:xfrm>
          <a:solidFill>
            <a:schemeClr val="accent6">
              <a:lumMod val="75000"/>
            </a:schemeClr>
          </a:solidFill>
        </p:grpSpPr>
        <p:sp>
          <p:nvSpPr>
            <p:cNvPr id="40" name="Freeform 22"/>
            <p:cNvSpPr/>
            <p:nvPr/>
          </p:nvSpPr>
          <p:spPr>
            <a:xfrm>
              <a:off x="0" y="0"/>
              <a:ext cx="23825299" cy="7664951"/>
            </a:xfrm>
            <a:custGeom>
              <a:avLst/>
              <a:gdLst/>
              <a:ahLst/>
              <a:cxnLst/>
              <a:rect l="l" t="t" r="r" b="b"/>
              <a:pathLst>
                <a:path w="23825299" h="7664951">
                  <a:moveTo>
                    <a:pt x="23599240" y="0"/>
                  </a:moveTo>
                  <a:lnTo>
                    <a:pt x="0" y="0"/>
                  </a:lnTo>
                  <a:lnTo>
                    <a:pt x="0" y="7664951"/>
                  </a:lnTo>
                  <a:lnTo>
                    <a:pt x="23825299" y="7664951"/>
                  </a:lnTo>
                  <a:lnTo>
                    <a:pt x="23825299" y="0"/>
                  </a:lnTo>
                  <a:lnTo>
                    <a:pt x="23599240" y="0"/>
                  </a:lnTo>
                  <a:close/>
                  <a:moveTo>
                    <a:pt x="23599240" y="7438891"/>
                  </a:moveTo>
                  <a:lnTo>
                    <a:pt x="228600" y="7438891"/>
                  </a:lnTo>
                  <a:lnTo>
                    <a:pt x="228600" y="228600"/>
                  </a:lnTo>
                  <a:lnTo>
                    <a:pt x="23599240" y="228600"/>
                  </a:lnTo>
                  <a:lnTo>
                    <a:pt x="23599240" y="7438891"/>
                  </a:lnTo>
                  <a:close/>
                </a:path>
              </a:pathLst>
            </a:custGeom>
            <a:grpFill/>
          </p:spPr>
        </p:sp>
      </p:grpSp>
      <p:sp>
        <p:nvSpPr>
          <p:cNvPr id="41" name="Dikdörtgen 40"/>
          <p:cNvSpPr/>
          <p:nvPr/>
        </p:nvSpPr>
        <p:spPr>
          <a:xfrm>
            <a:off x="669580" y="5026999"/>
            <a:ext cx="10482118" cy="1600438"/>
          </a:xfrm>
          <a:prstGeom prst="rect">
            <a:avLst/>
          </a:prstGeom>
        </p:spPr>
        <p:txBody>
          <a:bodyPr wrap="square">
            <a:spAutoFit/>
          </a:bodyPr>
          <a:lstStyle/>
          <a:p>
            <a:pPr algn="just"/>
            <a:r>
              <a:rPr lang="en-US" sz="1400" dirty="0">
                <a:solidFill>
                  <a:srgbClr val="000000"/>
                </a:solidFill>
                <a:latin typeface="Arimo"/>
              </a:rPr>
              <a:t>Dezavantajlı </a:t>
            </a:r>
            <a:r>
              <a:rPr lang="en-US" sz="1400" dirty="0" err="1">
                <a:solidFill>
                  <a:srgbClr val="000000"/>
                </a:solidFill>
                <a:latin typeface="Arimo"/>
              </a:rPr>
              <a:t>bölgelerde</a:t>
            </a:r>
            <a:r>
              <a:rPr lang="en-US" sz="1400" dirty="0">
                <a:solidFill>
                  <a:srgbClr val="000000"/>
                </a:solidFill>
                <a:latin typeface="Arimo"/>
              </a:rPr>
              <a:t> </a:t>
            </a:r>
            <a:r>
              <a:rPr lang="en-US" sz="1400" dirty="0" err="1">
                <a:solidFill>
                  <a:srgbClr val="000000"/>
                </a:solidFill>
                <a:latin typeface="Arimo"/>
              </a:rPr>
              <a:t>bulunan</a:t>
            </a:r>
            <a:r>
              <a:rPr lang="en-US" sz="1400" dirty="0">
                <a:solidFill>
                  <a:srgbClr val="000000"/>
                </a:solidFill>
                <a:latin typeface="Arimo"/>
              </a:rPr>
              <a:t> “ </a:t>
            </a:r>
            <a:r>
              <a:rPr lang="en-US" sz="1400" dirty="0" err="1">
                <a:solidFill>
                  <a:srgbClr val="000000"/>
                </a:solidFill>
                <a:latin typeface="Arimo"/>
              </a:rPr>
              <a:t>Okullar</a:t>
            </a:r>
            <a:r>
              <a:rPr lang="en-US" sz="1400" dirty="0">
                <a:solidFill>
                  <a:srgbClr val="000000"/>
                </a:solidFill>
                <a:latin typeface="Arimo"/>
              </a:rPr>
              <a:t> </a:t>
            </a:r>
            <a:r>
              <a:rPr lang="en-US" sz="1400" dirty="0" err="1">
                <a:solidFill>
                  <a:srgbClr val="000000"/>
                </a:solidFill>
                <a:latin typeface="Arimo"/>
              </a:rPr>
              <a:t>Arası</a:t>
            </a:r>
            <a:r>
              <a:rPr lang="en-US" sz="1400" dirty="0">
                <a:solidFill>
                  <a:srgbClr val="000000"/>
                </a:solidFill>
                <a:latin typeface="Arimo"/>
              </a:rPr>
              <a:t> </a:t>
            </a:r>
            <a:r>
              <a:rPr lang="en-US" sz="1400" dirty="0" err="1">
                <a:solidFill>
                  <a:srgbClr val="000000"/>
                </a:solidFill>
                <a:latin typeface="Arimo"/>
              </a:rPr>
              <a:t>İmkan</a:t>
            </a:r>
            <a:r>
              <a:rPr lang="en-US" sz="1400" dirty="0">
                <a:solidFill>
                  <a:srgbClr val="000000"/>
                </a:solidFill>
                <a:latin typeface="Arimo"/>
              </a:rPr>
              <a:t> </a:t>
            </a:r>
            <a:r>
              <a:rPr lang="en-US" sz="1400" dirty="0" err="1">
                <a:solidFill>
                  <a:srgbClr val="000000"/>
                </a:solidFill>
                <a:latin typeface="Arimo"/>
              </a:rPr>
              <a:t>Farklılıklarının</a:t>
            </a:r>
            <a:r>
              <a:rPr lang="en-US" sz="1400" dirty="0">
                <a:solidFill>
                  <a:srgbClr val="000000"/>
                </a:solidFill>
                <a:latin typeface="Arimo"/>
              </a:rPr>
              <a:t> </a:t>
            </a:r>
            <a:r>
              <a:rPr lang="en-US" sz="1400" dirty="0" err="1">
                <a:solidFill>
                  <a:srgbClr val="000000"/>
                </a:solidFill>
                <a:latin typeface="Arimo"/>
              </a:rPr>
              <a:t>Azaltılması</a:t>
            </a:r>
            <a:r>
              <a:rPr lang="en-US" sz="1400" dirty="0">
                <a:solidFill>
                  <a:srgbClr val="000000"/>
                </a:solidFill>
                <a:latin typeface="Arimo"/>
              </a:rPr>
              <a:t> </a:t>
            </a:r>
            <a:r>
              <a:rPr lang="en-US" sz="1400" dirty="0" err="1">
                <a:solidFill>
                  <a:srgbClr val="000000"/>
                </a:solidFill>
                <a:latin typeface="Arimo"/>
              </a:rPr>
              <a:t>Projesi</a:t>
            </a:r>
            <a:r>
              <a:rPr lang="en-US" sz="1400" dirty="0">
                <a:solidFill>
                  <a:srgbClr val="000000"/>
                </a:solidFill>
                <a:latin typeface="Arimo"/>
              </a:rPr>
              <a:t>” </a:t>
            </a:r>
            <a:r>
              <a:rPr lang="en-US" sz="1400" dirty="0" err="1">
                <a:solidFill>
                  <a:srgbClr val="000000"/>
                </a:solidFill>
                <a:latin typeface="Arimo"/>
              </a:rPr>
              <a:t>kapsamında</a:t>
            </a:r>
            <a:r>
              <a:rPr lang="en-US" sz="1400" dirty="0">
                <a:solidFill>
                  <a:srgbClr val="000000"/>
                </a:solidFill>
                <a:latin typeface="Arimo"/>
              </a:rPr>
              <a:t> </a:t>
            </a:r>
            <a:r>
              <a:rPr lang="en-US" sz="1400" dirty="0" err="1">
                <a:solidFill>
                  <a:srgbClr val="000000"/>
                </a:solidFill>
                <a:latin typeface="Arimo"/>
              </a:rPr>
              <a:t>bulunan</a:t>
            </a:r>
            <a:r>
              <a:rPr lang="en-US" sz="1400" dirty="0">
                <a:solidFill>
                  <a:srgbClr val="000000"/>
                </a:solidFill>
                <a:latin typeface="Arimo"/>
              </a:rPr>
              <a:t> </a:t>
            </a:r>
            <a:r>
              <a:rPr lang="en-US" sz="1400" dirty="0" err="1">
                <a:solidFill>
                  <a:srgbClr val="000000"/>
                </a:solidFill>
                <a:latin typeface="Arimo"/>
              </a:rPr>
              <a:t>ilkokullara</a:t>
            </a:r>
            <a:r>
              <a:rPr lang="en-US" sz="1400" dirty="0">
                <a:solidFill>
                  <a:srgbClr val="000000"/>
                </a:solidFill>
                <a:latin typeface="Arimo"/>
              </a:rPr>
              <a:t> </a:t>
            </a:r>
            <a:r>
              <a:rPr lang="en-US" sz="1400" dirty="0" smtClean="0">
                <a:solidFill>
                  <a:srgbClr val="000000"/>
                </a:solidFill>
                <a:latin typeface="Arimo"/>
              </a:rPr>
              <a:t>,</a:t>
            </a:r>
            <a:r>
              <a:rPr lang="tr-TR" sz="1400" dirty="0" smtClean="0">
                <a:solidFill>
                  <a:srgbClr val="000000"/>
                </a:solidFill>
                <a:latin typeface="Arimo"/>
              </a:rPr>
              <a:t> </a:t>
            </a:r>
            <a:r>
              <a:rPr lang="en-US" sz="1400" dirty="0" err="1" smtClean="0">
                <a:solidFill>
                  <a:srgbClr val="000000"/>
                </a:solidFill>
                <a:latin typeface="Arimo"/>
              </a:rPr>
              <a:t>Birleştirilmiş</a:t>
            </a:r>
            <a:r>
              <a:rPr lang="en-US" sz="1400" dirty="0" smtClean="0">
                <a:solidFill>
                  <a:srgbClr val="000000"/>
                </a:solidFill>
                <a:latin typeface="Arimo"/>
              </a:rPr>
              <a:t> </a:t>
            </a:r>
            <a:r>
              <a:rPr lang="en-US" sz="1400" dirty="0" err="1">
                <a:solidFill>
                  <a:srgbClr val="000000"/>
                </a:solidFill>
                <a:latin typeface="Arimo"/>
              </a:rPr>
              <a:t>sınıf</a:t>
            </a:r>
            <a:r>
              <a:rPr lang="en-US" sz="1400" dirty="0">
                <a:solidFill>
                  <a:srgbClr val="000000"/>
                </a:solidFill>
                <a:latin typeface="Arimo"/>
              </a:rPr>
              <a:t> </a:t>
            </a:r>
            <a:r>
              <a:rPr lang="en-US" sz="1400" dirty="0" err="1">
                <a:solidFill>
                  <a:srgbClr val="000000"/>
                </a:solidFill>
                <a:latin typeface="Arimo"/>
              </a:rPr>
              <a:t>uygulaması</a:t>
            </a:r>
            <a:r>
              <a:rPr lang="en-US" sz="1400" dirty="0">
                <a:solidFill>
                  <a:srgbClr val="000000"/>
                </a:solidFill>
                <a:latin typeface="Arimo"/>
              </a:rPr>
              <a:t> </a:t>
            </a:r>
            <a:r>
              <a:rPr lang="en-US" sz="1400" dirty="0" err="1">
                <a:solidFill>
                  <a:srgbClr val="000000"/>
                </a:solidFill>
                <a:latin typeface="Arimo"/>
              </a:rPr>
              <a:t>yapılan</a:t>
            </a:r>
            <a:r>
              <a:rPr lang="en-US" sz="1400" dirty="0">
                <a:solidFill>
                  <a:srgbClr val="000000"/>
                </a:solidFill>
                <a:latin typeface="Arimo"/>
              </a:rPr>
              <a:t> </a:t>
            </a:r>
            <a:r>
              <a:rPr lang="en-US" sz="1400" dirty="0" err="1">
                <a:solidFill>
                  <a:srgbClr val="000000"/>
                </a:solidFill>
                <a:latin typeface="Arimo"/>
              </a:rPr>
              <a:t>ilkokullara</a:t>
            </a:r>
            <a:r>
              <a:rPr lang="en-US" sz="1400" dirty="0">
                <a:solidFill>
                  <a:srgbClr val="000000"/>
                </a:solidFill>
                <a:latin typeface="Arimo"/>
              </a:rPr>
              <a:t>,</a:t>
            </a:r>
          </a:p>
          <a:p>
            <a:pPr algn="just"/>
            <a:r>
              <a:rPr lang="en-US" sz="1400" dirty="0">
                <a:solidFill>
                  <a:srgbClr val="000000"/>
                </a:solidFill>
                <a:latin typeface="Arimo"/>
              </a:rPr>
              <a:t> Dezavantajlı </a:t>
            </a:r>
            <a:r>
              <a:rPr lang="en-US" sz="1400" dirty="0" err="1">
                <a:solidFill>
                  <a:srgbClr val="000000"/>
                </a:solidFill>
                <a:latin typeface="Arimo"/>
              </a:rPr>
              <a:t>bölgelerde</a:t>
            </a:r>
            <a:r>
              <a:rPr lang="en-US" sz="1400" dirty="0">
                <a:solidFill>
                  <a:srgbClr val="000000"/>
                </a:solidFill>
                <a:latin typeface="Arimo"/>
              </a:rPr>
              <a:t> </a:t>
            </a:r>
            <a:r>
              <a:rPr lang="en-US" sz="1400" dirty="0" err="1">
                <a:solidFill>
                  <a:srgbClr val="000000"/>
                </a:solidFill>
                <a:latin typeface="Arimo"/>
              </a:rPr>
              <a:t>bulunan</a:t>
            </a:r>
            <a:r>
              <a:rPr lang="en-US" sz="1400" dirty="0">
                <a:solidFill>
                  <a:srgbClr val="000000"/>
                </a:solidFill>
                <a:latin typeface="Arimo"/>
              </a:rPr>
              <a:t> </a:t>
            </a:r>
            <a:r>
              <a:rPr lang="en-US" sz="1400" dirty="0" err="1">
                <a:solidFill>
                  <a:srgbClr val="000000"/>
                </a:solidFill>
                <a:latin typeface="Arimo"/>
              </a:rPr>
              <a:t>devamsızlık</a:t>
            </a:r>
            <a:r>
              <a:rPr lang="en-US" sz="1400" dirty="0">
                <a:solidFill>
                  <a:srgbClr val="000000"/>
                </a:solidFill>
                <a:latin typeface="Arimo"/>
              </a:rPr>
              <a:t> </a:t>
            </a:r>
            <a:r>
              <a:rPr lang="en-US" sz="1400" dirty="0" err="1">
                <a:solidFill>
                  <a:srgbClr val="000000"/>
                </a:solidFill>
                <a:latin typeface="Arimo"/>
              </a:rPr>
              <a:t>oranı</a:t>
            </a:r>
            <a:r>
              <a:rPr lang="en-US" sz="1400" dirty="0">
                <a:solidFill>
                  <a:srgbClr val="000000"/>
                </a:solidFill>
                <a:latin typeface="Arimo"/>
              </a:rPr>
              <a:t> </a:t>
            </a:r>
            <a:r>
              <a:rPr lang="en-US" sz="1400" dirty="0" err="1">
                <a:solidFill>
                  <a:srgbClr val="000000"/>
                </a:solidFill>
                <a:latin typeface="Arimo"/>
              </a:rPr>
              <a:t>yüksek</a:t>
            </a:r>
            <a:r>
              <a:rPr lang="en-US" sz="1400" dirty="0">
                <a:solidFill>
                  <a:srgbClr val="000000"/>
                </a:solidFill>
                <a:latin typeface="Arimo"/>
              </a:rPr>
              <a:t> </a:t>
            </a:r>
            <a:r>
              <a:rPr lang="en-US" sz="1400" dirty="0" err="1">
                <a:solidFill>
                  <a:srgbClr val="000000"/>
                </a:solidFill>
                <a:latin typeface="Arimo"/>
              </a:rPr>
              <a:t>veya</a:t>
            </a:r>
            <a:r>
              <a:rPr lang="en-US" sz="1400" dirty="0">
                <a:solidFill>
                  <a:srgbClr val="000000"/>
                </a:solidFill>
                <a:latin typeface="Arimo"/>
              </a:rPr>
              <a:t> </a:t>
            </a:r>
            <a:r>
              <a:rPr lang="en-US" sz="1400" dirty="0" err="1">
                <a:solidFill>
                  <a:srgbClr val="000000"/>
                </a:solidFill>
                <a:latin typeface="Arimo"/>
              </a:rPr>
              <a:t>erken</a:t>
            </a:r>
            <a:r>
              <a:rPr lang="en-US" sz="1400" dirty="0">
                <a:solidFill>
                  <a:srgbClr val="000000"/>
                </a:solidFill>
                <a:latin typeface="Arimo"/>
              </a:rPr>
              <a:t> </a:t>
            </a:r>
            <a:r>
              <a:rPr lang="en-US" sz="1400" dirty="0" err="1">
                <a:solidFill>
                  <a:srgbClr val="000000"/>
                </a:solidFill>
                <a:latin typeface="Arimo"/>
              </a:rPr>
              <a:t>okul</a:t>
            </a:r>
            <a:r>
              <a:rPr lang="en-US" sz="1400" dirty="0">
                <a:solidFill>
                  <a:srgbClr val="000000"/>
                </a:solidFill>
                <a:latin typeface="Arimo"/>
              </a:rPr>
              <a:t> </a:t>
            </a:r>
            <a:r>
              <a:rPr lang="en-US" sz="1400" dirty="0" err="1">
                <a:solidFill>
                  <a:srgbClr val="000000"/>
                </a:solidFill>
                <a:latin typeface="Arimo"/>
              </a:rPr>
              <a:t>terki</a:t>
            </a:r>
            <a:r>
              <a:rPr lang="en-US" sz="1400" dirty="0">
                <a:solidFill>
                  <a:srgbClr val="000000"/>
                </a:solidFill>
                <a:latin typeface="Arimo"/>
              </a:rPr>
              <a:t> </a:t>
            </a:r>
            <a:r>
              <a:rPr lang="en-US" sz="1400" dirty="0" err="1">
                <a:solidFill>
                  <a:srgbClr val="000000"/>
                </a:solidFill>
                <a:latin typeface="Arimo"/>
              </a:rPr>
              <a:t>riski</a:t>
            </a:r>
            <a:r>
              <a:rPr lang="en-US" sz="1400" dirty="0">
                <a:solidFill>
                  <a:srgbClr val="000000"/>
                </a:solidFill>
                <a:latin typeface="Arimo"/>
              </a:rPr>
              <a:t> </a:t>
            </a:r>
            <a:r>
              <a:rPr lang="en-US" sz="1400" dirty="0" err="1">
                <a:solidFill>
                  <a:srgbClr val="000000"/>
                </a:solidFill>
                <a:latin typeface="Arimo"/>
              </a:rPr>
              <a:t>taşıyan</a:t>
            </a:r>
            <a:r>
              <a:rPr lang="en-US" sz="1400" dirty="0">
                <a:solidFill>
                  <a:srgbClr val="000000"/>
                </a:solidFill>
                <a:latin typeface="Arimo"/>
              </a:rPr>
              <a:t> </a:t>
            </a:r>
            <a:r>
              <a:rPr lang="en-US" sz="1400" dirty="0" err="1">
                <a:solidFill>
                  <a:srgbClr val="000000"/>
                </a:solidFill>
                <a:latin typeface="Arimo"/>
              </a:rPr>
              <a:t>öğrenci</a:t>
            </a:r>
            <a:r>
              <a:rPr lang="en-US" sz="1400" dirty="0">
                <a:solidFill>
                  <a:srgbClr val="000000"/>
                </a:solidFill>
                <a:latin typeface="Arimo"/>
              </a:rPr>
              <a:t> </a:t>
            </a:r>
            <a:r>
              <a:rPr lang="en-US" sz="1400" dirty="0" err="1">
                <a:solidFill>
                  <a:srgbClr val="000000"/>
                </a:solidFill>
                <a:latin typeface="Arimo"/>
              </a:rPr>
              <a:t>sayısı</a:t>
            </a:r>
            <a:r>
              <a:rPr lang="en-US" sz="1400" dirty="0">
                <a:solidFill>
                  <a:srgbClr val="000000"/>
                </a:solidFill>
                <a:latin typeface="Arimo"/>
              </a:rPr>
              <a:t> </a:t>
            </a:r>
            <a:r>
              <a:rPr lang="en-US" sz="1400" dirty="0" err="1">
                <a:solidFill>
                  <a:srgbClr val="000000"/>
                </a:solidFill>
                <a:latin typeface="Arimo"/>
              </a:rPr>
              <a:t>yüksek</a:t>
            </a:r>
            <a:r>
              <a:rPr lang="en-US" sz="1400" dirty="0">
                <a:solidFill>
                  <a:srgbClr val="000000"/>
                </a:solidFill>
                <a:latin typeface="Arimo"/>
              </a:rPr>
              <a:t>  </a:t>
            </a:r>
            <a:r>
              <a:rPr lang="en-US" sz="1400" dirty="0" err="1">
                <a:solidFill>
                  <a:srgbClr val="000000"/>
                </a:solidFill>
                <a:latin typeface="Arimo"/>
              </a:rPr>
              <a:t>olan</a:t>
            </a:r>
            <a:r>
              <a:rPr lang="en-US" sz="1400" dirty="0">
                <a:solidFill>
                  <a:srgbClr val="000000"/>
                </a:solidFill>
                <a:latin typeface="Arimo"/>
              </a:rPr>
              <a:t> </a:t>
            </a:r>
            <a:r>
              <a:rPr lang="en-US" sz="1400" dirty="0" err="1" smtClean="0">
                <a:solidFill>
                  <a:srgbClr val="000000"/>
                </a:solidFill>
                <a:latin typeface="Arimo"/>
              </a:rPr>
              <a:t>ortaokullara</a:t>
            </a:r>
            <a:r>
              <a:rPr lang="en-US" sz="1400" dirty="0" smtClean="0">
                <a:solidFill>
                  <a:srgbClr val="000000"/>
                </a:solidFill>
                <a:latin typeface="Arimo"/>
              </a:rPr>
              <a:t>,</a:t>
            </a:r>
            <a:r>
              <a:rPr lang="tr-TR" sz="1400" dirty="0" smtClean="0">
                <a:solidFill>
                  <a:srgbClr val="000000"/>
                </a:solidFill>
                <a:latin typeface="Arimo"/>
              </a:rPr>
              <a:t> </a:t>
            </a:r>
            <a:r>
              <a:rPr lang="en-US" sz="1400" dirty="0" err="1" smtClean="0">
                <a:solidFill>
                  <a:srgbClr val="000000"/>
                </a:solidFill>
                <a:latin typeface="Arimo"/>
              </a:rPr>
              <a:t>Proje</a:t>
            </a:r>
            <a:r>
              <a:rPr lang="en-US" sz="1400" dirty="0" smtClean="0">
                <a:solidFill>
                  <a:srgbClr val="000000"/>
                </a:solidFill>
                <a:latin typeface="Arimo"/>
              </a:rPr>
              <a:t> </a:t>
            </a:r>
            <a:r>
              <a:rPr lang="en-US" sz="1400" dirty="0" err="1">
                <a:solidFill>
                  <a:srgbClr val="000000"/>
                </a:solidFill>
                <a:latin typeface="Arimo"/>
              </a:rPr>
              <a:t>okulu</a:t>
            </a:r>
            <a:r>
              <a:rPr lang="en-US" sz="1400" dirty="0">
                <a:solidFill>
                  <a:srgbClr val="000000"/>
                </a:solidFill>
                <a:latin typeface="Arimo"/>
              </a:rPr>
              <a:t> </a:t>
            </a:r>
            <a:r>
              <a:rPr lang="en-US" sz="1400" dirty="0" err="1">
                <a:solidFill>
                  <a:srgbClr val="000000"/>
                </a:solidFill>
                <a:latin typeface="Arimo"/>
              </a:rPr>
              <a:t>olan</a:t>
            </a:r>
            <a:r>
              <a:rPr lang="en-US" sz="1400" dirty="0">
                <a:solidFill>
                  <a:srgbClr val="000000"/>
                </a:solidFill>
                <a:latin typeface="Arimo"/>
              </a:rPr>
              <a:t> </a:t>
            </a:r>
            <a:r>
              <a:rPr lang="en-US" sz="1400" dirty="0" err="1">
                <a:solidFill>
                  <a:srgbClr val="000000"/>
                </a:solidFill>
                <a:latin typeface="Arimo"/>
              </a:rPr>
              <a:t>liselere</a:t>
            </a:r>
            <a:r>
              <a:rPr lang="en-US" sz="1400" dirty="0">
                <a:solidFill>
                  <a:srgbClr val="000000"/>
                </a:solidFill>
                <a:latin typeface="Arimo"/>
              </a:rPr>
              <a:t> , </a:t>
            </a:r>
          </a:p>
          <a:p>
            <a:pPr algn="just"/>
            <a:r>
              <a:rPr lang="en-US" sz="1400" dirty="0">
                <a:solidFill>
                  <a:srgbClr val="000000"/>
                </a:solidFill>
                <a:latin typeface="Arimo"/>
              </a:rPr>
              <a:t> </a:t>
            </a:r>
            <a:r>
              <a:rPr lang="en-US" sz="1400" dirty="0" err="1">
                <a:solidFill>
                  <a:srgbClr val="000000"/>
                </a:solidFill>
                <a:latin typeface="Arimo"/>
              </a:rPr>
              <a:t>Daha</a:t>
            </a:r>
            <a:r>
              <a:rPr lang="en-US" sz="1400" dirty="0">
                <a:solidFill>
                  <a:srgbClr val="000000"/>
                </a:solidFill>
                <a:latin typeface="Arimo"/>
              </a:rPr>
              <a:t> </a:t>
            </a:r>
            <a:r>
              <a:rPr lang="tr-TR" sz="1400" dirty="0" smtClean="0">
                <a:solidFill>
                  <a:srgbClr val="000000"/>
                </a:solidFill>
                <a:latin typeface="Arimo"/>
              </a:rPr>
              <a:t>önce herhangi bir </a:t>
            </a:r>
            <a:r>
              <a:rPr lang="tr-TR" sz="1400" dirty="0" err="1" smtClean="0">
                <a:solidFill>
                  <a:srgbClr val="000000"/>
                </a:solidFill>
                <a:latin typeface="Arimo"/>
              </a:rPr>
              <a:t>Erasmus</a:t>
            </a:r>
            <a:r>
              <a:rPr lang="tr-TR" sz="1400" dirty="0" smtClean="0">
                <a:solidFill>
                  <a:srgbClr val="000000"/>
                </a:solidFill>
                <a:latin typeface="Arimo"/>
              </a:rPr>
              <a:t> programına katılmamış olan okullara,</a:t>
            </a:r>
          </a:p>
          <a:p>
            <a:pPr algn="just"/>
            <a:r>
              <a:rPr lang="tr-TR" sz="1400" dirty="0" smtClean="0">
                <a:solidFill>
                  <a:srgbClr val="000000"/>
                </a:solidFill>
                <a:latin typeface="Arimo"/>
              </a:rPr>
              <a:t>konsorsiyum faaliyetlerinden öncelikli olarak yararlanmasını sağlamak amacıyla değerlendirme aşamasında ek puan verilmek suretiyle öncelik verilecektir.</a:t>
            </a:r>
            <a:endParaRPr lang="tr-TR" sz="1400" dirty="0">
              <a:solidFill>
                <a:srgbClr val="000000"/>
              </a:solidFill>
              <a:latin typeface="Arimo"/>
            </a:endParaRPr>
          </a:p>
        </p:txBody>
      </p:sp>
      <p:sp>
        <p:nvSpPr>
          <p:cNvPr id="42" name="TextBox 38"/>
          <p:cNvSpPr txBox="1"/>
          <p:nvPr/>
        </p:nvSpPr>
        <p:spPr>
          <a:xfrm>
            <a:off x="695400" y="4613454"/>
            <a:ext cx="2069267" cy="282129"/>
          </a:xfrm>
          <a:prstGeom prst="rect">
            <a:avLst/>
          </a:prstGeom>
        </p:spPr>
        <p:txBody>
          <a:bodyPr lIns="0" tIns="0" rIns="0" bIns="0" rtlCol="0" anchor="t">
            <a:spAutoFit/>
          </a:bodyPr>
          <a:lstStyle/>
          <a:p>
            <a:pPr algn="ctr">
              <a:lnSpc>
                <a:spcPts val="2240"/>
              </a:lnSpc>
            </a:pPr>
            <a:r>
              <a:rPr lang="en-US" sz="1600" dirty="0" err="1">
                <a:solidFill>
                  <a:schemeClr val="accent6">
                    <a:lumMod val="75000"/>
                  </a:schemeClr>
                </a:solidFill>
                <a:latin typeface="Arimo"/>
              </a:rPr>
              <a:t>Öncelikle</a:t>
            </a:r>
            <a:r>
              <a:rPr lang="en-US" sz="1600" dirty="0" err="1">
                <a:latin typeface="Arimo"/>
              </a:rPr>
              <a:t>r</a:t>
            </a:r>
            <a:endParaRPr lang="en-US" sz="1600" dirty="0">
              <a:latin typeface="Arimo"/>
            </a:endParaRPr>
          </a:p>
        </p:txBody>
      </p:sp>
      <p:sp>
        <p:nvSpPr>
          <p:cNvPr id="46" name="TextBox 34"/>
          <p:cNvSpPr txBox="1"/>
          <p:nvPr/>
        </p:nvSpPr>
        <p:spPr>
          <a:xfrm>
            <a:off x="908006" y="3142295"/>
            <a:ext cx="1644054" cy="245773"/>
          </a:xfrm>
          <a:prstGeom prst="rect">
            <a:avLst/>
          </a:prstGeom>
        </p:spPr>
        <p:txBody>
          <a:bodyPr lIns="0" tIns="0" rIns="0" bIns="0" rtlCol="0" anchor="t">
            <a:spAutoFit/>
          </a:bodyPr>
          <a:lstStyle/>
          <a:p>
            <a:pPr algn="ctr">
              <a:lnSpc>
                <a:spcPts val="2100"/>
              </a:lnSpc>
            </a:pPr>
            <a:r>
              <a:rPr lang="en-US" sz="1500" dirty="0" err="1">
                <a:solidFill>
                  <a:schemeClr val="accent6">
                    <a:lumMod val="75000"/>
                  </a:schemeClr>
                </a:solidFill>
                <a:latin typeface="Arimo"/>
              </a:rPr>
              <a:t>Başvuru</a:t>
            </a:r>
            <a:r>
              <a:rPr lang="en-US" sz="1500" dirty="0">
                <a:solidFill>
                  <a:schemeClr val="accent6">
                    <a:lumMod val="75000"/>
                  </a:schemeClr>
                </a:solidFill>
                <a:latin typeface="Arimo"/>
              </a:rPr>
              <a:t> </a:t>
            </a:r>
            <a:r>
              <a:rPr lang="en-US" sz="1500" dirty="0" err="1">
                <a:solidFill>
                  <a:schemeClr val="accent6">
                    <a:lumMod val="75000"/>
                  </a:schemeClr>
                </a:solidFill>
                <a:latin typeface="Arimo"/>
              </a:rPr>
              <a:t>Kuralları</a:t>
            </a:r>
            <a:endParaRPr lang="en-US" sz="1500" dirty="0">
              <a:solidFill>
                <a:schemeClr val="accent6">
                  <a:lumMod val="75000"/>
                </a:schemeClr>
              </a:solidFill>
              <a:latin typeface="Arimo"/>
            </a:endParaRPr>
          </a:p>
        </p:txBody>
      </p:sp>
      <p:sp>
        <p:nvSpPr>
          <p:cNvPr id="47" name="TextBox 31"/>
          <p:cNvSpPr txBox="1"/>
          <p:nvPr/>
        </p:nvSpPr>
        <p:spPr>
          <a:xfrm>
            <a:off x="191344" y="1100036"/>
            <a:ext cx="3446317" cy="245773"/>
          </a:xfrm>
          <a:prstGeom prst="rect">
            <a:avLst/>
          </a:prstGeom>
          <a:solidFill>
            <a:schemeClr val="bg1"/>
          </a:solidFill>
          <a:ln>
            <a:solidFill>
              <a:schemeClr val="bg1"/>
            </a:solidFill>
          </a:ln>
        </p:spPr>
        <p:txBody>
          <a:bodyPr wrap="square" lIns="0" tIns="0" rIns="0" bIns="0" rtlCol="0" anchor="t">
            <a:spAutoFit/>
          </a:bodyPr>
          <a:lstStyle/>
          <a:p>
            <a:pPr algn="ctr">
              <a:lnSpc>
                <a:spcPts val="2100"/>
              </a:lnSpc>
            </a:pPr>
            <a:r>
              <a:rPr lang="en-US" sz="1500" dirty="0" err="1" smtClean="0">
                <a:solidFill>
                  <a:schemeClr val="accent6">
                    <a:lumMod val="75000"/>
                  </a:schemeClr>
                </a:solidFill>
                <a:latin typeface="Arimo"/>
              </a:rPr>
              <a:t>Uygun</a:t>
            </a:r>
            <a:r>
              <a:rPr lang="tr-TR" sz="1500" dirty="0">
                <a:solidFill>
                  <a:schemeClr val="accent6">
                    <a:lumMod val="75000"/>
                  </a:schemeClr>
                </a:solidFill>
                <a:latin typeface="Arimo"/>
              </a:rPr>
              <a:t> </a:t>
            </a:r>
            <a:r>
              <a:rPr lang="tr-TR" sz="1500" dirty="0" smtClean="0">
                <a:solidFill>
                  <a:schemeClr val="accent6">
                    <a:lumMod val="75000"/>
                  </a:schemeClr>
                </a:solidFill>
                <a:latin typeface="Arimo"/>
              </a:rPr>
              <a:t> </a:t>
            </a:r>
            <a:r>
              <a:rPr lang="en-US" sz="1500" dirty="0" err="1" smtClean="0">
                <a:solidFill>
                  <a:schemeClr val="accent6">
                    <a:lumMod val="75000"/>
                  </a:schemeClr>
                </a:solidFill>
                <a:latin typeface="Arimo"/>
              </a:rPr>
              <a:t>Katılımcılar</a:t>
            </a:r>
            <a:endParaRPr lang="en-US" sz="1500" dirty="0">
              <a:solidFill>
                <a:schemeClr val="accent6">
                  <a:lumMod val="75000"/>
                </a:schemeClr>
              </a:solidFill>
              <a:latin typeface="Arimo"/>
            </a:endParaRPr>
          </a:p>
        </p:txBody>
      </p:sp>
    </p:spTree>
    <p:extLst>
      <p:ext uri="{BB962C8B-B14F-4D97-AF65-F5344CB8AC3E}">
        <p14:creationId xmlns:p14="http://schemas.microsoft.com/office/powerpoint/2010/main" val="30702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9"/>
          <p:cNvSpPr txBox="1">
            <a:spLocks/>
          </p:cNvSpPr>
          <p:nvPr/>
        </p:nvSpPr>
        <p:spPr>
          <a:xfrm>
            <a:off x="3578274" y="399100"/>
            <a:ext cx="4840605" cy="701040"/>
          </a:xfrm>
          <a:prstGeom prst="rect">
            <a:avLst/>
          </a:prstGeom>
          <a:solidFill>
            <a:srgbClr val="085531"/>
          </a:solidFill>
        </p:spPr>
        <p:txBody>
          <a:bodyPr vert="horz" wrap="square" lIns="0" tIns="212725" rIns="0" bIns="0" rtlCol="0">
            <a:spAutoFit/>
          </a:bodyPr>
          <a:lstStyle>
            <a:lvl1pPr>
              <a:defRPr sz="1700" b="1" i="0">
                <a:solidFill>
                  <a:srgbClr val="37761C"/>
                </a:solidFill>
                <a:latin typeface="Calibri"/>
                <a:ea typeface="+mj-ea"/>
                <a:cs typeface="Calibri"/>
              </a:defRPr>
            </a:lvl1pPr>
          </a:lstStyle>
          <a:p>
            <a:pPr marL="1193165">
              <a:spcBef>
                <a:spcPts val="1675"/>
              </a:spcBef>
            </a:pPr>
            <a:r>
              <a:rPr lang="tr-TR" b="0" kern="0" smtClean="0">
                <a:solidFill>
                  <a:srgbClr val="FFFFFF"/>
                </a:solidFill>
                <a:latin typeface="Roboto"/>
                <a:cs typeface="Roboto"/>
              </a:rPr>
              <a:t>ÖĞRENCİ</a:t>
            </a:r>
            <a:r>
              <a:rPr lang="tr-TR" b="0" kern="0" spc="-20" smtClean="0">
                <a:solidFill>
                  <a:srgbClr val="FFFFFF"/>
                </a:solidFill>
                <a:latin typeface="Roboto"/>
                <a:cs typeface="Roboto"/>
              </a:rPr>
              <a:t> </a:t>
            </a:r>
            <a:r>
              <a:rPr lang="tr-TR" b="0" kern="0" spc="-10" smtClean="0">
                <a:solidFill>
                  <a:srgbClr val="FFFFFF"/>
                </a:solidFill>
                <a:latin typeface="Roboto"/>
                <a:cs typeface="Roboto"/>
              </a:rPr>
              <a:t>HAREKETLİLİĞİ</a:t>
            </a:r>
            <a:endParaRPr lang="tr-TR" b="0" kern="0" spc="-10" dirty="0">
              <a:solidFill>
                <a:srgbClr val="FFFFFF"/>
              </a:solidFill>
              <a:latin typeface="Roboto"/>
              <a:cs typeface="Roboto"/>
            </a:endParaRPr>
          </a:p>
        </p:txBody>
      </p:sp>
      <p:sp>
        <p:nvSpPr>
          <p:cNvPr id="27" name="object 10"/>
          <p:cNvSpPr txBox="1"/>
          <p:nvPr/>
        </p:nvSpPr>
        <p:spPr>
          <a:xfrm>
            <a:off x="298474" y="1493775"/>
            <a:ext cx="3059430" cy="701040"/>
          </a:xfrm>
          <a:prstGeom prst="rect">
            <a:avLst/>
          </a:prstGeom>
          <a:solidFill>
            <a:srgbClr val="085531"/>
          </a:solidFill>
        </p:spPr>
        <p:txBody>
          <a:bodyPr vert="horz" wrap="square" lIns="0" tIns="1905" rIns="0" bIns="0" rtlCol="0">
            <a:spAutoFit/>
          </a:bodyPr>
          <a:lstStyle/>
          <a:p>
            <a:pPr>
              <a:lnSpc>
                <a:spcPct val="100000"/>
              </a:lnSpc>
              <a:spcBef>
                <a:spcPts val="15"/>
              </a:spcBef>
            </a:pPr>
            <a:endParaRPr sz="1700">
              <a:latin typeface="Times New Roman"/>
              <a:cs typeface="Times New Roman"/>
            </a:endParaRPr>
          </a:p>
          <a:p>
            <a:pPr marL="186055">
              <a:lnSpc>
                <a:spcPct val="100000"/>
              </a:lnSpc>
            </a:pPr>
            <a:r>
              <a:rPr sz="1300" spc="-5" dirty="0">
                <a:solidFill>
                  <a:srgbClr val="FFFFFF"/>
                </a:solidFill>
                <a:latin typeface="Roboto"/>
                <a:cs typeface="Roboto"/>
              </a:rPr>
              <a:t>ÖĞRENCİ </a:t>
            </a:r>
            <a:r>
              <a:rPr sz="1300" spc="-15" dirty="0">
                <a:solidFill>
                  <a:srgbClr val="FFFFFF"/>
                </a:solidFill>
                <a:latin typeface="Roboto"/>
                <a:cs typeface="Roboto"/>
              </a:rPr>
              <a:t>GRUPLARI</a:t>
            </a:r>
            <a:r>
              <a:rPr sz="1300" spc="-5" dirty="0">
                <a:solidFill>
                  <a:srgbClr val="FFFFFF"/>
                </a:solidFill>
                <a:latin typeface="Roboto"/>
                <a:cs typeface="Roboto"/>
              </a:rPr>
              <a:t> </a:t>
            </a:r>
            <a:r>
              <a:rPr sz="1300" spc="-10" dirty="0">
                <a:solidFill>
                  <a:srgbClr val="FFFFFF"/>
                </a:solidFill>
                <a:latin typeface="Roboto"/>
                <a:cs typeface="Roboto"/>
              </a:rPr>
              <a:t>HAREKETLİLİĞİ</a:t>
            </a:r>
            <a:endParaRPr sz="1300">
              <a:latin typeface="Roboto"/>
              <a:cs typeface="Roboto"/>
            </a:endParaRPr>
          </a:p>
        </p:txBody>
      </p:sp>
      <p:sp>
        <p:nvSpPr>
          <p:cNvPr id="28" name="object 11"/>
          <p:cNvSpPr txBox="1"/>
          <p:nvPr/>
        </p:nvSpPr>
        <p:spPr>
          <a:xfrm>
            <a:off x="8289100" y="1493775"/>
            <a:ext cx="3463925" cy="701040"/>
          </a:xfrm>
          <a:prstGeom prst="rect">
            <a:avLst/>
          </a:prstGeom>
          <a:solidFill>
            <a:srgbClr val="085531"/>
          </a:solidFill>
        </p:spPr>
        <p:txBody>
          <a:bodyPr vert="horz" wrap="square" lIns="0" tIns="1905" rIns="0" bIns="0" rtlCol="0">
            <a:spAutoFit/>
          </a:bodyPr>
          <a:lstStyle/>
          <a:p>
            <a:pPr>
              <a:lnSpc>
                <a:spcPct val="100000"/>
              </a:lnSpc>
              <a:spcBef>
                <a:spcPts val="15"/>
              </a:spcBef>
            </a:pPr>
            <a:endParaRPr sz="1700">
              <a:latin typeface="Times New Roman"/>
              <a:cs typeface="Times New Roman"/>
            </a:endParaRPr>
          </a:p>
          <a:p>
            <a:pPr marL="248285">
              <a:lnSpc>
                <a:spcPct val="100000"/>
              </a:lnSpc>
            </a:pPr>
            <a:r>
              <a:rPr sz="1300" spc="-20" dirty="0">
                <a:solidFill>
                  <a:srgbClr val="FFFFFF"/>
                </a:solidFill>
                <a:latin typeface="Roboto"/>
                <a:cs typeface="Roboto"/>
              </a:rPr>
              <a:t>UZUN</a:t>
            </a:r>
            <a:r>
              <a:rPr sz="1300" dirty="0">
                <a:solidFill>
                  <a:srgbClr val="FFFFFF"/>
                </a:solidFill>
                <a:latin typeface="Roboto"/>
                <a:cs typeface="Roboto"/>
              </a:rPr>
              <a:t> </a:t>
            </a:r>
            <a:r>
              <a:rPr sz="1300" spc="-5" dirty="0">
                <a:solidFill>
                  <a:srgbClr val="FFFFFF"/>
                </a:solidFill>
                <a:latin typeface="Roboto"/>
                <a:cs typeface="Roboto"/>
              </a:rPr>
              <a:t>DÖNEM</a:t>
            </a:r>
            <a:r>
              <a:rPr sz="1300" dirty="0">
                <a:solidFill>
                  <a:srgbClr val="FFFFFF"/>
                </a:solidFill>
                <a:latin typeface="Roboto"/>
                <a:cs typeface="Roboto"/>
              </a:rPr>
              <a:t> </a:t>
            </a:r>
            <a:r>
              <a:rPr sz="1300" spc="-5" dirty="0">
                <a:solidFill>
                  <a:srgbClr val="FFFFFF"/>
                </a:solidFill>
                <a:latin typeface="Roboto"/>
                <a:cs typeface="Roboto"/>
              </a:rPr>
              <a:t>ÖĞRENCİ</a:t>
            </a:r>
            <a:r>
              <a:rPr sz="1300" dirty="0">
                <a:solidFill>
                  <a:srgbClr val="FFFFFF"/>
                </a:solidFill>
                <a:latin typeface="Roboto"/>
                <a:cs typeface="Roboto"/>
              </a:rPr>
              <a:t> </a:t>
            </a:r>
            <a:r>
              <a:rPr sz="1300" spc="-10" dirty="0">
                <a:solidFill>
                  <a:srgbClr val="FFFFFF"/>
                </a:solidFill>
                <a:latin typeface="Roboto"/>
                <a:cs typeface="Roboto"/>
              </a:rPr>
              <a:t>HAREKETLİLİĞİ</a:t>
            </a:r>
            <a:endParaRPr sz="1300">
              <a:latin typeface="Roboto"/>
              <a:cs typeface="Roboto"/>
            </a:endParaRPr>
          </a:p>
        </p:txBody>
      </p:sp>
      <p:sp>
        <p:nvSpPr>
          <p:cNvPr id="29" name="object 12"/>
          <p:cNvSpPr txBox="1"/>
          <p:nvPr/>
        </p:nvSpPr>
        <p:spPr>
          <a:xfrm>
            <a:off x="4352273" y="1493775"/>
            <a:ext cx="3293110" cy="694055"/>
          </a:xfrm>
          <a:prstGeom prst="rect">
            <a:avLst/>
          </a:prstGeom>
          <a:solidFill>
            <a:srgbClr val="085531"/>
          </a:solidFill>
        </p:spPr>
        <p:txBody>
          <a:bodyPr vert="horz" wrap="square" lIns="0" tIns="4445" rIns="0" bIns="0" rtlCol="0">
            <a:spAutoFit/>
          </a:bodyPr>
          <a:lstStyle/>
          <a:p>
            <a:pPr>
              <a:lnSpc>
                <a:spcPct val="100000"/>
              </a:lnSpc>
              <a:spcBef>
                <a:spcPts val="35"/>
              </a:spcBef>
            </a:pPr>
            <a:endParaRPr sz="1500">
              <a:latin typeface="Times New Roman"/>
              <a:cs typeface="Times New Roman"/>
            </a:endParaRPr>
          </a:p>
          <a:p>
            <a:pPr marL="201295">
              <a:lnSpc>
                <a:spcPct val="100000"/>
              </a:lnSpc>
            </a:pPr>
            <a:r>
              <a:rPr sz="1300" spc="-10" dirty="0">
                <a:solidFill>
                  <a:srgbClr val="FFFFFF"/>
                </a:solidFill>
                <a:latin typeface="Roboto"/>
                <a:cs typeface="Roboto"/>
              </a:rPr>
              <a:t>KISA</a:t>
            </a:r>
            <a:r>
              <a:rPr sz="1300" dirty="0">
                <a:solidFill>
                  <a:srgbClr val="FFFFFF"/>
                </a:solidFill>
                <a:latin typeface="Roboto"/>
                <a:cs typeface="Roboto"/>
              </a:rPr>
              <a:t> </a:t>
            </a:r>
            <a:r>
              <a:rPr sz="1300" spc="-5" dirty="0">
                <a:solidFill>
                  <a:srgbClr val="FFFFFF"/>
                </a:solidFill>
                <a:latin typeface="Roboto"/>
                <a:cs typeface="Roboto"/>
              </a:rPr>
              <a:t>DÖNEM</a:t>
            </a:r>
            <a:r>
              <a:rPr sz="1300" dirty="0">
                <a:solidFill>
                  <a:srgbClr val="FFFFFF"/>
                </a:solidFill>
                <a:latin typeface="Roboto"/>
                <a:cs typeface="Roboto"/>
              </a:rPr>
              <a:t> </a:t>
            </a:r>
            <a:r>
              <a:rPr sz="1300" spc="-5" dirty="0">
                <a:solidFill>
                  <a:srgbClr val="FFFFFF"/>
                </a:solidFill>
                <a:latin typeface="Roboto"/>
                <a:cs typeface="Roboto"/>
              </a:rPr>
              <a:t>ÖĞRENCİ</a:t>
            </a:r>
            <a:r>
              <a:rPr sz="1300" dirty="0">
                <a:solidFill>
                  <a:srgbClr val="FFFFFF"/>
                </a:solidFill>
                <a:latin typeface="Roboto"/>
                <a:cs typeface="Roboto"/>
              </a:rPr>
              <a:t> </a:t>
            </a:r>
            <a:r>
              <a:rPr sz="1300" spc="-10" dirty="0">
                <a:solidFill>
                  <a:srgbClr val="FFFFFF"/>
                </a:solidFill>
                <a:latin typeface="Roboto"/>
                <a:cs typeface="Roboto"/>
              </a:rPr>
              <a:t>HAREKETLİLİĞİ</a:t>
            </a:r>
            <a:endParaRPr sz="1300">
              <a:latin typeface="Roboto"/>
              <a:cs typeface="Roboto"/>
            </a:endParaRPr>
          </a:p>
        </p:txBody>
      </p:sp>
      <p:sp>
        <p:nvSpPr>
          <p:cNvPr id="30" name="object 13"/>
          <p:cNvSpPr/>
          <p:nvPr/>
        </p:nvSpPr>
        <p:spPr>
          <a:xfrm>
            <a:off x="1828174" y="1099525"/>
            <a:ext cx="8192770" cy="401320"/>
          </a:xfrm>
          <a:custGeom>
            <a:avLst/>
            <a:gdLst/>
            <a:ahLst/>
            <a:cxnLst/>
            <a:rect l="l" t="t" r="r" b="b"/>
            <a:pathLst>
              <a:path w="8192770" h="401319">
                <a:moveTo>
                  <a:pt x="4170350" y="74"/>
                </a:moveTo>
                <a:lnTo>
                  <a:pt x="4170350" y="200438"/>
                </a:lnTo>
                <a:lnTo>
                  <a:pt x="8192750" y="200438"/>
                </a:lnTo>
                <a:lnTo>
                  <a:pt x="8192750" y="400874"/>
                </a:lnTo>
              </a:path>
              <a:path w="8192770" h="401319">
                <a:moveTo>
                  <a:pt x="0" y="400799"/>
                </a:moveTo>
                <a:lnTo>
                  <a:pt x="0" y="200435"/>
                </a:lnTo>
                <a:lnTo>
                  <a:pt x="4170300" y="200435"/>
                </a:lnTo>
                <a:lnTo>
                  <a:pt x="4170300" y="0"/>
                </a:lnTo>
              </a:path>
              <a:path w="8192770" h="401319">
                <a:moveTo>
                  <a:pt x="4170350" y="74"/>
                </a:moveTo>
                <a:lnTo>
                  <a:pt x="4170350" y="374474"/>
                </a:lnTo>
              </a:path>
            </a:pathLst>
          </a:custGeom>
          <a:ln w="9524">
            <a:solidFill>
              <a:srgbClr val="000000"/>
            </a:solidFill>
          </a:ln>
        </p:spPr>
        <p:txBody>
          <a:bodyPr wrap="square" lIns="0" tIns="0" rIns="0" bIns="0" rtlCol="0"/>
          <a:lstStyle/>
          <a:p>
            <a:endParaRPr/>
          </a:p>
        </p:txBody>
      </p:sp>
      <p:sp>
        <p:nvSpPr>
          <p:cNvPr id="31" name="object 14"/>
          <p:cNvSpPr txBox="1"/>
          <p:nvPr/>
        </p:nvSpPr>
        <p:spPr>
          <a:xfrm>
            <a:off x="371500" y="2268638"/>
            <a:ext cx="2723815" cy="228268"/>
          </a:xfrm>
          <a:prstGeom prst="rect">
            <a:avLst/>
          </a:prstGeom>
        </p:spPr>
        <p:txBody>
          <a:bodyPr vert="horz" wrap="square" lIns="0" tIns="12700" rIns="0" bIns="0" rtlCol="0">
            <a:spAutoFit/>
          </a:bodyPr>
          <a:lstStyle/>
          <a:p>
            <a:pPr marL="12700">
              <a:lnSpc>
                <a:spcPct val="100000"/>
              </a:lnSpc>
              <a:spcBef>
                <a:spcPts val="100"/>
              </a:spcBef>
            </a:pPr>
            <a:r>
              <a:rPr lang="tr-TR" sz="1400" spc="-5" dirty="0" smtClean="0">
                <a:latin typeface="Calibri"/>
                <a:cs typeface="Calibri"/>
              </a:rPr>
              <a:t>*ortaokul ve lise öğrencileri katılabilir</a:t>
            </a:r>
            <a:r>
              <a:rPr sz="1400" dirty="0" smtClean="0">
                <a:latin typeface="Calibri"/>
                <a:cs typeface="Calibri"/>
              </a:rPr>
              <a:t>.</a:t>
            </a:r>
            <a:endParaRPr sz="1400" dirty="0">
              <a:latin typeface="Calibri"/>
              <a:cs typeface="Calibri"/>
            </a:endParaRPr>
          </a:p>
        </p:txBody>
      </p:sp>
      <p:sp>
        <p:nvSpPr>
          <p:cNvPr id="32" name="object 15"/>
          <p:cNvSpPr txBox="1"/>
          <p:nvPr/>
        </p:nvSpPr>
        <p:spPr>
          <a:xfrm>
            <a:off x="371500" y="2695357"/>
            <a:ext cx="1365885"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Calibri"/>
                <a:cs typeface="Calibri"/>
              </a:rPr>
              <a:t>*2-30</a:t>
            </a:r>
            <a:r>
              <a:rPr sz="1400" spc="-45" dirty="0">
                <a:latin typeface="Calibri"/>
                <a:cs typeface="Calibri"/>
              </a:rPr>
              <a:t> </a:t>
            </a:r>
            <a:r>
              <a:rPr sz="1400" spc="-5" dirty="0">
                <a:latin typeface="Calibri"/>
                <a:cs typeface="Calibri"/>
              </a:rPr>
              <a:t>Gün</a:t>
            </a:r>
            <a:r>
              <a:rPr sz="1400" spc="-40" dirty="0">
                <a:latin typeface="Calibri"/>
                <a:cs typeface="Calibri"/>
              </a:rPr>
              <a:t> </a:t>
            </a:r>
            <a:r>
              <a:rPr sz="1400" spc="-20" dirty="0">
                <a:latin typeface="Calibri"/>
                <a:cs typeface="Calibri"/>
              </a:rPr>
              <a:t>Olabilir.</a:t>
            </a:r>
            <a:endParaRPr sz="1400">
              <a:latin typeface="Calibri"/>
              <a:cs typeface="Calibri"/>
            </a:endParaRPr>
          </a:p>
        </p:txBody>
      </p:sp>
      <p:sp>
        <p:nvSpPr>
          <p:cNvPr id="33" name="object 16"/>
          <p:cNvSpPr txBox="1"/>
          <p:nvPr/>
        </p:nvSpPr>
        <p:spPr>
          <a:xfrm>
            <a:off x="371500" y="3122078"/>
            <a:ext cx="3502025" cy="228268"/>
          </a:xfrm>
          <a:prstGeom prst="rect">
            <a:avLst/>
          </a:prstGeom>
        </p:spPr>
        <p:txBody>
          <a:bodyPr vert="horz" wrap="square" lIns="0" tIns="12700" rIns="0" bIns="0" rtlCol="0">
            <a:spAutoFit/>
          </a:bodyPr>
          <a:lstStyle/>
          <a:p>
            <a:pPr marL="12700">
              <a:lnSpc>
                <a:spcPct val="100000"/>
              </a:lnSpc>
              <a:spcBef>
                <a:spcPts val="100"/>
              </a:spcBef>
            </a:pPr>
            <a:r>
              <a:rPr sz="1400" spc="-5" dirty="0">
                <a:latin typeface="Calibri"/>
                <a:cs typeface="Calibri"/>
              </a:rPr>
              <a:t>*</a:t>
            </a:r>
            <a:r>
              <a:rPr sz="1400" dirty="0">
                <a:latin typeface="Calibri"/>
                <a:cs typeface="Calibri"/>
              </a:rPr>
              <a:t>Her grup en az 2 ki</a:t>
            </a:r>
            <a:r>
              <a:rPr sz="1400" dirty="0">
                <a:latin typeface="Arial MT"/>
                <a:cs typeface="Arial MT"/>
              </a:rPr>
              <a:t>ş</a:t>
            </a:r>
            <a:r>
              <a:rPr sz="1400" dirty="0">
                <a:latin typeface="Calibri"/>
                <a:cs typeface="Calibri"/>
              </a:rPr>
              <a:t>ilik ö</a:t>
            </a:r>
            <a:r>
              <a:rPr sz="1400" dirty="0">
                <a:latin typeface="Arial MT"/>
                <a:cs typeface="Arial MT"/>
              </a:rPr>
              <a:t>ğ</a:t>
            </a:r>
            <a:r>
              <a:rPr sz="1400" dirty="0">
                <a:latin typeface="Calibri"/>
                <a:cs typeface="Calibri"/>
              </a:rPr>
              <a:t>renciden olu</a:t>
            </a:r>
            <a:r>
              <a:rPr sz="1400" dirty="0">
                <a:latin typeface="Arial MT"/>
                <a:cs typeface="Arial MT"/>
              </a:rPr>
              <a:t>ş</a:t>
            </a:r>
            <a:r>
              <a:rPr sz="1400" dirty="0">
                <a:latin typeface="Calibri"/>
                <a:cs typeface="Calibri"/>
              </a:rPr>
              <a:t>malıdır.</a:t>
            </a:r>
          </a:p>
        </p:txBody>
      </p:sp>
      <p:sp>
        <p:nvSpPr>
          <p:cNvPr id="34" name="object 17"/>
          <p:cNvSpPr txBox="1"/>
          <p:nvPr/>
        </p:nvSpPr>
        <p:spPr>
          <a:xfrm>
            <a:off x="371500" y="3548798"/>
            <a:ext cx="3744595" cy="452120"/>
          </a:xfrm>
          <a:prstGeom prst="rect">
            <a:avLst/>
          </a:prstGeom>
        </p:spPr>
        <p:txBody>
          <a:bodyPr vert="horz" wrap="square" lIns="0" tIns="12700" rIns="0" bIns="0" rtlCol="0">
            <a:spAutoFit/>
          </a:bodyPr>
          <a:lstStyle/>
          <a:p>
            <a:pPr marL="12700" marR="5080">
              <a:lnSpc>
                <a:spcPct val="100000"/>
              </a:lnSpc>
              <a:spcBef>
                <a:spcPts val="100"/>
              </a:spcBef>
            </a:pPr>
            <a:r>
              <a:rPr sz="1400" spc="-10" dirty="0">
                <a:latin typeface="Calibri"/>
                <a:cs typeface="Calibri"/>
              </a:rPr>
              <a:t>*</a:t>
            </a:r>
            <a:r>
              <a:rPr sz="1400" dirty="0">
                <a:latin typeface="Calibri"/>
                <a:cs typeface="Calibri"/>
              </a:rPr>
              <a:t>Gönderen kurumdaki ö</a:t>
            </a:r>
            <a:r>
              <a:rPr sz="1400" dirty="0">
                <a:latin typeface="Arial MT"/>
                <a:cs typeface="Arial MT"/>
              </a:rPr>
              <a:t>ğ</a:t>
            </a:r>
            <a:r>
              <a:rPr sz="1400" dirty="0">
                <a:latin typeface="Calibri"/>
                <a:cs typeface="Calibri"/>
              </a:rPr>
              <a:t>renciler kar</a:t>
            </a:r>
            <a:r>
              <a:rPr sz="1400" dirty="0">
                <a:latin typeface="Arial MT"/>
                <a:cs typeface="Arial MT"/>
              </a:rPr>
              <a:t>ş</a:t>
            </a:r>
            <a:r>
              <a:rPr sz="1400" dirty="0">
                <a:latin typeface="Calibri"/>
                <a:cs typeface="Calibri"/>
              </a:rPr>
              <a:t>ı bir kurumda  akranlarıyla birlikte ö</a:t>
            </a:r>
            <a:r>
              <a:rPr sz="1400" dirty="0">
                <a:latin typeface="Arial MT"/>
                <a:cs typeface="Arial MT"/>
              </a:rPr>
              <a:t>ğ</a:t>
            </a:r>
            <a:r>
              <a:rPr sz="1400" dirty="0">
                <a:latin typeface="Calibri"/>
                <a:cs typeface="Calibri"/>
              </a:rPr>
              <a:t>renme aktiviteleri yaparlar</a:t>
            </a:r>
            <a:r>
              <a:rPr sz="1400" spc="-20" dirty="0">
                <a:latin typeface="Calibri"/>
                <a:cs typeface="Calibri"/>
              </a:rPr>
              <a:t>.</a:t>
            </a:r>
            <a:endParaRPr sz="1400" dirty="0">
              <a:latin typeface="Calibri"/>
              <a:cs typeface="Calibri"/>
            </a:endParaRPr>
          </a:p>
        </p:txBody>
      </p:sp>
      <p:sp>
        <p:nvSpPr>
          <p:cNvPr id="35" name="object 18"/>
          <p:cNvSpPr txBox="1"/>
          <p:nvPr/>
        </p:nvSpPr>
        <p:spPr>
          <a:xfrm>
            <a:off x="371500" y="4188878"/>
            <a:ext cx="3671570" cy="452120"/>
          </a:xfrm>
          <a:prstGeom prst="rect">
            <a:avLst/>
          </a:prstGeom>
        </p:spPr>
        <p:txBody>
          <a:bodyPr vert="horz" wrap="square" lIns="0" tIns="12700" rIns="0" bIns="0" rtlCol="0">
            <a:spAutoFit/>
          </a:bodyPr>
          <a:lstStyle/>
          <a:p>
            <a:pPr marL="12700" marR="5080">
              <a:lnSpc>
                <a:spcPct val="100000"/>
              </a:lnSpc>
              <a:spcBef>
                <a:spcPts val="100"/>
              </a:spcBef>
            </a:pPr>
            <a:r>
              <a:rPr sz="1400" spc="-5" dirty="0">
                <a:latin typeface="Calibri"/>
                <a:cs typeface="Calibri"/>
              </a:rPr>
              <a:t>*</a:t>
            </a:r>
            <a:r>
              <a:rPr sz="1400" dirty="0">
                <a:latin typeface="Calibri"/>
                <a:cs typeface="Calibri"/>
              </a:rPr>
              <a:t>Ö</a:t>
            </a:r>
            <a:r>
              <a:rPr sz="1400" dirty="0">
                <a:latin typeface="Arial MT"/>
                <a:cs typeface="Arial MT"/>
              </a:rPr>
              <a:t>ğ</a:t>
            </a:r>
            <a:r>
              <a:rPr sz="1400" dirty="0">
                <a:latin typeface="Calibri"/>
                <a:cs typeface="Calibri"/>
              </a:rPr>
              <a:t>retmenler ya da yetkili ki</a:t>
            </a:r>
            <a:r>
              <a:rPr sz="1400" dirty="0">
                <a:latin typeface="Arial MT"/>
                <a:cs typeface="Arial MT"/>
              </a:rPr>
              <a:t>ş</a:t>
            </a:r>
            <a:r>
              <a:rPr sz="1400" dirty="0">
                <a:latin typeface="Calibri"/>
                <a:cs typeface="Calibri"/>
              </a:rPr>
              <a:t>iler ö</a:t>
            </a:r>
            <a:r>
              <a:rPr sz="1400" dirty="0">
                <a:latin typeface="Arial MT"/>
                <a:cs typeface="Arial MT"/>
              </a:rPr>
              <a:t>ğ</a:t>
            </a:r>
            <a:r>
              <a:rPr sz="1400" dirty="0">
                <a:latin typeface="Calibri"/>
                <a:cs typeface="Calibri"/>
              </a:rPr>
              <a:t>rencilere e</a:t>
            </a:r>
            <a:r>
              <a:rPr sz="1400" dirty="0">
                <a:latin typeface="Arial MT"/>
                <a:cs typeface="Arial MT"/>
              </a:rPr>
              <a:t>ş</a:t>
            </a:r>
            <a:r>
              <a:rPr sz="1400" dirty="0">
                <a:latin typeface="Calibri"/>
                <a:cs typeface="Calibri"/>
              </a:rPr>
              <a:t>lik  etmelidir.</a:t>
            </a:r>
          </a:p>
        </p:txBody>
      </p:sp>
      <p:sp>
        <p:nvSpPr>
          <p:cNvPr id="36" name="object 19"/>
          <p:cNvSpPr txBox="1"/>
          <p:nvPr/>
        </p:nvSpPr>
        <p:spPr>
          <a:xfrm>
            <a:off x="371500" y="4828449"/>
            <a:ext cx="3676650" cy="475615"/>
          </a:xfrm>
          <a:prstGeom prst="rect">
            <a:avLst/>
          </a:prstGeom>
        </p:spPr>
        <p:txBody>
          <a:bodyPr vert="horz" wrap="square" lIns="0" tIns="12700" rIns="0" bIns="0" rtlCol="0">
            <a:spAutoFit/>
          </a:bodyPr>
          <a:lstStyle/>
          <a:p>
            <a:pPr marL="12700" marR="5080">
              <a:lnSpc>
                <a:spcPct val="100000"/>
              </a:lnSpc>
              <a:spcBef>
                <a:spcPts val="100"/>
              </a:spcBef>
            </a:pPr>
            <a:r>
              <a:rPr sz="1500" spc="-10" dirty="0">
                <a:latin typeface="Calibri"/>
                <a:cs typeface="Calibri"/>
              </a:rPr>
              <a:t>*</a:t>
            </a:r>
            <a:r>
              <a:rPr sz="1450" spc="-10" dirty="0">
                <a:solidFill>
                  <a:srgbClr val="050505"/>
                </a:solidFill>
                <a:latin typeface="Calibri"/>
                <a:cs typeface="Calibri"/>
              </a:rPr>
              <a:t>Etkinlik</a:t>
            </a:r>
            <a:r>
              <a:rPr sz="1450" spc="-5" dirty="0">
                <a:solidFill>
                  <a:srgbClr val="050505"/>
                </a:solidFill>
                <a:latin typeface="Calibri"/>
                <a:cs typeface="Calibri"/>
              </a:rPr>
              <a:t> en </a:t>
            </a:r>
            <a:r>
              <a:rPr sz="1450" dirty="0">
                <a:solidFill>
                  <a:srgbClr val="050505"/>
                </a:solidFill>
                <a:latin typeface="Calibri"/>
                <a:cs typeface="Calibri"/>
              </a:rPr>
              <a:t>az</a:t>
            </a:r>
            <a:r>
              <a:rPr sz="1450" spc="-5" dirty="0">
                <a:solidFill>
                  <a:srgbClr val="050505"/>
                </a:solidFill>
                <a:latin typeface="Calibri"/>
                <a:cs typeface="Calibri"/>
              </a:rPr>
              <a:t> iki </a:t>
            </a:r>
            <a:r>
              <a:rPr sz="1450" spc="-10" dirty="0">
                <a:solidFill>
                  <a:srgbClr val="050505"/>
                </a:solidFill>
                <a:latin typeface="Calibri"/>
                <a:cs typeface="Calibri"/>
              </a:rPr>
              <a:t>Program</a:t>
            </a:r>
            <a:r>
              <a:rPr sz="1450" spc="-5" dirty="0">
                <a:solidFill>
                  <a:srgbClr val="050505"/>
                </a:solidFill>
                <a:latin typeface="Calibri"/>
                <a:cs typeface="Calibri"/>
              </a:rPr>
              <a:t> </a:t>
            </a:r>
            <a:r>
              <a:rPr sz="1450" spc="-10" dirty="0">
                <a:solidFill>
                  <a:srgbClr val="050505"/>
                </a:solidFill>
                <a:latin typeface="Calibri"/>
                <a:cs typeface="Calibri"/>
              </a:rPr>
              <a:t>ülkesinden</a:t>
            </a:r>
            <a:r>
              <a:rPr sz="1450" spc="-5" dirty="0">
                <a:solidFill>
                  <a:srgbClr val="050505"/>
                </a:solidFill>
                <a:latin typeface="Calibri"/>
                <a:cs typeface="Calibri"/>
              </a:rPr>
              <a:t> </a:t>
            </a:r>
            <a:r>
              <a:rPr sz="1450" spc="-65" dirty="0">
                <a:solidFill>
                  <a:srgbClr val="050505"/>
                </a:solidFill>
                <a:latin typeface="Calibri"/>
                <a:cs typeface="Calibri"/>
              </a:rPr>
              <a:t>ö</a:t>
            </a:r>
            <a:r>
              <a:rPr sz="1450" spc="-65" dirty="0">
                <a:solidFill>
                  <a:srgbClr val="050505"/>
                </a:solidFill>
                <a:latin typeface="Arial MT"/>
                <a:cs typeface="Arial MT"/>
              </a:rPr>
              <a:t>ğ</a:t>
            </a:r>
            <a:r>
              <a:rPr sz="1450" spc="-65" dirty="0">
                <a:solidFill>
                  <a:srgbClr val="050505"/>
                </a:solidFill>
                <a:latin typeface="Calibri"/>
                <a:cs typeface="Calibri"/>
              </a:rPr>
              <a:t>rencileri </a:t>
            </a:r>
            <a:r>
              <a:rPr sz="1450" spc="-315" dirty="0">
                <a:solidFill>
                  <a:srgbClr val="050505"/>
                </a:solidFill>
                <a:latin typeface="Calibri"/>
                <a:cs typeface="Calibri"/>
              </a:rPr>
              <a:t> </a:t>
            </a:r>
            <a:r>
              <a:rPr sz="1450" spc="-20" dirty="0">
                <a:solidFill>
                  <a:srgbClr val="050505"/>
                </a:solidFill>
                <a:latin typeface="Calibri"/>
                <a:cs typeface="Calibri"/>
              </a:rPr>
              <a:t>içermelidir.</a:t>
            </a:r>
            <a:endParaRPr sz="1450">
              <a:latin typeface="Calibri"/>
              <a:cs typeface="Calibri"/>
            </a:endParaRPr>
          </a:p>
        </p:txBody>
      </p:sp>
      <p:sp>
        <p:nvSpPr>
          <p:cNvPr id="37" name="object 20"/>
          <p:cNvSpPr txBox="1"/>
          <p:nvPr/>
        </p:nvSpPr>
        <p:spPr>
          <a:xfrm>
            <a:off x="4425300" y="2234063"/>
            <a:ext cx="2750820" cy="443711"/>
          </a:xfrm>
          <a:prstGeom prst="rect">
            <a:avLst/>
          </a:prstGeom>
        </p:spPr>
        <p:txBody>
          <a:bodyPr vert="horz" wrap="square" lIns="0" tIns="12700" rIns="0" bIns="0" rtlCol="0">
            <a:spAutoFit/>
          </a:bodyPr>
          <a:lstStyle/>
          <a:p>
            <a:pPr marL="12700">
              <a:lnSpc>
                <a:spcPct val="100000"/>
              </a:lnSpc>
              <a:spcBef>
                <a:spcPts val="100"/>
              </a:spcBef>
            </a:pPr>
            <a:r>
              <a:rPr sz="1400" dirty="0" smtClean="0">
                <a:latin typeface="Calibri"/>
                <a:cs typeface="Calibri"/>
              </a:rPr>
              <a:t>*</a:t>
            </a:r>
            <a:r>
              <a:rPr lang="tr-TR" sz="1400" dirty="0" smtClean="0">
                <a:latin typeface="Calibri"/>
                <a:cs typeface="Calibri"/>
              </a:rPr>
              <a:t>orta okul ve lise    </a:t>
            </a:r>
            <a:r>
              <a:rPr sz="1400" dirty="0" err="1" smtClean="0">
                <a:latin typeface="Calibri"/>
                <a:cs typeface="Calibri"/>
              </a:rPr>
              <a:t>ö</a:t>
            </a:r>
            <a:r>
              <a:rPr sz="1400" dirty="0" err="1" smtClean="0">
                <a:latin typeface="Arial MT"/>
                <a:cs typeface="Arial MT"/>
              </a:rPr>
              <a:t>ğ</a:t>
            </a:r>
            <a:r>
              <a:rPr sz="1400" dirty="0" err="1" smtClean="0">
                <a:latin typeface="Calibri"/>
                <a:cs typeface="Calibri"/>
              </a:rPr>
              <a:t>rencileri</a:t>
            </a:r>
            <a:r>
              <a:rPr sz="1400" dirty="0" smtClean="0">
                <a:latin typeface="Calibri"/>
                <a:cs typeface="Calibri"/>
              </a:rPr>
              <a:t> </a:t>
            </a:r>
            <a:r>
              <a:rPr sz="1400" dirty="0">
                <a:latin typeface="Calibri"/>
                <a:cs typeface="Calibri"/>
              </a:rPr>
              <a:t>katılabilir.</a:t>
            </a:r>
          </a:p>
        </p:txBody>
      </p:sp>
      <p:sp>
        <p:nvSpPr>
          <p:cNvPr id="38" name="object 21"/>
          <p:cNvSpPr txBox="1"/>
          <p:nvPr/>
        </p:nvSpPr>
        <p:spPr>
          <a:xfrm>
            <a:off x="4425300" y="2660782"/>
            <a:ext cx="1456055"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Calibri"/>
                <a:cs typeface="Calibri"/>
              </a:rPr>
              <a:t>*10-29</a:t>
            </a:r>
            <a:r>
              <a:rPr sz="1400" spc="-40" dirty="0">
                <a:latin typeface="Calibri"/>
                <a:cs typeface="Calibri"/>
              </a:rPr>
              <a:t> </a:t>
            </a:r>
            <a:r>
              <a:rPr sz="1400" spc="-5" dirty="0">
                <a:latin typeface="Calibri"/>
                <a:cs typeface="Calibri"/>
              </a:rPr>
              <a:t>Gün</a:t>
            </a:r>
            <a:r>
              <a:rPr sz="1400" spc="-40" dirty="0">
                <a:latin typeface="Calibri"/>
                <a:cs typeface="Calibri"/>
              </a:rPr>
              <a:t> </a:t>
            </a:r>
            <a:r>
              <a:rPr sz="1400" spc="-20" dirty="0">
                <a:latin typeface="Calibri"/>
                <a:cs typeface="Calibri"/>
              </a:rPr>
              <a:t>Olabilir.</a:t>
            </a:r>
            <a:endParaRPr sz="1400">
              <a:latin typeface="Calibri"/>
              <a:cs typeface="Calibri"/>
            </a:endParaRPr>
          </a:p>
        </p:txBody>
      </p:sp>
      <p:sp>
        <p:nvSpPr>
          <p:cNvPr id="39" name="object 22"/>
          <p:cNvSpPr txBox="1"/>
          <p:nvPr/>
        </p:nvSpPr>
        <p:spPr>
          <a:xfrm>
            <a:off x="4425300" y="3087503"/>
            <a:ext cx="3481704" cy="665480"/>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*Ö</a:t>
            </a:r>
            <a:r>
              <a:rPr sz="1400" dirty="0">
                <a:latin typeface="Arial MT"/>
                <a:cs typeface="Arial MT"/>
              </a:rPr>
              <a:t>ğ</a:t>
            </a:r>
            <a:r>
              <a:rPr sz="1400" dirty="0">
                <a:latin typeface="Calibri"/>
                <a:cs typeface="Calibri"/>
              </a:rPr>
              <a:t>renciler önceden anla</a:t>
            </a:r>
            <a:r>
              <a:rPr sz="1400" dirty="0">
                <a:latin typeface="Arial MT"/>
                <a:cs typeface="Arial MT"/>
              </a:rPr>
              <a:t>ş</a:t>
            </a:r>
            <a:r>
              <a:rPr sz="1400" dirty="0">
                <a:latin typeface="Calibri"/>
                <a:cs typeface="Calibri"/>
              </a:rPr>
              <a:t>ma sa</a:t>
            </a:r>
            <a:r>
              <a:rPr sz="1400" dirty="0">
                <a:latin typeface="Arial MT"/>
                <a:cs typeface="Arial MT"/>
              </a:rPr>
              <a:t>ğ</a:t>
            </a:r>
            <a:r>
              <a:rPr sz="1400" dirty="0">
                <a:latin typeface="Calibri"/>
                <a:cs typeface="Calibri"/>
              </a:rPr>
              <a:t>lanan ortak  okulda  e</a:t>
            </a:r>
            <a:r>
              <a:rPr sz="1400" dirty="0">
                <a:latin typeface="Arial MT"/>
                <a:cs typeface="Arial MT"/>
              </a:rPr>
              <a:t>ğ</a:t>
            </a:r>
            <a:r>
              <a:rPr sz="1400" dirty="0">
                <a:latin typeface="Calibri"/>
                <a:cs typeface="Calibri"/>
              </a:rPr>
              <a:t>itim alırlar ya da ilgili bir kurumda staj  yaparlar.</a:t>
            </a:r>
          </a:p>
        </p:txBody>
      </p:sp>
      <p:sp>
        <p:nvSpPr>
          <p:cNvPr id="40" name="object 23"/>
          <p:cNvSpPr txBox="1"/>
          <p:nvPr/>
        </p:nvSpPr>
        <p:spPr>
          <a:xfrm>
            <a:off x="4425300" y="3940942"/>
            <a:ext cx="3111500" cy="452120"/>
          </a:xfrm>
          <a:prstGeom prst="rect">
            <a:avLst/>
          </a:prstGeom>
        </p:spPr>
        <p:txBody>
          <a:bodyPr vert="horz" wrap="square" lIns="0" tIns="12700" rIns="0" bIns="0" rtlCol="0">
            <a:spAutoFit/>
          </a:bodyPr>
          <a:lstStyle/>
          <a:p>
            <a:pPr marL="12700" marR="5080">
              <a:lnSpc>
                <a:spcPct val="100000"/>
              </a:lnSpc>
              <a:spcBef>
                <a:spcPts val="100"/>
              </a:spcBef>
            </a:pPr>
            <a:r>
              <a:rPr sz="1400" spc="-5" dirty="0">
                <a:latin typeface="Calibri"/>
                <a:cs typeface="Calibri"/>
              </a:rPr>
              <a:t>*</a:t>
            </a:r>
            <a:r>
              <a:rPr sz="1400" dirty="0">
                <a:latin typeface="Calibri"/>
                <a:cs typeface="Calibri"/>
              </a:rPr>
              <a:t>Her katılımcı için bireysel e</a:t>
            </a:r>
            <a:r>
              <a:rPr sz="1400" dirty="0">
                <a:latin typeface="Arial MT"/>
                <a:cs typeface="Arial MT"/>
              </a:rPr>
              <a:t>ğ</a:t>
            </a:r>
            <a:r>
              <a:rPr sz="1400" dirty="0">
                <a:latin typeface="Calibri"/>
                <a:cs typeface="Calibri"/>
              </a:rPr>
              <a:t>itim programı  hazırlanmalıdır.</a:t>
            </a:r>
          </a:p>
        </p:txBody>
      </p:sp>
      <p:sp>
        <p:nvSpPr>
          <p:cNvPr id="41" name="object 24"/>
          <p:cNvSpPr txBox="1"/>
          <p:nvPr/>
        </p:nvSpPr>
        <p:spPr>
          <a:xfrm>
            <a:off x="4425300" y="4581022"/>
            <a:ext cx="3249930" cy="452120"/>
          </a:xfrm>
          <a:prstGeom prst="rect">
            <a:avLst/>
          </a:prstGeom>
        </p:spPr>
        <p:txBody>
          <a:bodyPr vert="horz" wrap="square" lIns="0" tIns="12700" rIns="0" bIns="0" rtlCol="0">
            <a:spAutoFit/>
          </a:bodyPr>
          <a:lstStyle/>
          <a:p>
            <a:pPr marL="12700" marR="5080">
              <a:lnSpc>
                <a:spcPct val="100000"/>
              </a:lnSpc>
              <a:spcBef>
                <a:spcPts val="100"/>
              </a:spcBef>
            </a:pPr>
            <a:r>
              <a:rPr sz="1400" spc="-15" dirty="0">
                <a:latin typeface="Calibri"/>
                <a:cs typeface="Calibri"/>
              </a:rPr>
              <a:t>*Dezavantajlı</a:t>
            </a:r>
            <a:r>
              <a:rPr sz="1400" spc="-10" dirty="0">
                <a:latin typeface="Calibri"/>
                <a:cs typeface="Calibri"/>
              </a:rPr>
              <a:t> bireyler</a:t>
            </a:r>
            <a:r>
              <a:rPr sz="1400" spc="-5" dirty="0">
                <a:latin typeface="Calibri"/>
                <a:cs typeface="Calibri"/>
              </a:rPr>
              <a:t> için minimum </a:t>
            </a:r>
            <a:r>
              <a:rPr sz="1400" dirty="0">
                <a:latin typeface="Calibri"/>
                <a:cs typeface="Calibri"/>
              </a:rPr>
              <a:t>2</a:t>
            </a:r>
            <a:r>
              <a:rPr sz="1400" spc="-5" dirty="0">
                <a:latin typeface="Calibri"/>
                <a:cs typeface="Calibri"/>
              </a:rPr>
              <a:t> günlük </a:t>
            </a:r>
            <a:r>
              <a:rPr sz="1400" spc="-305" dirty="0">
                <a:latin typeface="Calibri"/>
                <a:cs typeface="Calibri"/>
              </a:rPr>
              <a:t> </a:t>
            </a:r>
            <a:r>
              <a:rPr sz="1400" spc="-10" dirty="0">
                <a:latin typeface="Calibri"/>
                <a:cs typeface="Calibri"/>
              </a:rPr>
              <a:t>hareketlilik </a:t>
            </a:r>
            <a:r>
              <a:rPr sz="1400" spc="-15" dirty="0">
                <a:latin typeface="Calibri"/>
                <a:cs typeface="Calibri"/>
              </a:rPr>
              <a:t>yapılabilir.</a:t>
            </a:r>
            <a:endParaRPr sz="1400" dirty="0">
              <a:latin typeface="Calibri"/>
              <a:cs typeface="Calibri"/>
            </a:endParaRPr>
          </a:p>
        </p:txBody>
      </p:sp>
      <p:sp>
        <p:nvSpPr>
          <p:cNvPr id="42" name="object 25"/>
          <p:cNvSpPr txBox="1"/>
          <p:nvPr/>
        </p:nvSpPr>
        <p:spPr>
          <a:xfrm>
            <a:off x="8399652" y="2247640"/>
            <a:ext cx="2841786" cy="228268"/>
          </a:xfrm>
          <a:prstGeom prst="rect">
            <a:avLst/>
          </a:prstGeom>
        </p:spPr>
        <p:txBody>
          <a:bodyPr vert="horz" wrap="square" lIns="0" tIns="12700" rIns="0" bIns="0" rtlCol="0">
            <a:spAutoFit/>
          </a:bodyPr>
          <a:lstStyle/>
          <a:p>
            <a:pPr marL="12700">
              <a:lnSpc>
                <a:spcPct val="100000"/>
              </a:lnSpc>
              <a:spcBef>
                <a:spcPts val="100"/>
              </a:spcBef>
            </a:pPr>
            <a:r>
              <a:rPr lang="tr-TR" sz="1400" spc="-5" dirty="0" smtClean="0">
                <a:latin typeface="Calibri"/>
                <a:cs typeface="Calibri"/>
              </a:rPr>
              <a:t>Lise </a:t>
            </a:r>
            <a:r>
              <a:rPr sz="1400" dirty="0" err="1" smtClean="0">
                <a:latin typeface="Calibri"/>
                <a:cs typeface="Calibri"/>
              </a:rPr>
              <a:t>ö</a:t>
            </a:r>
            <a:r>
              <a:rPr sz="1400" dirty="0" err="1" smtClean="0">
                <a:latin typeface="Arial MT"/>
                <a:cs typeface="Arial MT"/>
              </a:rPr>
              <a:t>ğ</a:t>
            </a:r>
            <a:r>
              <a:rPr sz="1400" dirty="0" err="1" smtClean="0">
                <a:latin typeface="Calibri"/>
                <a:cs typeface="Calibri"/>
              </a:rPr>
              <a:t>rencileri</a:t>
            </a:r>
            <a:r>
              <a:rPr sz="1400" dirty="0" smtClean="0">
                <a:latin typeface="Calibri"/>
                <a:cs typeface="Calibri"/>
              </a:rPr>
              <a:t> </a:t>
            </a:r>
            <a:r>
              <a:rPr sz="1400" dirty="0">
                <a:latin typeface="Calibri"/>
                <a:cs typeface="Calibri"/>
              </a:rPr>
              <a:t>katılabilir.</a:t>
            </a:r>
          </a:p>
        </p:txBody>
      </p:sp>
      <p:sp>
        <p:nvSpPr>
          <p:cNvPr id="43" name="object 26"/>
          <p:cNvSpPr txBox="1"/>
          <p:nvPr/>
        </p:nvSpPr>
        <p:spPr>
          <a:xfrm>
            <a:off x="8078750" y="2674382"/>
            <a:ext cx="1546225"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Calibri"/>
                <a:cs typeface="Calibri"/>
              </a:rPr>
              <a:t>*30-365</a:t>
            </a:r>
            <a:r>
              <a:rPr sz="1400" spc="-40" dirty="0">
                <a:latin typeface="Calibri"/>
                <a:cs typeface="Calibri"/>
              </a:rPr>
              <a:t> </a:t>
            </a:r>
            <a:r>
              <a:rPr sz="1400" spc="-5" dirty="0">
                <a:latin typeface="Calibri"/>
                <a:cs typeface="Calibri"/>
              </a:rPr>
              <a:t>Gün</a:t>
            </a:r>
            <a:r>
              <a:rPr sz="1400" spc="-40" dirty="0">
                <a:latin typeface="Calibri"/>
                <a:cs typeface="Calibri"/>
              </a:rPr>
              <a:t> </a:t>
            </a:r>
            <a:r>
              <a:rPr sz="1400" spc="-20" dirty="0">
                <a:latin typeface="Calibri"/>
                <a:cs typeface="Calibri"/>
              </a:rPr>
              <a:t>Olabilir.</a:t>
            </a:r>
            <a:endParaRPr sz="1400">
              <a:latin typeface="Calibri"/>
              <a:cs typeface="Calibri"/>
            </a:endParaRPr>
          </a:p>
        </p:txBody>
      </p:sp>
      <p:sp>
        <p:nvSpPr>
          <p:cNvPr id="44" name="object 27"/>
          <p:cNvSpPr txBox="1"/>
          <p:nvPr/>
        </p:nvSpPr>
        <p:spPr>
          <a:xfrm>
            <a:off x="8078750" y="3101102"/>
            <a:ext cx="3840479" cy="659155"/>
          </a:xfrm>
          <a:prstGeom prst="rect">
            <a:avLst/>
          </a:prstGeom>
        </p:spPr>
        <p:txBody>
          <a:bodyPr vert="horz" wrap="square" lIns="0" tIns="12700" rIns="0" bIns="0" rtlCol="0">
            <a:spAutoFit/>
          </a:bodyPr>
          <a:lstStyle/>
          <a:p>
            <a:pPr marL="12700" marR="5080">
              <a:lnSpc>
                <a:spcPct val="100000"/>
              </a:lnSpc>
              <a:spcBef>
                <a:spcPts val="100"/>
              </a:spcBef>
            </a:pPr>
            <a:r>
              <a:rPr sz="1400" spc="-5" dirty="0">
                <a:latin typeface="Calibri"/>
                <a:cs typeface="Calibri"/>
              </a:rPr>
              <a:t>*</a:t>
            </a:r>
            <a:r>
              <a:rPr sz="1400" dirty="0">
                <a:latin typeface="Calibri"/>
                <a:cs typeface="Calibri"/>
              </a:rPr>
              <a:t>Ö</a:t>
            </a:r>
            <a:r>
              <a:rPr sz="1400" dirty="0">
                <a:latin typeface="Arial MT"/>
                <a:cs typeface="Arial MT"/>
              </a:rPr>
              <a:t>ğ</a:t>
            </a:r>
            <a:r>
              <a:rPr sz="1400" dirty="0">
                <a:latin typeface="Calibri"/>
                <a:cs typeface="Calibri"/>
              </a:rPr>
              <a:t>renciler önceden anla</a:t>
            </a:r>
            <a:r>
              <a:rPr sz="1400" dirty="0">
                <a:latin typeface="Arial MT"/>
                <a:cs typeface="Arial MT"/>
              </a:rPr>
              <a:t>ş</a:t>
            </a:r>
            <a:r>
              <a:rPr sz="1400" dirty="0">
                <a:latin typeface="Calibri"/>
                <a:cs typeface="Calibri"/>
              </a:rPr>
              <a:t>ma sa</a:t>
            </a:r>
            <a:r>
              <a:rPr sz="1400" dirty="0">
                <a:latin typeface="Arial MT"/>
                <a:cs typeface="Arial MT"/>
              </a:rPr>
              <a:t>ğ</a:t>
            </a:r>
            <a:r>
              <a:rPr sz="1400" dirty="0">
                <a:latin typeface="Calibri"/>
                <a:cs typeface="Calibri"/>
              </a:rPr>
              <a:t>lanan ortak okulda  e</a:t>
            </a:r>
            <a:r>
              <a:rPr sz="1400" dirty="0">
                <a:latin typeface="Arial MT"/>
                <a:cs typeface="Arial MT"/>
              </a:rPr>
              <a:t>ğ</a:t>
            </a:r>
            <a:r>
              <a:rPr sz="1400" dirty="0">
                <a:latin typeface="Calibri"/>
                <a:cs typeface="Calibri"/>
              </a:rPr>
              <a:t>itim alırlar ya da ilgili bir kurumda staj yaparlar.</a:t>
            </a:r>
          </a:p>
        </p:txBody>
      </p:sp>
      <p:sp>
        <p:nvSpPr>
          <p:cNvPr id="45" name="object 28"/>
          <p:cNvSpPr txBox="1"/>
          <p:nvPr/>
        </p:nvSpPr>
        <p:spPr>
          <a:xfrm>
            <a:off x="8078750" y="3741182"/>
            <a:ext cx="3111500" cy="452120"/>
          </a:xfrm>
          <a:prstGeom prst="rect">
            <a:avLst/>
          </a:prstGeom>
        </p:spPr>
        <p:txBody>
          <a:bodyPr vert="horz" wrap="square" lIns="0" tIns="12700" rIns="0" bIns="0" rtlCol="0">
            <a:spAutoFit/>
          </a:bodyPr>
          <a:lstStyle/>
          <a:p>
            <a:pPr marL="12700" marR="5080">
              <a:lnSpc>
                <a:spcPct val="100000"/>
              </a:lnSpc>
              <a:spcBef>
                <a:spcPts val="100"/>
              </a:spcBef>
            </a:pPr>
            <a:r>
              <a:rPr sz="1400" spc="-5" dirty="0">
                <a:latin typeface="Calibri"/>
                <a:cs typeface="Calibri"/>
              </a:rPr>
              <a:t>*</a:t>
            </a:r>
            <a:r>
              <a:rPr sz="1400" dirty="0">
                <a:latin typeface="Calibri"/>
                <a:cs typeface="Calibri"/>
              </a:rPr>
              <a:t>Her katılımcı için bireysel e</a:t>
            </a:r>
            <a:r>
              <a:rPr sz="1400" dirty="0">
                <a:latin typeface="Arial MT"/>
                <a:cs typeface="Arial MT"/>
              </a:rPr>
              <a:t>ğ</a:t>
            </a:r>
            <a:r>
              <a:rPr sz="1400" dirty="0">
                <a:latin typeface="Calibri"/>
                <a:cs typeface="Calibri"/>
              </a:rPr>
              <a:t>itim programı  hazırlanmalıdır.</a:t>
            </a:r>
          </a:p>
        </p:txBody>
      </p:sp>
      <p:sp>
        <p:nvSpPr>
          <p:cNvPr id="46" name="object 29"/>
          <p:cNvSpPr txBox="1"/>
          <p:nvPr/>
        </p:nvSpPr>
        <p:spPr>
          <a:xfrm>
            <a:off x="8078750" y="4381262"/>
            <a:ext cx="3869054" cy="452120"/>
          </a:xfrm>
          <a:prstGeom prst="rect">
            <a:avLst/>
          </a:prstGeom>
        </p:spPr>
        <p:txBody>
          <a:bodyPr vert="horz" wrap="square" lIns="0" tIns="12700" rIns="0" bIns="0" rtlCol="0">
            <a:spAutoFit/>
          </a:bodyPr>
          <a:lstStyle/>
          <a:p>
            <a:pPr marL="12700" marR="5080">
              <a:lnSpc>
                <a:spcPct val="100000"/>
              </a:lnSpc>
              <a:spcBef>
                <a:spcPts val="100"/>
              </a:spcBef>
            </a:pPr>
            <a:r>
              <a:rPr sz="1400" spc="-5" dirty="0">
                <a:latin typeface="Calibri"/>
                <a:cs typeface="Calibri"/>
              </a:rPr>
              <a:t>*</a:t>
            </a:r>
            <a:r>
              <a:rPr sz="1400" dirty="0">
                <a:latin typeface="Calibri"/>
                <a:cs typeface="Calibri"/>
              </a:rPr>
              <a:t>Tüm katılımcılara hareketlilik öncesi e</a:t>
            </a:r>
            <a:r>
              <a:rPr sz="1400" dirty="0">
                <a:latin typeface="Arial MT"/>
                <a:cs typeface="Arial MT"/>
              </a:rPr>
              <a:t>ğ</a:t>
            </a:r>
            <a:r>
              <a:rPr sz="1400" dirty="0">
                <a:latin typeface="Calibri"/>
                <a:cs typeface="Calibri"/>
              </a:rPr>
              <a:t>itim verilmesi  zorunludur.</a:t>
            </a:r>
          </a:p>
        </p:txBody>
      </p:sp>
      <p:sp>
        <p:nvSpPr>
          <p:cNvPr id="24" name="object 4"/>
          <p:cNvSpPr/>
          <p:nvPr/>
        </p:nvSpPr>
        <p:spPr>
          <a:xfrm>
            <a:off x="6350" y="5578490"/>
            <a:ext cx="12166600" cy="61594"/>
          </a:xfrm>
          <a:custGeom>
            <a:avLst/>
            <a:gdLst/>
            <a:ahLst/>
            <a:cxnLst/>
            <a:rect l="l" t="t" r="r" b="b"/>
            <a:pathLst>
              <a:path w="12166600" h="61595">
                <a:moveTo>
                  <a:pt x="0" y="0"/>
                </a:moveTo>
                <a:lnTo>
                  <a:pt x="12166333" y="0"/>
                </a:lnTo>
                <a:lnTo>
                  <a:pt x="12166333" y="61028"/>
                </a:lnTo>
                <a:lnTo>
                  <a:pt x="0" y="61028"/>
                </a:lnTo>
              </a:path>
            </a:pathLst>
          </a:custGeom>
          <a:solidFill>
            <a:schemeClr val="accent6">
              <a:lumMod val="75000"/>
            </a:schemeClr>
          </a:solidFill>
          <a:ln w="12699">
            <a:solidFill>
              <a:srgbClr val="313E4F"/>
            </a:solidFill>
          </a:ln>
        </p:spPr>
        <p:txBody>
          <a:bodyPr wrap="square" lIns="0" tIns="0" rIns="0" bIns="0" rtlCol="0"/>
          <a:lstStyle/>
          <a:p>
            <a:endParaRPr/>
          </a:p>
        </p:txBody>
      </p:sp>
      <p:pic>
        <p:nvPicPr>
          <p:cNvPr id="25" name="object 5"/>
          <p:cNvPicPr/>
          <p:nvPr/>
        </p:nvPicPr>
        <p:blipFill>
          <a:blip r:embed="rId2" cstate="print"/>
          <a:stretch>
            <a:fillRect/>
          </a:stretch>
        </p:blipFill>
        <p:spPr>
          <a:xfrm>
            <a:off x="10419019" y="6034373"/>
            <a:ext cx="1024835" cy="540173"/>
          </a:xfrm>
          <a:prstGeom prst="rect">
            <a:avLst/>
          </a:prstGeom>
        </p:spPr>
      </p:pic>
      <p:pic>
        <p:nvPicPr>
          <p:cNvPr id="48" name="object 7"/>
          <p:cNvPicPr/>
          <p:nvPr/>
        </p:nvPicPr>
        <p:blipFill>
          <a:blip r:embed="rId3" cstate="print"/>
          <a:stretch>
            <a:fillRect/>
          </a:stretch>
        </p:blipFill>
        <p:spPr>
          <a:xfrm>
            <a:off x="755666" y="6011709"/>
            <a:ext cx="1024835" cy="562838"/>
          </a:xfrm>
          <a:prstGeom prst="rect">
            <a:avLst/>
          </a:prstGeom>
        </p:spPr>
      </p:pic>
      <p:pic>
        <p:nvPicPr>
          <p:cNvPr id="49" name="object 8"/>
          <p:cNvPicPr/>
          <p:nvPr/>
        </p:nvPicPr>
        <p:blipFill>
          <a:blip r:embed="rId4" cstate="print"/>
          <a:stretch>
            <a:fillRect/>
          </a:stretch>
        </p:blipFill>
        <p:spPr>
          <a:xfrm>
            <a:off x="3719736" y="6131595"/>
            <a:ext cx="1783903" cy="432781"/>
          </a:xfrm>
          <a:prstGeom prst="rect">
            <a:avLst/>
          </a:prstGeom>
        </p:spPr>
      </p:pic>
      <p:pic>
        <p:nvPicPr>
          <p:cNvPr id="50" name="Resim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0048" y="5877272"/>
            <a:ext cx="912181" cy="719220"/>
          </a:xfrm>
          <a:prstGeom prst="rect">
            <a:avLst/>
          </a:prstGeom>
        </p:spPr>
      </p:pic>
      <p:sp>
        <p:nvSpPr>
          <p:cNvPr id="51" name="object 18"/>
          <p:cNvSpPr txBox="1"/>
          <p:nvPr/>
        </p:nvSpPr>
        <p:spPr>
          <a:xfrm>
            <a:off x="4442129" y="5047558"/>
            <a:ext cx="3140710" cy="443711"/>
          </a:xfrm>
          <a:prstGeom prst="rect">
            <a:avLst/>
          </a:prstGeom>
        </p:spPr>
        <p:txBody>
          <a:bodyPr vert="horz" wrap="square" lIns="0" tIns="12700" rIns="0" bIns="0" rtlCol="0">
            <a:spAutoFit/>
          </a:bodyPr>
          <a:lstStyle/>
          <a:p>
            <a:pPr marL="12700" marR="5080">
              <a:lnSpc>
                <a:spcPct val="100000"/>
              </a:lnSpc>
              <a:spcBef>
                <a:spcPts val="100"/>
              </a:spcBef>
            </a:pPr>
            <a:r>
              <a:rPr lang="tr-TR" sz="1400" spc="-15" dirty="0" smtClean="0">
                <a:latin typeface="Calibri"/>
                <a:cs typeface="Calibri"/>
              </a:rPr>
              <a:t>*Katılımcılara tercüman desteği verilmeyecektir.</a:t>
            </a:r>
            <a:endParaRPr sz="1400" dirty="0">
              <a:latin typeface="Calibri"/>
              <a:cs typeface="Calibri"/>
            </a:endParaRPr>
          </a:p>
        </p:txBody>
      </p:sp>
      <p:sp>
        <p:nvSpPr>
          <p:cNvPr id="52" name="object 18"/>
          <p:cNvSpPr txBox="1"/>
          <p:nvPr/>
        </p:nvSpPr>
        <p:spPr>
          <a:xfrm>
            <a:off x="8054620" y="4831245"/>
            <a:ext cx="3140710" cy="228268"/>
          </a:xfrm>
          <a:prstGeom prst="rect">
            <a:avLst/>
          </a:prstGeom>
        </p:spPr>
        <p:txBody>
          <a:bodyPr vert="horz" wrap="square" lIns="0" tIns="12700" rIns="0" bIns="0" rtlCol="0">
            <a:spAutoFit/>
          </a:bodyPr>
          <a:lstStyle/>
          <a:p>
            <a:pPr marL="12700" marR="5080">
              <a:lnSpc>
                <a:spcPct val="100000"/>
              </a:lnSpc>
              <a:spcBef>
                <a:spcPts val="100"/>
              </a:spcBef>
            </a:pPr>
            <a:r>
              <a:rPr lang="tr-TR" sz="1400" spc="-15" dirty="0" smtClean="0">
                <a:latin typeface="Calibri"/>
                <a:cs typeface="Calibri"/>
              </a:rPr>
              <a:t>*katılımcıların dil yeterliliği önemlidir.</a:t>
            </a:r>
            <a:endParaRPr sz="1400" dirty="0">
              <a:latin typeface="Calibri"/>
              <a:cs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7"/>
          <p:cNvGrpSpPr/>
          <p:nvPr/>
        </p:nvGrpSpPr>
        <p:grpSpPr>
          <a:xfrm>
            <a:off x="512736" y="1183577"/>
            <a:ext cx="11055872" cy="1234713"/>
            <a:chOff x="0" y="0"/>
            <a:chExt cx="24117684" cy="3361097"/>
          </a:xfrm>
          <a:solidFill>
            <a:schemeClr val="accent3">
              <a:lumMod val="50000"/>
            </a:schemeClr>
          </a:solidFill>
        </p:grpSpPr>
        <p:sp>
          <p:nvSpPr>
            <p:cNvPr id="18" name="Freeform 18"/>
            <p:cNvSpPr/>
            <p:nvPr/>
          </p:nvSpPr>
          <p:spPr>
            <a:xfrm>
              <a:off x="0" y="0"/>
              <a:ext cx="24117684" cy="3361098"/>
            </a:xfrm>
            <a:custGeom>
              <a:avLst/>
              <a:gdLst/>
              <a:ahLst/>
              <a:cxnLst/>
              <a:rect l="l" t="t" r="r" b="b"/>
              <a:pathLst>
                <a:path w="24117684" h="3361098">
                  <a:moveTo>
                    <a:pt x="23891624" y="0"/>
                  </a:moveTo>
                  <a:lnTo>
                    <a:pt x="0" y="0"/>
                  </a:lnTo>
                  <a:lnTo>
                    <a:pt x="0" y="3361098"/>
                  </a:lnTo>
                  <a:lnTo>
                    <a:pt x="24117684" y="3361098"/>
                  </a:lnTo>
                  <a:lnTo>
                    <a:pt x="24117684" y="0"/>
                  </a:lnTo>
                  <a:lnTo>
                    <a:pt x="23891624" y="0"/>
                  </a:lnTo>
                  <a:close/>
                  <a:moveTo>
                    <a:pt x="23891624" y="3135038"/>
                  </a:moveTo>
                  <a:lnTo>
                    <a:pt x="228600" y="3135038"/>
                  </a:lnTo>
                  <a:lnTo>
                    <a:pt x="228600" y="228600"/>
                  </a:lnTo>
                  <a:lnTo>
                    <a:pt x="23891624" y="228600"/>
                  </a:lnTo>
                  <a:lnTo>
                    <a:pt x="23891624" y="3135038"/>
                  </a:lnTo>
                  <a:close/>
                </a:path>
              </a:pathLst>
            </a:custGeom>
            <a:grpFill/>
          </p:spPr>
        </p:sp>
      </p:grpSp>
      <p:grpSp>
        <p:nvGrpSpPr>
          <p:cNvPr id="19" name="Group 19"/>
          <p:cNvGrpSpPr/>
          <p:nvPr/>
        </p:nvGrpSpPr>
        <p:grpSpPr>
          <a:xfrm>
            <a:off x="528959" y="4864247"/>
            <a:ext cx="11064005" cy="1797332"/>
            <a:chOff x="0" y="0"/>
            <a:chExt cx="24117684" cy="7364853"/>
          </a:xfrm>
          <a:solidFill>
            <a:schemeClr val="accent3">
              <a:lumMod val="50000"/>
            </a:schemeClr>
          </a:solidFill>
        </p:grpSpPr>
        <p:sp>
          <p:nvSpPr>
            <p:cNvPr id="20" name="Freeform 20"/>
            <p:cNvSpPr/>
            <p:nvPr/>
          </p:nvSpPr>
          <p:spPr>
            <a:xfrm>
              <a:off x="0" y="0"/>
              <a:ext cx="24117684" cy="7364853"/>
            </a:xfrm>
            <a:custGeom>
              <a:avLst/>
              <a:gdLst/>
              <a:ahLst/>
              <a:cxnLst/>
              <a:rect l="l" t="t" r="r" b="b"/>
              <a:pathLst>
                <a:path w="24117684" h="7364853">
                  <a:moveTo>
                    <a:pt x="23891624" y="0"/>
                  </a:moveTo>
                  <a:lnTo>
                    <a:pt x="0" y="0"/>
                  </a:lnTo>
                  <a:lnTo>
                    <a:pt x="0" y="7364853"/>
                  </a:lnTo>
                  <a:lnTo>
                    <a:pt x="24117684" y="7364853"/>
                  </a:lnTo>
                  <a:lnTo>
                    <a:pt x="24117684" y="0"/>
                  </a:lnTo>
                  <a:lnTo>
                    <a:pt x="23891624" y="0"/>
                  </a:lnTo>
                  <a:close/>
                  <a:moveTo>
                    <a:pt x="23891624" y="7138793"/>
                  </a:moveTo>
                  <a:lnTo>
                    <a:pt x="228600" y="7138793"/>
                  </a:lnTo>
                  <a:lnTo>
                    <a:pt x="228600" y="228600"/>
                  </a:lnTo>
                  <a:lnTo>
                    <a:pt x="23891624" y="228600"/>
                  </a:lnTo>
                  <a:lnTo>
                    <a:pt x="23891624" y="7138793"/>
                  </a:lnTo>
                  <a:close/>
                </a:path>
              </a:pathLst>
            </a:custGeom>
            <a:grpFill/>
          </p:spPr>
        </p:sp>
      </p:grpSp>
      <p:grpSp>
        <p:nvGrpSpPr>
          <p:cNvPr id="23" name="Group 23"/>
          <p:cNvGrpSpPr/>
          <p:nvPr/>
        </p:nvGrpSpPr>
        <p:grpSpPr>
          <a:xfrm>
            <a:off x="512518" y="2807939"/>
            <a:ext cx="11042111" cy="1685710"/>
            <a:chOff x="0" y="0"/>
            <a:chExt cx="24117684" cy="6536610"/>
          </a:xfrm>
          <a:solidFill>
            <a:schemeClr val="accent3">
              <a:lumMod val="50000"/>
            </a:schemeClr>
          </a:solidFill>
        </p:grpSpPr>
        <p:sp>
          <p:nvSpPr>
            <p:cNvPr id="24" name="Freeform 24"/>
            <p:cNvSpPr/>
            <p:nvPr/>
          </p:nvSpPr>
          <p:spPr>
            <a:xfrm>
              <a:off x="0" y="0"/>
              <a:ext cx="24117684" cy="6536610"/>
            </a:xfrm>
            <a:custGeom>
              <a:avLst/>
              <a:gdLst/>
              <a:ahLst/>
              <a:cxnLst/>
              <a:rect l="l" t="t" r="r" b="b"/>
              <a:pathLst>
                <a:path w="24117684" h="6536610">
                  <a:moveTo>
                    <a:pt x="23891624" y="0"/>
                  </a:moveTo>
                  <a:lnTo>
                    <a:pt x="0" y="0"/>
                  </a:lnTo>
                  <a:lnTo>
                    <a:pt x="0" y="6536610"/>
                  </a:lnTo>
                  <a:lnTo>
                    <a:pt x="24117684" y="6536610"/>
                  </a:lnTo>
                  <a:lnTo>
                    <a:pt x="24117684" y="0"/>
                  </a:lnTo>
                  <a:lnTo>
                    <a:pt x="23891624" y="0"/>
                  </a:lnTo>
                  <a:close/>
                  <a:moveTo>
                    <a:pt x="23891624" y="6310550"/>
                  </a:moveTo>
                  <a:lnTo>
                    <a:pt x="228600" y="6310550"/>
                  </a:lnTo>
                  <a:lnTo>
                    <a:pt x="228600" y="228600"/>
                  </a:lnTo>
                  <a:lnTo>
                    <a:pt x="23891624" y="228600"/>
                  </a:lnTo>
                  <a:lnTo>
                    <a:pt x="23891624" y="6310550"/>
                  </a:lnTo>
                  <a:close/>
                </a:path>
              </a:pathLst>
            </a:custGeom>
            <a:grpFill/>
          </p:spPr>
        </p:sp>
      </p:grpSp>
      <p:sp>
        <p:nvSpPr>
          <p:cNvPr id="25" name="TextBox 25"/>
          <p:cNvSpPr txBox="1"/>
          <p:nvPr/>
        </p:nvSpPr>
        <p:spPr>
          <a:xfrm>
            <a:off x="824905" y="1581156"/>
            <a:ext cx="7761512" cy="500137"/>
          </a:xfrm>
          <a:prstGeom prst="rect">
            <a:avLst/>
          </a:prstGeom>
        </p:spPr>
        <p:txBody>
          <a:bodyPr wrap="square" lIns="0" tIns="0" rIns="0" bIns="0" rtlCol="0" anchor="t">
            <a:spAutoFit/>
          </a:bodyPr>
          <a:lstStyle/>
          <a:p>
            <a:pPr algn="just">
              <a:lnSpc>
                <a:spcPts val="1259"/>
              </a:lnSpc>
            </a:pPr>
            <a:r>
              <a:rPr lang="en-US" sz="1400" dirty="0">
                <a:solidFill>
                  <a:srgbClr val="000000"/>
                </a:solidFill>
                <a:latin typeface="Arimo"/>
              </a:rPr>
              <a:t>Öğrenci </a:t>
            </a:r>
            <a:r>
              <a:rPr lang="en-US" sz="1400" dirty="0" err="1">
                <a:solidFill>
                  <a:srgbClr val="000000"/>
                </a:solidFill>
                <a:latin typeface="Arimo"/>
              </a:rPr>
              <a:t>hareketlilikleri</a:t>
            </a:r>
            <a:r>
              <a:rPr lang="en-US" sz="1400" dirty="0">
                <a:solidFill>
                  <a:srgbClr val="000000"/>
                </a:solidFill>
                <a:latin typeface="Arimo"/>
              </a:rPr>
              <a:t> </a:t>
            </a:r>
            <a:r>
              <a:rPr lang="en-US" sz="1400" dirty="0" err="1">
                <a:solidFill>
                  <a:srgbClr val="000000"/>
                </a:solidFill>
                <a:latin typeface="Arimo"/>
              </a:rPr>
              <a:t>sadece</a:t>
            </a:r>
            <a:r>
              <a:rPr lang="en-US" sz="1400" dirty="0">
                <a:solidFill>
                  <a:srgbClr val="000000"/>
                </a:solidFill>
                <a:latin typeface="Arimo"/>
              </a:rPr>
              <a:t> </a:t>
            </a:r>
            <a:r>
              <a:rPr lang="en-US" sz="1400" dirty="0" err="1">
                <a:solidFill>
                  <a:srgbClr val="000000"/>
                </a:solidFill>
                <a:latin typeface="Arimo"/>
              </a:rPr>
              <a:t>ortaokul</a:t>
            </a:r>
            <a:r>
              <a:rPr lang="en-US" sz="1400" dirty="0">
                <a:solidFill>
                  <a:srgbClr val="000000"/>
                </a:solidFill>
                <a:latin typeface="Arimo"/>
              </a:rPr>
              <a:t> </a:t>
            </a:r>
            <a:r>
              <a:rPr lang="en-US" sz="1400" dirty="0" err="1">
                <a:solidFill>
                  <a:srgbClr val="000000"/>
                </a:solidFill>
                <a:latin typeface="Arimo"/>
              </a:rPr>
              <a:t>ve</a:t>
            </a:r>
            <a:r>
              <a:rPr lang="en-US" sz="1400" dirty="0">
                <a:solidFill>
                  <a:srgbClr val="000000"/>
                </a:solidFill>
                <a:latin typeface="Arimo"/>
              </a:rPr>
              <a:t> </a:t>
            </a:r>
            <a:r>
              <a:rPr lang="en-US" sz="1400" dirty="0" err="1">
                <a:solidFill>
                  <a:srgbClr val="000000"/>
                </a:solidFill>
                <a:latin typeface="Arimo"/>
              </a:rPr>
              <a:t>lise</a:t>
            </a:r>
            <a:r>
              <a:rPr lang="en-US" sz="1400" dirty="0">
                <a:solidFill>
                  <a:srgbClr val="000000"/>
                </a:solidFill>
                <a:latin typeface="Arimo"/>
              </a:rPr>
              <a:t> </a:t>
            </a:r>
            <a:r>
              <a:rPr lang="en-US" sz="1400" dirty="0" err="1">
                <a:solidFill>
                  <a:srgbClr val="000000"/>
                </a:solidFill>
                <a:latin typeface="Arimo"/>
              </a:rPr>
              <a:t>öğrencilerimiz</a:t>
            </a:r>
            <a:r>
              <a:rPr lang="en-US" sz="1400" dirty="0">
                <a:solidFill>
                  <a:srgbClr val="000000"/>
                </a:solidFill>
                <a:latin typeface="Arimo"/>
              </a:rPr>
              <a:t> </a:t>
            </a:r>
            <a:r>
              <a:rPr lang="en-US" sz="1400" dirty="0" err="1">
                <a:solidFill>
                  <a:srgbClr val="000000"/>
                </a:solidFill>
                <a:latin typeface="Arimo"/>
              </a:rPr>
              <a:t>için</a:t>
            </a:r>
            <a:r>
              <a:rPr lang="en-US" sz="1400" dirty="0">
                <a:solidFill>
                  <a:srgbClr val="000000"/>
                </a:solidFill>
                <a:latin typeface="Arimo"/>
              </a:rPr>
              <a:t> </a:t>
            </a:r>
            <a:r>
              <a:rPr lang="en-US" sz="1400" dirty="0" err="1">
                <a:solidFill>
                  <a:srgbClr val="000000"/>
                </a:solidFill>
                <a:latin typeface="Arimo"/>
              </a:rPr>
              <a:t>gerçekleştirilebilecektir</a:t>
            </a:r>
            <a:r>
              <a:rPr lang="en-US" sz="1400" dirty="0" smtClean="0">
                <a:solidFill>
                  <a:srgbClr val="000000"/>
                </a:solidFill>
                <a:latin typeface="Arimo"/>
              </a:rPr>
              <a:t>.</a:t>
            </a:r>
            <a:endParaRPr lang="tr-TR" sz="1400" dirty="0" smtClean="0">
              <a:solidFill>
                <a:srgbClr val="000000"/>
              </a:solidFill>
              <a:latin typeface="Arimo"/>
            </a:endParaRPr>
          </a:p>
          <a:p>
            <a:pPr algn="just">
              <a:lnSpc>
                <a:spcPts val="1259"/>
              </a:lnSpc>
            </a:pPr>
            <a:endParaRPr lang="en-US" sz="1400" dirty="0">
              <a:solidFill>
                <a:srgbClr val="000000"/>
              </a:solidFill>
              <a:latin typeface="Arimo"/>
            </a:endParaRPr>
          </a:p>
          <a:p>
            <a:pPr algn="just">
              <a:lnSpc>
                <a:spcPts val="1259"/>
              </a:lnSpc>
            </a:pPr>
            <a:r>
              <a:rPr lang="en-US" sz="1400" dirty="0" err="1">
                <a:solidFill>
                  <a:srgbClr val="000000"/>
                </a:solidFill>
                <a:latin typeface="Arimo"/>
              </a:rPr>
              <a:t>Katılımcıların</a:t>
            </a:r>
            <a:r>
              <a:rPr lang="en-US" sz="1400" dirty="0">
                <a:solidFill>
                  <a:srgbClr val="000000"/>
                </a:solidFill>
                <a:latin typeface="Arimo"/>
              </a:rPr>
              <a:t> </a:t>
            </a:r>
            <a:r>
              <a:rPr lang="en-US" sz="1400" dirty="0" err="1">
                <a:solidFill>
                  <a:srgbClr val="000000"/>
                </a:solidFill>
                <a:latin typeface="Arimo"/>
              </a:rPr>
              <a:t>gönderen</a:t>
            </a:r>
            <a:r>
              <a:rPr lang="en-US" sz="1400" dirty="0">
                <a:solidFill>
                  <a:srgbClr val="000000"/>
                </a:solidFill>
                <a:latin typeface="Arimo"/>
              </a:rPr>
              <a:t> </a:t>
            </a:r>
            <a:r>
              <a:rPr lang="en-US" sz="1400" dirty="0" err="1">
                <a:solidFill>
                  <a:srgbClr val="000000"/>
                </a:solidFill>
                <a:latin typeface="Arimo"/>
              </a:rPr>
              <a:t>kuruluşun</a:t>
            </a:r>
            <a:r>
              <a:rPr lang="en-US" sz="1400" dirty="0">
                <a:solidFill>
                  <a:srgbClr val="000000"/>
                </a:solidFill>
                <a:latin typeface="Arimo"/>
              </a:rPr>
              <a:t> </a:t>
            </a:r>
            <a:r>
              <a:rPr lang="en-US" sz="1400" dirty="0" err="1">
                <a:solidFill>
                  <a:srgbClr val="000000"/>
                </a:solidFill>
                <a:latin typeface="Arimo"/>
              </a:rPr>
              <a:t>öğrencisi</a:t>
            </a:r>
            <a:r>
              <a:rPr lang="en-US" sz="1400" dirty="0">
                <a:solidFill>
                  <a:srgbClr val="000000"/>
                </a:solidFill>
                <a:latin typeface="Arimo"/>
              </a:rPr>
              <a:t> </a:t>
            </a:r>
            <a:r>
              <a:rPr lang="en-US" sz="1400" dirty="0" err="1">
                <a:solidFill>
                  <a:srgbClr val="000000"/>
                </a:solidFill>
                <a:latin typeface="Arimo"/>
              </a:rPr>
              <a:t>olması</a:t>
            </a:r>
            <a:r>
              <a:rPr lang="en-US" sz="1400" dirty="0">
                <a:solidFill>
                  <a:srgbClr val="000000"/>
                </a:solidFill>
                <a:latin typeface="Arimo"/>
              </a:rPr>
              <a:t> </a:t>
            </a:r>
            <a:r>
              <a:rPr lang="en-US" sz="1400" dirty="0" err="1">
                <a:solidFill>
                  <a:srgbClr val="000000"/>
                </a:solidFill>
                <a:latin typeface="Arimo"/>
              </a:rPr>
              <a:t>gerekmektedir</a:t>
            </a:r>
            <a:r>
              <a:rPr lang="en-US" sz="1400" dirty="0">
                <a:solidFill>
                  <a:srgbClr val="000000"/>
                </a:solidFill>
                <a:latin typeface="Arimo"/>
              </a:rPr>
              <a:t>.</a:t>
            </a:r>
          </a:p>
        </p:txBody>
      </p:sp>
      <p:sp>
        <p:nvSpPr>
          <p:cNvPr id="28" name="TextBox 31"/>
          <p:cNvSpPr txBox="1"/>
          <p:nvPr/>
        </p:nvSpPr>
        <p:spPr>
          <a:xfrm>
            <a:off x="-168696" y="928872"/>
            <a:ext cx="3446317" cy="245773"/>
          </a:xfrm>
          <a:prstGeom prst="rect">
            <a:avLst/>
          </a:prstGeom>
          <a:solidFill>
            <a:schemeClr val="bg1"/>
          </a:solidFill>
          <a:ln>
            <a:solidFill>
              <a:schemeClr val="bg1"/>
            </a:solidFill>
          </a:ln>
        </p:spPr>
        <p:txBody>
          <a:bodyPr wrap="square" lIns="0" tIns="0" rIns="0" bIns="0" rtlCol="0" anchor="t">
            <a:spAutoFit/>
          </a:bodyPr>
          <a:lstStyle/>
          <a:p>
            <a:pPr algn="ctr">
              <a:lnSpc>
                <a:spcPts val="2100"/>
              </a:lnSpc>
            </a:pPr>
            <a:r>
              <a:rPr lang="en-US" sz="1500" dirty="0" err="1" smtClean="0">
                <a:solidFill>
                  <a:schemeClr val="accent3">
                    <a:lumMod val="50000"/>
                  </a:schemeClr>
                </a:solidFill>
                <a:latin typeface="Arimo"/>
              </a:rPr>
              <a:t>Uygun</a:t>
            </a:r>
            <a:r>
              <a:rPr lang="tr-TR" sz="1500" dirty="0">
                <a:solidFill>
                  <a:schemeClr val="accent3">
                    <a:lumMod val="50000"/>
                  </a:schemeClr>
                </a:solidFill>
                <a:latin typeface="Arimo"/>
              </a:rPr>
              <a:t> </a:t>
            </a:r>
            <a:r>
              <a:rPr lang="tr-TR" sz="1500" dirty="0" smtClean="0">
                <a:solidFill>
                  <a:schemeClr val="accent3">
                    <a:lumMod val="50000"/>
                  </a:schemeClr>
                </a:solidFill>
                <a:latin typeface="Arimo"/>
              </a:rPr>
              <a:t> </a:t>
            </a:r>
            <a:r>
              <a:rPr lang="en-US" sz="1500" dirty="0" err="1" smtClean="0">
                <a:solidFill>
                  <a:schemeClr val="accent3">
                    <a:lumMod val="50000"/>
                  </a:schemeClr>
                </a:solidFill>
                <a:latin typeface="Arimo"/>
              </a:rPr>
              <a:t>Katılımcılar</a:t>
            </a:r>
            <a:endParaRPr lang="en-US" sz="1500" dirty="0">
              <a:solidFill>
                <a:schemeClr val="accent3">
                  <a:lumMod val="50000"/>
                </a:schemeClr>
              </a:solidFill>
              <a:latin typeface="Arimo"/>
            </a:endParaRPr>
          </a:p>
        </p:txBody>
      </p:sp>
      <p:sp>
        <p:nvSpPr>
          <p:cNvPr id="30" name="TextBox 33"/>
          <p:cNvSpPr txBox="1"/>
          <p:nvPr/>
        </p:nvSpPr>
        <p:spPr>
          <a:xfrm>
            <a:off x="707008" y="2993238"/>
            <a:ext cx="10707908" cy="1500411"/>
          </a:xfrm>
          <a:prstGeom prst="rect">
            <a:avLst/>
          </a:prstGeom>
        </p:spPr>
        <p:txBody>
          <a:bodyPr wrap="square" lIns="0" tIns="0" rIns="0" bIns="0" rtlCol="0" anchor="t">
            <a:spAutoFit/>
          </a:bodyPr>
          <a:lstStyle/>
          <a:p>
            <a:pPr>
              <a:lnSpc>
                <a:spcPct val="150000"/>
              </a:lnSpc>
            </a:pPr>
            <a:r>
              <a:rPr lang="tr-TR" sz="1400" dirty="0" smtClean="0">
                <a:solidFill>
                  <a:srgbClr val="000000"/>
                </a:solidFill>
                <a:latin typeface="Arimo"/>
              </a:rPr>
              <a:t>Okul öğrencilerinin grup hareketlilikleri kapsamında akış başına 2-10 öğrenci katılabilir</a:t>
            </a:r>
          </a:p>
          <a:p>
            <a:pPr>
              <a:lnSpc>
                <a:spcPct val="150000"/>
              </a:lnSpc>
            </a:pPr>
            <a:r>
              <a:rPr lang="tr-TR" sz="1400" dirty="0" smtClean="0">
                <a:solidFill>
                  <a:srgbClr val="000000"/>
                </a:solidFill>
                <a:latin typeface="Arimo Bold"/>
              </a:rPr>
              <a:t>Okul öğrencilerinin grup hareketliliğini</a:t>
            </a:r>
            <a:r>
              <a:rPr lang="tr-TR" sz="1400" dirty="0" smtClean="0">
                <a:solidFill>
                  <a:srgbClr val="000000"/>
                </a:solidFill>
                <a:latin typeface="Arimo"/>
              </a:rPr>
              <a:t> ortaokullar ve liseler seçebilir.(Okulöncesi ve ilkokul öğrencileri hareketliliklere  katılamaz. )</a:t>
            </a:r>
          </a:p>
          <a:p>
            <a:pPr>
              <a:lnSpc>
                <a:spcPct val="150000"/>
              </a:lnSpc>
            </a:pPr>
            <a:r>
              <a:rPr lang="tr-TR" sz="1400" dirty="0" smtClean="0">
                <a:solidFill>
                  <a:srgbClr val="000000"/>
                </a:solidFill>
                <a:latin typeface="Arimo Bold"/>
              </a:rPr>
              <a:t>Okul öğrencilerinin kısa süreli öğrenim hareketliliğini </a:t>
            </a:r>
            <a:r>
              <a:rPr lang="tr-TR" sz="1400" dirty="0" smtClean="0">
                <a:solidFill>
                  <a:srgbClr val="000000"/>
                </a:solidFill>
                <a:latin typeface="Arimo"/>
              </a:rPr>
              <a:t> liseler seçebilir.  (Okulöncesi ve ilkokul ve ortaokul öğrencileri katılamaz) </a:t>
            </a:r>
          </a:p>
          <a:p>
            <a:pPr>
              <a:lnSpc>
                <a:spcPct val="150000"/>
              </a:lnSpc>
            </a:pPr>
            <a:r>
              <a:rPr lang="tr-TR" sz="1400" dirty="0" smtClean="0">
                <a:solidFill>
                  <a:srgbClr val="000000"/>
                </a:solidFill>
                <a:latin typeface="Arimo Bold"/>
              </a:rPr>
              <a:t>Okul öğrencilerinin uzun süreli öğrenim hareketliliğini</a:t>
            </a:r>
            <a:r>
              <a:rPr lang="tr-TR" sz="1400" dirty="0" smtClean="0">
                <a:solidFill>
                  <a:srgbClr val="000000"/>
                </a:solidFill>
                <a:latin typeface="Arimo"/>
              </a:rPr>
              <a:t> liseler seçebilir. Okulöncesi ve ilkokul ve ortaokul öğrencileri katılamaz) </a:t>
            </a:r>
          </a:p>
          <a:p>
            <a:pPr>
              <a:lnSpc>
                <a:spcPct val="150000"/>
              </a:lnSpc>
            </a:pPr>
            <a:endParaRPr lang="en-US" sz="900" dirty="0">
              <a:solidFill>
                <a:srgbClr val="000000"/>
              </a:solidFill>
              <a:latin typeface="Arimo"/>
            </a:endParaRPr>
          </a:p>
        </p:txBody>
      </p:sp>
      <p:sp>
        <p:nvSpPr>
          <p:cNvPr id="31" name="TextBox 34"/>
          <p:cNvSpPr txBox="1"/>
          <p:nvPr/>
        </p:nvSpPr>
        <p:spPr>
          <a:xfrm>
            <a:off x="743018" y="2534716"/>
            <a:ext cx="1644054" cy="245773"/>
          </a:xfrm>
          <a:prstGeom prst="rect">
            <a:avLst/>
          </a:prstGeom>
        </p:spPr>
        <p:txBody>
          <a:bodyPr lIns="0" tIns="0" rIns="0" bIns="0" rtlCol="0" anchor="t">
            <a:spAutoFit/>
          </a:bodyPr>
          <a:lstStyle/>
          <a:p>
            <a:pPr algn="ctr">
              <a:lnSpc>
                <a:spcPts val="2100"/>
              </a:lnSpc>
            </a:pPr>
            <a:r>
              <a:rPr lang="en-US" sz="1500" dirty="0" err="1">
                <a:latin typeface="Arimo"/>
              </a:rPr>
              <a:t>Başvuru</a:t>
            </a:r>
            <a:r>
              <a:rPr lang="en-US" sz="1500" dirty="0">
                <a:latin typeface="Arimo"/>
              </a:rPr>
              <a:t> </a:t>
            </a:r>
            <a:r>
              <a:rPr lang="en-US" sz="1500" dirty="0" err="1">
                <a:solidFill>
                  <a:schemeClr val="accent3">
                    <a:lumMod val="50000"/>
                  </a:schemeClr>
                </a:solidFill>
                <a:latin typeface="Arimo"/>
              </a:rPr>
              <a:t>Kuralları</a:t>
            </a:r>
            <a:endParaRPr lang="en-US" sz="1500" dirty="0">
              <a:solidFill>
                <a:schemeClr val="accent3">
                  <a:lumMod val="50000"/>
                </a:schemeClr>
              </a:solidFill>
              <a:latin typeface="Arimo"/>
            </a:endParaRPr>
          </a:p>
        </p:txBody>
      </p:sp>
      <p:grpSp>
        <p:nvGrpSpPr>
          <p:cNvPr id="32" name="Group 35"/>
          <p:cNvGrpSpPr/>
          <p:nvPr/>
        </p:nvGrpSpPr>
        <p:grpSpPr>
          <a:xfrm>
            <a:off x="533886" y="188640"/>
            <a:ext cx="11178383" cy="551588"/>
            <a:chOff x="0" y="0"/>
            <a:chExt cx="33779298" cy="2814322"/>
          </a:xfrm>
          <a:solidFill>
            <a:schemeClr val="accent3">
              <a:lumMod val="50000"/>
            </a:schemeClr>
          </a:solidFill>
        </p:grpSpPr>
        <p:sp>
          <p:nvSpPr>
            <p:cNvPr id="33" name="Freeform 36"/>
            <p:cNvSpPr/>
            <p:nvPr/>
          </p:nvSpPr>
          <p:spPr>
            <a:xfrm>
              <a:off x="0" y="0"/>
              <a:ext cx="33779296" cy="2814322"/>
            </a:xfrm>
            <a:custGeom>
              <a:avLst/>
              <a:gdLst/>
              <a:ahLst/>
              <a:cxnLst/>
              <a:rect l="l" t="t" r="r" b="b"/>
              <a:pathLst>
                <a:path w="33779296" h="2814322">
                  <a:moveTo>
                    <a:pt x="33553239" y="0"/>
                  </a:moveTo>
                  <a:lnTo>
                    <a:pt x="0" y="0"/>
                  </a:lnTo>
                  <a:lnTo>
                    <a:pt x="0" y="2814322"/>
                  </a:lnTo>
                  <a:lnTo>
                    <a:pt x="33779296" y="2814322"/>
                  </a:lnTo>
                  <a:lnTo>
                    <a:pt x="33779296" y="0"/>
                  </a:lnTo>
                  <a:lnTo>
                    <a:pt x="33553239" y="0"/>
                  </a:lnTo>
                  <a:close/>
                  <a:moveTo>
                    <a:pt x="33553239" y="2588262"/>
                  </a:moveTo>
                  <a:lnTo>
                    <a:pt x="228600" y="2588262"/>
                  </a:lnTo>
                  <a:lnTo>
                    <a:pt x="228600" y="228600"/>
                  </a:lnTo>
                  <a:lnTo>
                    <a:pt x="33553239" y="228600"/>
                  </a:lnTo>
                  <a:lnTo>
                    <a:pt x="33553239" y="2588262"/>
                  </a:lnTo>
                  <a:close/>
                </a:path>
              </a:pathLst>
            </a:custGeom>
            <a:grpFill/>
          </p:spPr>
        </p:sp>
      </p:grpSp>
      <p:sp>
        <p:nvSpPr>
          <p:cNvPr id="34" name="TextBox 37"/>
          <p:cNvSpPr txBox="1"/>
          <p:nvPr/>
        </p:nvSpPr>
        <p:spPr>
          <a:xfrm>
            <a:off x="592823" y="276356"/>
            <a:ext cx="3588499" cy="327141"/>
          </a:xfrm>
          <a:prstGeom prst="rect">
            <a:avLst/>
          </a:prstGeom>
        </p:spPr>
        <p:txBody>
          <a:bodyPr lIns="0" tIns="0" rIns="0" bIns="0" rtlCol="0" anchor="t">
            <a:spAutoFit/>
          </a:bodyPr>
          <a:lstStyle/>
          <a:p>
            <a:pPr algn="ctr">
              <a:lnSpc>
                <a:spcPts val="2775"/>
              </a:lnSpc>
            </a:pPr>
            <a:r>
              <a:rPr lang="en-US" sz="1982" dirty="0">
                <a:latin typeface="DejaVu Serif"/>
              </a:rPr>
              <a:t>2. Öğrenci  </a:t>
            </a:r>
            <a:r>
              <a:rPr lang="en-US" sz="1982" dirty="0" err="1">
                <a:latin typeface="DejaVu Serif"/>
              </a:rPr>
              <a:t>Hareketliliği</a:t>
            </a:r>
            <a:endParaRPr lang="en-US" sz="1982" dirty="0">
              <a:latin typeface="DejaVu Serif"/>
            </a:endParaRPr>
          </a:p>
        </p:txBody>
      </p:sp>
      <p:sp>
        <p:nvSpPr>
          <p:cNvPr id="35" name="TextBox 38"/>
          <p:cNvSpPr txBox="1"/>
          <p:nvPr/>
        </p:nvSpPr>
        <p:spPr>
          <a:xfrm>
            <a:off x="303257" y="4549810"/>
            <a:ext cx="2069267" cy="258276"/>
          </a:xfrm>
          <a:prstGeom prst="rect">
            <a:avLst/>
          </a:prstGeom>
        </p:spPr>
        <p:txBody>
          <a:bodyPr lIns="0" tIns="0" rIns="0" bIns="0" rtlCol="0" anchor="t">
            <a:spAutoFit/>
          </a:bodyPr>
          <a:lstStyle/>
          <a:p>
            <a:pPr algn="ctr">
              <a:lnSpc>
                <a:spcPts val="2240"/>
              </a:lnSpc>
            </a:pPr>
            <a:r>
              <a:rPr lang="en-US" sz="1600" dirty="0" err="1">
                <a:solidFill>
                  <a:schemeClr val="accent3">
                    <a:lumMod val="50000"/>
                  </a:schemeClr>
                </a:solidFill>
                <a:latin typeface="Arimo"/>
              </a:rPr>
              <a:t>Öncelikler</a:t>
            </a:r>
            <a:endParaRPr lang="en-US" sz="1600" dirty="0">
              <a:solidFill>
                <a:schemeClr val="accent3">
                  <a:lumMod val="50000"/>
                </a:schemeClr>
              </a:solidFill>
              <a:latin typeface="Arimo"/>
            </a:endParaRPr>
          </a:p>
        </p:txBody>
      </p:sp>
      <p:sp>
        <p:nvSpPr>
          <p:cNvPr id="36" name="TextBox 39"/>
          <p:cNvSpPr txBox="1"/>
          <p:nvPr/>
        </p:nvSpPr>
        <p:spPr>
          <a:xfrm>
            <a:off x="768373" y="5085184"/>
            <a:ext cx="10585176" cy="1636345"/>
          </a:xfrm>
          <a:prstGeom prst="rect">
            <a:avLst/>
          </a:prstGeom>
        </p:spPr>
        <p:txBody>
          <a:bodyPr wrap="square" lIns="0" tIns="0" rIns="0" bIns="0" rtlCol="0" anchor="t">
            <a:spAutoFit/>
          </a:bodyPr>
          <a:lstStyle/>
          <a:p>
            <a:pPr algn="just"/>
            <a:r>
              <a:rPr lang="tr-TR" sz="1400" dirty="0" smtClean="0">
                <a:solidFill>
                  <a:srgbClr val="000000"/>
                </a:solidFill>
                <a:latin typeface="Arimo"/>
              </a:rPr>
              <a:t>Dezavantaj</a:t>
            </a:r>
            <a:r>
              <a:rPr lang="en-US" sz="1400" dirty="0" err="1" smtClean="0">
                <a:solidFill>
                  <a:srgbClr val="000000"/>
                </a:solidFill>
                <a:latin typeface="Arimo"/>
              </a:rPr>
              <a:t>lı</a:t>
            </a:r>
            <a:r>
              <a:rPr lang="en-US" sz="1400" dirty="0" smtClean="0">
                <a:solidFill>
                  <a:srgbClr val="000000"/>
                </a:solidFill>
                <a:latin typeface="Arimo"/>
              </a:rPr>
              <a:t> </a:t>
            </a:r>
            <a:r>
              <a:rPr lang="tr-TR" sz="1400" dirty="0" smtClean="0">
                <a:solidFill>
                  <a:srgbClr val="000000"/>
                </a:solidFill>
                <a:latin typeface="Arimo"/>
              </a:rPr>
              <a:t>bölgelerde bulunan “ Okullar Arası İmkan Farklılıklarının Azaltılması Projesi” kapsamında bulunan ilkokullara </a:t>
            </a:r>
            <a:r>
              <a:rPr lang="en-US" sz="1400" dirty="0" smtClean="0">
                <a:solidFill>
                  <a:srgbClr val="000000"/>
                </a:solidFill>
                <a:latin typeface="Arimo"/>
              </a:rPr>
              <a:t>,</a:t>
            </a:r>
            <a:endParaRPr lang="en-US" sz="1400" dirty="0">
              <a:solidFill>
                <a:srgbClr val="000000"/>
              </a:solidFill>
              <a:latin typeface="Arimo"/>
            </a:endParaRPr>
          </a:p>
          <a:p>
            <a:pPr algn="just"/>
            <a:r>
              <a:rPr lang="tr-TR" sz="1400" dirty="0" smtClean="0">
                <a:solidFill>
                  <a:srgbClr val="000000"/>
                </a:solidFill>
                <a:latin typeface="Arimo"/>
              </a:rPr>
              <a:t>Birleştirilmiş sınıf uygulaması yapılan ilkokullara,</a:t>
            </a:r>
          </a:p>
          <a:p>
            <a:pPr algn="just"/>
            <a:r>
              <a:rPr lang="tr-TR" sz="1400" dirty="0" smtClean="0">
                <a:solidFill>
                  <a:srgbClr val="000000"/>
                </a:solidFill>
                <a:latin typeface="Arimo"/>
              </a:rPr>
              <a:t> Dezavantajlı bölgelerde bulunan devamsızlık oranı yüksek veya erken okul terki riski taşıyan öğrenci sayısı yüksek  olan ortaokullara, Proje okulu olan liselere , </a:t>
            </a:r>
          </a:p>
          <a:p>
            <a:pPr algn="just"/>
            <a:r>
              <a:rPr lang="tr-TR" sz="1400" dirty="0" smtClean="0">
                <a:solidFill>
                  <a:srgbClr val="000000"/>
                </a:solidFill>
                <a:latin typeface="Arimo"/>
              </a:rPr>
              <a:t>Daha önce herhangi bir </a:t>
            </a:r>
            <a:r>
              <a:rPr lang="tr-TR" sz="1400" dirty="0" err="1" smtClean="0">
                <a:solidFill>
                  <a:srgbClr val="000000"/>
                </a:solidFill>
                <a:latin typeface="Arimo"/>
              </a:rPr>
              <a:t>Erasmus</a:t>
            </a:r>
            <a:r>
              <a:rPr lang="tr-TR" sz="1400" dirty="0" smtClean="0">
                <a:solidFill>
                  <a:srgbClr val="000000"/>
                </a:solidFill>
                <a:latin typeface="Arimo"/>
              </a:rPr>
              <a:t> programına katılmamış olan okullara,</a:t>
            </a:r>
          </a:p>
          <a:p>
            <a:pPr algn="just"/>
            <a:r>
              <a:rPr lang="tr-TR" sz="1400" dirty="0" smtClean="0">
                <a:solidFill>
                  <a:srgbClr val="000000"/>
                </a:solidFill>
                <a:latin typeface="Arimo"/>
              </a:rPr>
              <a:t> konsorsiyum faaliyetlerinden öncelikli olarak yararlanmasını sağlamak amacıyla değerlendirme aşamasında ek puan verilmek suretiyle öncelik verilecektir</a:t>
            </a:r>
            <a:r>
              <a:rPr lang="tr-TR" sz="900" dirty="0" smtClean="0">
                <a:solidFill>
                  <a:srgbClr val="000000"/>
                </a:solidFill>
                <a:latin typeface="Arimo"/>
              </a:rPr>
              <a:t>.</a:t>
            </a:r>
          </a:p>
          <a:p>
            <a:pPr algn="just">
              <a:lnSpc>
                <a:spcPts val="956"/>
              </a:lnSpc>
            </a:pPr>
            <a:endParaRPr lang="en-US" sz="900" dirty="0">
              <a:solidFill>
                <a:srgbClr val="000000"/>
              </a:solidFill>
              <a:latin typeface="Arimo"/>
            </a:endParaRPr>
          </a:p>
        </p:txBody>
      </p:sp>
    </p:spTree>
    <p:extLst>
      <p:ext uri="{BB962C8B-B14F-4D97-AF65-F5344CB8AC3E}">
        <p14:creationId xmlns:p14="http://schemas.microsoft.com/office/powerpoint/2010/main" val="1377999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p:cNvSpPr txBox="1">
            <a:spLocks/>
          </p:cNvSpPr>
          <p:nvPr/>
        </p:nvSpPr>
        <p:spPr>
          <a:xfrm>
            <a:off x="2982299" y="348074"/>
            <a:ext cx="4853305" cy="713740"/>
          </a:xfrm>
          <a:prstGeom prst="rect">
            <a:avLst/>
          </a:prstGeom>
          <a:solidFill>
            <a:srgbClr val="FFAB40"/>
          </a:solidFill>
        </p:spPr>
        <p:txBody>
          <a:bodyPr vert="horz" wrap="square" lIns="0" tIns="219075" rIns="0" bIns="0" rtlCol="0">
            <a:spAutoFit/>
          </a:bodyPr>
          <a:lstStyle>
            <a:lvl1pPr>
              <a:defRPr sz="1700" b="1" i="0">
                <a:solidFill>
                  <a:srgbClr val="37761C"/>
                </a:solidFill>
                <a:latin typeface="Calibri"/>
                <a:ea typeface="+mj-ea"/>
                <a:cs typeface="Calibri"/>
              </a:defRPr>
            </a:lvl1pPr>
          </a:lstStyle>
          <a:p>
            <a:pPr algn="ctr">
              <a:spcBef>
                <a:spcPts val="1725"/>
              </a:spcBef>
            </a:pPr>
            <a:r>
              <a:rPr lang="tr-TR" kern="0" spc="-5" smtClean="0">
                <a:solidFill>
                  <a:srgbClr val="000000"/>
                </a:solidFill>
                <a:latin typeface="Roboto"/>
                <a:cs typeface="Roboto"/>
              </a:rPr>
              <a:t>DİĞER</a:t>
            </a:r>
            <a:r>
              <a:rPr lang="tr-TR" kern="0" spc="-15" smtClean="0">
                <a:solidFill>
                  <a:srgbClr val="000000"/>
                </a:solidFill>
                <a:latin typeface="Roboto"/>
                <a:cs typeface="Roboto"/>
              </a:rPr>
              <a:t> </a:t>
            </a:r>
            <a:r>
              <a:rPr lang="tr-TR" kern="0" smtClean="0">
                <a:solidFill>
                  <a:srgbClr val="000000"/>
                </a:solidFill>
                <a:latin typeface="Roboto"/>
                <a:cs typeface="Roboto"/>
              </a:rPr>
              <a:t>DESTEKLENEN</a:t>
            </a:r>
            <a:r>
              <a:rPr lang="tr-TR" kern="0" spc="-10" smtClean="0">
                <a:solidFill>
                  <a:srgbClr val="000000"/>
                </a:solidFill>
                <a:latin typeface="Roboto"/>
                <a:cs typeface="Roboto"/>
              </a:rPr>
              <a:t> </a:t>
            </a:r>
            <a:r>
              <a:rPr lang="tr-TR" kern="0" spc="10" smtClean="0">
                <a:solidFill>
                  <a:srgbClr val="000000"/>
                </a:solidFill>
                <a:latin typeface="Roboto"/>
                <a:cs typeface="Roboto"/>
              </a:rPr>
              <a:t>AKTİVİTELER</a:t>
            </a:r>
            <a:endParaRPr lang="tr-TR" kern="0" spc="10" dirty="0">
              <a:solidFill>
                <a:srgbClr val="000000"/>
              </a:solidFill>
              <a:latin typeface="Roboto"/>
              <a:cs typeface="Roboto"/>
            </a:endParaRPr>
          </a:p>
        </p:txBody>
      </p:sp>
      <p:sp>
        <p:nvSpPr>
          <p:cNvPr id="5" name="object 10"/>
          <p:cNvSpPr txBox="1"/>
          <p:nvPr/>
        </p:nvSpPr>
        <p:spPr>
          <a:xfrm>
            <a:off x="368327" y="1342637"/>
            <a:ext cx="3072130" cy="714375"/>
          </a:xfrm>
          <a:prstGeom prst="rect">
            <a:avLst/>
          </a:prstGeom>
          <a:solidFill>
            <a:srgbClr val="FFAB40"/>
          </a:solidFill>
        </p:spPr>
        <p:txBody>
          <a:bodyPr vert="horz" wrap="square" lIns="0" tIns="635" rIns="0" bIns="0" rtlCol="0">
            <a:spAutoFit/>
          </a:bodyPr>
          <a:lstStyle/>
          <a:p>
            <a:pPr>
              <a:lnSpc>
                <a:spcPct val="100000"/>
              </a:lnSpc>
              <a:spcBef>
                <a:spcPts val="5"/>
              </a:spcBef>
            </a:pPr>
            <a:endParaRPr sz="1700" dirty="0">
              <a:latin typeface="Times New Roman"/>
              <a:cs typeface="Times New Roman"/>
            </a:endParaRPr>
          </a:p>
          <a:p>
            <a:pPr marL="586105">
              <a:lnSpc>
                <a:spcPct val="100000"/>
              </a:lnSpc>
            </a:pPr>
            <a:r>
              <a:rPr sz="1300" b="1" spc="10" dirty="0">
                <a:latin typeface="Roboto"/>
                <a:cs typeface="Roboto"/>
              </a:rPr>
              <a:t>UZMAN</a:t>
            </a:r>
            <a:r>
              <a:rPr sz="1300" b="1" spc="-25" dirty="0">
                <a:latin typeface="Roboto"/>
                <a:cs typeface="Roboto"/>
              </a:rPr>
              <a:t> </a:t>
            </a:r>
            <a:r>
              <a:rPr sz="1300" b="1" spc="10" dirty="0">
                <a:latin typeface="Roboto"/>
                <a:cs typeface="Roboto"/>
              </a:rPr>
              <a:t>DAVET</a:t>
            </a:r>
            <a:r>
              <a:rPr sz="1300" b="1" spc="-55" dirty="0">
                <a:latin typeface="Roboto"/>
                <a:cs typeface="Roboto"/>
              </a:rPr>
              <a:t> </a:t>
            </a:r>
            <a:r>
              <a:rPr sz="1300" b="1" spc="-10" dirty="0">
                <a:latin typeface="Roboto"/>
                <a:cs typeface="Roboto"/>
              </a:rPr>
              <a:t>EDİLMESİ</a:t>
            </a:r>
            <a:endParaRPr sz="1300" dirty="0">
              <a:latin typeface="Roboto"/>
              <a:cs typeface="Roboto"/>
            </a:endParaRPr>
          </a:p>
        </p:txBody>
      </p:sp>
      <p:sp>
        <p:nvSpPr>
          <p:cNvPr id="6" name="object 11"/>
          <p:cNvSpPr txBox="1"/>
          <p:nvPr/>
        </p:nvSpPr>
        <p:spPr>
          <a:xfrm>
            <a:off x="7301200" y="1342637"/>
            <a:ext cx="4380230" cy="713740"/>
          </a:xfrm>
          <a:prstGeom prst="rect">
            <a:avLst/>
          </a:prstGeom>
          <a:solidFill>
            <a:srgbClr val="FFAB40"/>
          </a:solidFill>
        </p:spPr>
        <p:txBody>
          <a:bodyPr vert="horz" wrap="square" lIns="0" tIns="635" rIns="0" bIns="0" rtlCol="0">
            <a:spAutoFit/>
          </a:bodyPr>
          <a:lstStyle/>
          <a:p>
            <a:pPr>
              <a:lnSpc>
                <a:spcPct val="100000"/>
              </a:lnSpc>
              <a:spcBef>
                <a:spcPts val="5"/>
              </a:spcBef>
            </a:pPr>
            <a:endParaRPr sz="1700" dirty="0">
              <a:latin typeface="Times New Roman"/>
              <a:cs typeface="Times New Roman"/>
            </a:endParaRPr>
          </a:p>
          <a:p>
            <a:pPr algn="ctr">
              <a:lnSpc>
                <a:spcPct val="100000"/>
              </a:lnSpc>
            </a:pPr>
            <a:r>
              <a:rPr sz="1300" b="1" spc="5" dirty="0">
                <a:latin typeface="Roboto"/>
                <a:cs typeface="Roboto"/>
              </a:rPr>
              <a:t>HAZIRLIK</a:t>
            </a:r>
            <a:r>
              <a:rPr sz="1300" b="1" spc="-35" dirty="0">
                <a:latin typeface="Roboto"/>
                <a:cs typeface="Roboto"/>
              </a:rPr>
              <a:t> </a:t>
            </a:r>
            <a:r>
              <a:rPr sz="1300" b="1" spc="-5" dirty="0">
                <a:latin typeface="Roboto"/>
                <a:cs typeface="Roboto"/>
              </a:rPr>
              <a:t>ZİYARETLERİ</a:t>
            </a:r>
            <a:endParaRPr sz="1300" dirty="0">
              <a:latin typeface="Roboto"/>
              <a:cs typeface="Roboto"/>
            </a:endParaRPr>
          </a:p>
        </p:txBody>
      </p:sp>
      <p:sp>
        <p:nvSpPr>
          <p:cNvPr id="7" name="object 12"/>
          <p:cNvSpPr txBox="1"/>
          <p:nvPr/>
        </p:nvSpPr>
        <p:spPr>
          <a:xfrm>
            <a:off x="3649950" y="1342637"/>
            <a:ext cx="3517900" cy="713740"/>
          </a:xfrm>
          <a:prstGeom prst="rect">
            <a:avLst/>
          </a:prstGeom>
          <a:solidFill>
            <a:srgbClr val="FFAB40"/>
          </a:solidFill>
        </p:spPr>
        <p:txBody>
          <a:bodyPr vert="horz" wrap="square" lIns="0" tIns="4445" rIns="0" bIns="0" rtlCol="0">
            <a:spAutoFit/>
          </a:bodyPr>
          <a:lstStyle/>
          <a:p>
            <a:pPr>
              <a:lnSpc>
                <a:spcPct val="100000"/>
              </a:lnSpc>
              <a:spcBef>
                <a:spcPts val="35"/>
              </a:spcBef>
            </a:pPr>
            <a:endParaRPr sz="1700" dirty="0">
              <a:latin typeface="Times New Roman"/>
              <a:cs typeface="Times New Roman"/>
            </a:endParaRPr>
          </a:p>
          <a:p>
            <a:pPr marL="685165">
              <a:lnSpc>
                <a:spcPct val="100000"/>
              </a:lnSpc>
            </a:pPr>
            <a:r>
              <a:rPr sz="1300" b="1" dirty="0">
                <a:latin typeface="Roboto"/>
                <a:cs typeface="Roboto"/>
              </a:rPr>
              <a:t>EĞİTİMCİLERE</a:t>
            </a:r>
            <a:r>
              <a:rPr sz="1300" b="1" spc="-25" dirty="0">
                <a:latin typeface="Roboto"/>
                <a:cs typeface="Roboto"/>
              </a:rPr>
              <a:t> </a:t>
            </a:r>
            <a:r>
              <a:rPr sz="1300" b="1" spc="10" dirty="0">
                <a:latin typeface="Roboto"/>
                <a:cs typeface="Roboto"/>
              </a:rPr>
              <a:t>EV</a:t>
            </a:r>
            <a:r>
              <a:rPr sz="1300" b="1" spc="-20" dirty="0">
                <a:latin typeface="Roboto"/>
                <a:cs typeface="Roboto"/>
              </a:rPr>
              <a:t> </a:t>
            </a:r>
            <a:r>
              <a:rPr sz="1300" b="1" dirty="0">
                <a:latin typeface="Roboto"/>
                <a:cs typeface="Roboto"/>
              </a:rPr>
              <a:t>SAHİPLİĞİ</a:t>
            </a:r>
            <a:endParaRPr sz="1300" dirty="0">
              <a:latin typeface="Roboto"/>
              <a:cs typeface="Roboto"/>
            </a:endParaRPr>
          </a:p>
        </p:txBody>
      </p:sp>
      <p:grpSp>
        <p:nvGrpSpPr>
          <p:cNvPr id="8" name="object 13"/>
          <p:cNvGrpSpPr/>
          <p:nvPr/>
        </p:nvGrpSpPr>
        <p:grpSpPr>
          <a:xfrm>
            <a:off x="1899614" y="1050062"/>
            <a:ext cx="7596505" cy="302895"/>
            <a:chOff x="1899614" y="1050062"/>
            <a:chExt cx="7596505" cy="302895"/>
          </a:xfrm>
        </p:grpSpPr>
        <p:sp>
          <p:nvSpPr>
            <p:cNvPr id="9" name="object 14"/>
            <p:cNvSpPr/>
            <p:nvPr/>
          </p:nvSpPr>
          <p:spPr>
            <a:xfrm>
              <a:off x="1904377" y="1054824"/>
              <a:ext cx="7586980" cy="293370"/>
            </a:xfrm>
            <a:custGeom>
              <a:avLst/>
              <a:gdLst/>
              <a:ahLst/>
              <a:cxnLst/>
              <a:rect l="l" t="t" r="r" b="b"/>
              <a:pathLst>
                <a:path w="7586980" h="293369">
                  <a:moveTo>
                    <a:pt x="3504522" y="99"/>
                  </a:moveTo>
                  <a:lnTo>
                    <a:pt x="3504522" y="146600"/>
                  </a:lnTo>
                  <a:lnTo>
                    <a:pt x="7586922" y="146600"/>
                  </a:lnTo>
                  <a:lnTo>
                    <a:pt x="7586922" y="293199"/>
                  </a:lnTo>
                </a:path>
                <a:path w="7586980" h="293369">
                  <a:moveTo>
                    <a:pt x="0" y="293099"/>
                  </a:moveTo>
                  <a:lnTo>
                    <a:pt x="0" y="146599"/>
                  </a:lnTo>
                  <a:lnTo>
                    <a:pt x="3504599" y="146599"/>
                  </a:lnTo>
                  <a:lnTo>
                    <a:pt x="3504599" y="0"/>
                  </a:lnTo>
                </a:path>
              </a:pathLst>
            </a:custGeom>
            <a:ln w="9524">
              <a:solidFill>
                <a:srgbClr val="000000"/>
              </a:solidFill>
            </a:ln>
          </p:spPr>
          <p:txBody>
            <a:bodyPr wrap="square" lIns="0" tIns="0" rIns="0" bIns="0" rtlCol="0"/>
            <a:lstStyle/>
            <a:p>
              <a:endParaRPr/>
            </a:p>
          </p:txBody>
        </p:sp>
        <p:sp>
          <p:nvSpPr>
            <p:cNvPr id="10" name="object 15"/>
            <p:cNvSpPr/>
            <p:nvPr/>
          </p:nvSpPr>
          <p:spPr>
            <a:xfrm>
              <a:off x="5408900" y="1054924"/>
              <a:ext cx="0" cy="297815"/>
            </a:xfrm>
            <a:custGeom>
              <a:avLst/>
              <a:gdLst/>
              <a:ahLst/>
              <a:cxnLst/>
              <a:rect l="l" t="t" r="r" b="b"/>
              <a:pathLst>
                <a:path h="297815">
                  <a:moveTo>
                    <a:pt x="0" y="0"/>
                  </a:moveTo>
                  <a:lnTo>
                    <a:pt x="0" y="297299"/>
                  </a:lnTo>
                </a:path>
              </a:pathLst>
            </a:custGeom>
            <a:ln w="9524">
              <a:solidFill>
                <a:srgbClr val="595959"/>
              </a:solidFill>
            </a:ln>
          </p:spPr>
          <p:txBody>
            <a:bodyPr wrap="square" lIns="0" tIns="0" rIns="0" bIns="0" rtlCol="0"/>
            <a:lstStyle/>
            <a:p>
              <a:endParaRPr/>
            </a:p>
          </p:txBody>
        </p:sp>
      </p:grpSp>
      <p:sp>
        <p:nvSpPr>
          <p:cNvPr id="11" name="object 16"/>
          <p:cNvSpPr txBox="1"/>
          <p:nvPr/>
        </p:nvSpPr>
        <p:spPr>
          <a:xfrm>
            <a:off x="374975" y="2181138"/>
            <a:ext cx="1365885"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Calibri"/>
                <a:cs typeface="Calibri"/>
              </a:rPr>
              <a:t>*2-60</a:t>
            </a:r>
            <a:r>
              <a:rPr sz="1400" spc="-45" dirty="0">
                <a:latin typeface="Calibri"/>
                <a:cs typeface="Calibri"/>
              </a:rPr>
              <a:t> </a:t>
            </a:r>
            <a:r>
              <a:rPr sz="1400" spc="-5" dirty="0">
                <a:latin typeface="Calibri"/>
                <a:cs typeface="Calibri"/>
              </a:rPr>
              <a:t>Gün</a:t>
            </a:r>
            <a:r>
              <a:rPr sz="1400" spc="-40" dirty="0">
                <a:latin typeface="Calibri"/>
                <a:cs typeface="Calibri"/>
              </a:rPr>
              <a:t> </a:t>
            </a:r>
            <a:r>
              <a:rPr sz="1400" spc="-20" dirty="0">
                <a:latin typeface="Calibri"/>
                <a:cs typeface="Calibri"/>
              </a:rPr>
              <a:t>Olabilir.</a:t>
            </a:r>
            <a:endParaRPr sz="1400">
              <a:latin typeface="Calibri"/>
              <a:cs typeface="Calibri"/>
            </a:endParaRPr>
          </a:p>
        </p:txBody>
      </p:sp>
      <p:sp>
        <p:nvSpPr>
          <p:cNvPr id="12" name="object 17"/>
          <p:cNvSpPr txBox="1"/>
          <p:nvPr/>
        </p:nvSpPr>
        <p:spPr>
          <a:xfrm>
            <a:off x="374975" y="2607857"/>
            <a:ext cx="2995295" cy="665480"/>
          </a:xfrm>
          <a:prstGeom prst="rect">
            <a:avLst/>
          </a:prstGeom>
        </p:spPr>
        <p:txBody>
          <a:bodyPr vert="horz" wrap="square" lIns="0" tIns="12700" rIns="0" bIns="0" rtlCol="0">
            <a:spAutoFit/>
          </a:bodyPr>
          <a:lstStyle/>
          <a:p>
            <a:pPr marL="12700" marR="5080">
              <a:lnSpc>
                <a:spcPct val="100000"/>
              </a:lnSpc>
              <a:spcBef>
                <a:spcPts val="100"/>
              </a:spcBef>
            </a:pPr>
            <a:r>
              <a:rPr sz="1400" spc="-5" dirty="0">
                <a:latin typeface="Calibri"/>
                <a:cs typeface="Calibri"/>
              </a:rPr>
              <a:t>*</a:t>
            </a:r>
            <a:r>
              <a:rPr sz="1400" dirty="0">
                <a:latin typeface="Calibri"/>
                <a:cs typeface="Calibri"/>
              </a:rPr>
              <a:t>Ba</a:t>
            </a:r>
            <a:r>
              <a:rPr sz="1400" dirty="0">
                <a:latin typeface="Arial MT"/>
                <a:cs typeface="Arial MT"/>
              </a:rPr>
              <a:t>ş</a:t>
            </a:r>
            <a:r>
              <a:rPr sz="1400" dirty="0">
                <a:latin typeface="Calibri"/>
                <a:cs typeface="Calibri"/>
              </a:rPr>
              <a:t>vuran kurum proje ile ilgili alanında  deneyimli bir e</a:t>
            </a:r>
            <a:r>
              <a:rPr sz="1400" dirty="0">
                <a:latin typeface="Arial MT"/>
                <a:cs typeface="Arial MT"/>
              </a:rPr>
              <a:t>ğ</a:t>
            </a:r>
            <a:r>
              <a:rPr sz="1400" dirty="0">
                <a:latin typeface="Calibri"/>
                <a:cs typeface="Calibri"/>
              </a:rPr>
              <a:t>itmen, uzman, ö</a:t>
            </a:r>
            <a:r>
              <a:rPr sz="1400" dirty="0">
                <a:latin typeface="Arial MT"/>
                <a:cs typeface="Arial MT"/>
              </a:rPr>
              <a:t>ğ</a:t>
            </a:r>
            <a:r>
              <a:rPr sz="1400" dirty="0">
                <a:latin typeface="Calibri"/>
                <a:cs typeface="Calibri"/>
              </a:rPr>
              <a:t>retmen  ya da politika uzmanını davet edilebilir.</a:t>
            </a:r>
          </a:p>
        </p:txBody>
      </p:sp>
      <p:sp>
        <p:nvSpPr>
          <p:cNvPr id="13" name="object 18"/>
          <p:cNvSpPr txBox="1"/>
          <p:nvPr/>
        </p:nvSpPr>
        <p:spPr>
          <a:xfrm>
            <a:off x="374975" y="3461298"/>
            <a:ext cx="3080385" cy="1090042"/>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*Uzman kurum personeline e</a:t>
            </a:r>
            <a:r>
              <a:rPr sz="1400" dirty="0">
                <a:latin typeface="Arial MT"/>
                <a:cs typeface="Arial MT"/>
              </a:rPr>
              <a:t>ğ</a:t>
            </a:r>
            <a:r>
              <a:rPr sz="1400" dirty="0">
                <a:latin typeface="Calibri"/>
                <a:cs typeface="Calibri"/>
              </a:rPr>
              <a:t>itim  verebilir,yeni ö</a:t>
            </a:r>
            <a:r>
              <a:rPr sz="1400" dirty="0">
                <a:latin typeface="Arial MT"/>
                <a:cs typeface="Arial MT"/>
              </a:rPr>
              <a:t>ğ</a:t>
            </a:r>
            <a:r>
              <a:rPr sz="1400" dirty="0">
                <a:latin typeface="Calibri"/>
                <a:cs typeface="Calibri"/>
              </a:rPr>
              <a:t>retim teknik ve yöntemleri  gösterebilir ya da iyi örneklerin transfer  edilmesine yardımcı olabilir.</a:t>
            </a:r>
          </a:p>
        </p:txBody>
      </p:sp>
      <p:sp>
        <p:nvSpPr>
          <p:cNvPr id="14" name="object 19"/>
          <p:cNvSpPr txBox="1"/>
          <p:nvPr/>
        </p:nvSpPr>
        <p:spPr>
          <a:xfrm>
            <a:off x="3706000" y="2214412"/>
            <a:ext cx="2984500" cy="665480"/>
          </a:xfrm>
          <a:prstGeom prst="rect">
            <a:avLst/>
          </a:prstGeom>
        </p:spPr>
        <p:txBody>
          <a:bodyPr vert="horz" wrap="square" lIns="0" tIns="12700" rIns="0" bIns="0" rtlCol="0">
            <a:spAutoFit/>
          </a:bodyPr>
          <a:lstStyle/>
          <a:p>
            <a:pPr marL="12700" marR="5080" algn="just">
              <a:lnSpc>
                <a:spcPct val="100000"/>
              </a:lnSpc>
              <a:spcBef>
                <a:spcPts val="100"/>
              </a:spcBef>
            </a:pPr>
            <a:r>
              <a:rPr sz="1400" spc="-5" dirty="0">
                <a:latin typeface="Calibri"/>
                <a:cs typeface="Calibri"/>
              </a:rPr>
              <a:t>*</a:t>
            </a:r>
            <a:r>
              <a:rPr sz="1400" dirty="0">
                <a:latin typeface="Calibri"/>
                <a:cs typeface="Calibri"/>
              </a:rPr>
              <a:t>Ba</a:t>
            </a:r>
            <a:r>
              <a:rPr sz="1400" dirty="0">
                <a:latin typeface="Arial MT"/>
                <a:cs typeface="Arial MT"/>
              </a:rPr>
              <a:t>ş</a:t>
            </a:r>
            <a:r>
              <a:rPr sz="1400" dirty="0">
                <a:latin typeface="Calibri"/>
                <a:cs typeface="Calibri"/>
              </a:rPr>
              <a:t>vuran kurulu</a:t>
            </a:r>
            <a:r>
              <a:rPr sz="1400" dirty="0">
                <a:latin typeface="Arial MT"/>
                <a:cs typeface="Arial MT"/>
              </a:rPr>
              <a:t>ş </a:t>
            </a:r>
            <a:r>
              <a:rPr sz="1400" dirty="0">
                <a:latin typeface="Calibri"/>
                <a:cs typeface="Calibri"/>
              </a:rPr>
              <a:t>okulunda staj süresini  yurtdı</a:t>
            </a:r>
            <a:r>
              <a:rPr sz="1400" dirty="0">
                <a:latin typeface="Arial MT"/>
                <a:cs typeface="Arial MT"/>
              </a:rPr>
              <a:t>ş</a:t>
            </a:r>
            <a:r>
              <a:rPr sz="1400" dirty="0">
                <a:latin typeface="Calibri"/>
                <a:cs typeface="Calibri"/>
              </a:rPr>
              <a:t>ında geçirmek isteyen e</a:t>
            </a:r>
            <a:r>
              <a:rPr sz="1400" dirty="0">
                <a:latin typeface="Arial MT"/>
                <a:cs typeface="Arial MT"/>
              </a:rPr>
              <a:t>ğ</a:t>
            </a:r>
            <a:r>
              <a:rPr sz="1400" dirty="0">
                <a:latin typeface="Calibri"/>
                <a:cs typeface="Calibri"/>
              </a:rPr>
              <a:t>itimcileri  a</a:t>
            </a:r>
            <a:r>
              <a:rPr sz="1400" dirty="0">
                <a:latin typeface="Arial MT"/>
                <a:cs typeface="Arial MT"/>
              </a:rPr>
              <a:t>ğ</a:t>
            </a:r>
            <a:r>
              <a:rPr sz="1400" dirty="0">
                <a:latin typeface="Calibri"/>
                <a:cs typeface="Calibri"/>
              </a:rPr>
              <a:t>ırlayabilir.</a:t>
            </a:r>
          </a:p>
        </p:txBody>
      </p:sp>
      <p:sp>
        <p:nvSpPr>
          <p:cNvPr id="15" name="object 20"/>
          <p:cNvSpPr txBox="1"/>
          <p:nvPr/>
        </p:nvSpPr>
        <p:spPr>
          <a:xfrm>
            <a:off x="3706000" y="3067853"/>
            <a:ext cx="1546225"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Calibri"/>
                <a:cs typeface="Calibri"/>
              </a:rPr>
              <a:t>*10-365</a:t>
            </a:r>
            <a:r>
              <a:rPr sz="1400" spc="-40" dirty="0">
                <a:latin typeface="Calibri"/>
                <a:cs typeface="Calibri"/>
              </a:rPr>
              <a:t> </a:t>
            </a:r>
            <a:r>
              <a:rPr sz="1400" spc="-5" dirty="0">
                <a:latin typeface="Calibri"/>
                <a:cs typeface="Calibri"/>
              </a:rPr>
              <a:t>Gün</a:t>
            </a:r>
            <a:r>
              <a:rPr sz="1400" spc="-40" dirty="0">
                <a:latin typeface="Calibri"/>
                <a:cs typeface="Calibri"/>
              </a:rPr>
              <a:t> </a:t>
            </a:r>
            <a:r>
              <a:rPr sz="1400" spc="-20" dirty="0">
                <a:latin typeface="Calibri"/>
                <a:cs typeface="Calibri"/>
              </a:rPr>
              <a:t>Olabilir.</a:t>
            </a:r>
            <a:endParaRPr sz="1400">
              <a:latin typeface="Calibri"/>
              <a:cs typeface="Calibri"/>
            </a:endParaRPr>
          </a:p>
        </p:txBody>
      </p:sp>
      <p:sp>
        <p:nvSpPr>
          <p:cNvPr id="16" name="object 21"/>
          <p:cNvSpPr txBox="1"/>
          <p:nvPr/>
        </p:nvSpPr>
        <p:spPr>
          <a:xfrm>
            <a:off x="3706000" y="3494573"/>
            <a:ext cx="2546985" cy="452120"/>
          </a:xfrm>
          <a:prstGeom prst="rect">
            <a:avLst/>
          </a:prstGeom>
        </p:spPr>
        <p:txBody>
          <a:bodyPr vert="horz" wrap="square" lIns="0" tIns="12700" rIns="0" bIns="0" rtlCol="0">
            <a:spAutoFit/>
          </a:bodyPr>
          <a:lstStyle/>
          <a:p>
            <a:pPr marL="12700" marR="5080">
              <a:lnSpc>
                <a:spcPct val="100000"/>
              </a:lnSpc>
              <a:spcBef>
                <a:spcPts val="100"/>
              </a:spcBef>
            </a:pPr>
            <a:r>
              <a:rPr sz="1400" spc="-15" dirty="0">
                <a:latin typeface="Calibri"/>
                <a:cs typeface="Calibri"/>
              </a:rPr>
              <a:t>*Ev </a:t>
            </a:r>
            <a:r>
              <a:rPr sz="1400" spc="-5" dirty="0">
                <a:latin typeface="Calibri"/>
                <a:cs typeface="Calibri"/>
              </a:rPr>
              <a:t>sahibi </a:t>
            </a:r>
            <a:r>
              <a:rPr sz="1400" spc="-10" dirty="0">
                <a:latin typeface="Calibri"/>
                <a:cs typeface="Calibri"/>
              </a:rPr>
              <a:t>kurum </a:t>
            </a:r>
            <a:r>
              <a:rPr sz="1400" spc="-5" dirty="0">
                <a:latin typeface="Calibri"/>
                <a:cs typeface="Calibri"/>
              </a:rPr>
              <a:t>bu </a:t>
            </a:r>
            <a:r>
              <a:rPr sz="1400" spc="-15" dirty="0">
                <a:latin typeface="Calibri"/>
                <a:cs typeface="Calibri"/>
              </a:rPr>
              <a:t>organizasyonu </a:t>
            </a:r>
            <a:r>
              <a:rPr sz="1400" spc="-305" dirty="0">
                <a:latin typeface="Calibri"/>
                <a:cs typeface="Calibri"/>
              </a:rPr>
              <a:t> </a:t>
            </a:r>
            <a:r>
              <a:rPr sz="1400" spc="-10" dirty="0">
                <a:latin typeface="Calibri"/>
                <a:cs typeface="Calibri"/>
              </a:rPr>
              <a:t>düzenlemek </a:t>
            </a:r>
            <a:r>
              <a:rPr sz="1400" spc="-5" dirty="0">
                <a:latin typeface="Calibri"/>
                <a:cs typeface="Calibri"/>
              </a:rPr>
              <a:t>için hibe</a:t>
            </a:r>
            <a:r>
              <a:rPr sz="1400" spc="-10" dirty="0">
                <a:latin typeface="Calibri"/>
                <a:cs typeface="Calibri"/>
              </a:rPr>
              <a:t> </a:t>
            </a:r>
            <a:r>
              <a:rPr sz="1400" spc="-20" dirty="0">
                <a:latin typeface="Calibri"/>
                <a:cs typeface="Calibri"/>
              </a:rPr>
              <a:t>alabilir.</a:t>
            </a:r>
            <a:endParaRPr sz="1400">
              <a:latin typeface="Calibri"/>
              <a:cs typeface="Calibri"/>
            </a:endParaRPr>
          </a:p>
        </p:txBody>
      </p:sp>
      <p:sp>
        <p:nvSpPr>
          <p:cNvPr id="17" name="object 22"/>
          <p:cNvSpPr txBox="1"/>
          <p:nvPr/>
        </p:nvSpPr>
        <p:spPr>
          <a:xfrm>
            <a:off x="3706000" y="4134652"/>
            <a:ext cx="2957195" cy="874598"/>
          </a:xfrm>
          <a:prstGeom prst="rect">
            <a:avLst/>
          </a:prstGeom>
        </p:spPr>
        <p:txBody>
          <a:bodyPr vert="horz" wrap="square" lIns="0" tIns="12700" rIns="0" bIns="0" rtlCol="0">
            <a:spAutoFit/>
          </a:bodyPr>
          <a:lstStyle/>
          <a:p>
            <a:pPr marL="12700" marR="5080">
              <a:lnSpc>
                <a:spcPct val="100000"/>
              </a:lnSpc>
              <a:spcBef>
                <a:spcPts val="100"/>
              </a:spcBef>
            </a:pPr>
            <a:r>
              <a:rPr sz="1400" spc="-15" dirty="0">
                <a:latin typeface="Calibri"/>
                <a:cs typeface="Calibri"/>
              </a:rPr>
              <a:t>*</a:t>
            </a:r>
            <a:r>
              <a:rPr sz="1400" dirty="0">
                <a:latin typeface="Calibri"/>
                <a:cs typeface="Calibri"/>
              </a:rPr>
              <a:t>Fakat gelecek e</a:t>
            </a:r>
            <a:r>
              <a:rPr sz="1400" dirty="0">
                <a:latin typeface="Arial MT"/>
                <a:cs typeface="Arial MT"/>
              </a:rPr>
              <a:t>ğ</a:t>
            </a:r>
            <a:r>
              <a:rPr sz="1400" dirty="0">
                <a:latin typeface="Calibri"/>
                <a:cs typeface="Calibri"/>
              </a:rPr>
              <a:t>itimcilerin seyahat ve  bireysel destek için kendi ülkesinin ulusal  ajansına ba</a:t>
            </a:r>
            <a:r>
              <a:rPr sz="1400" dirty="0">
                <a:latin typeface="Arial MT"/>
                <a:cs typeface="Arial MT"/>
              </a:rPr>
              <a:t>ş</a:t>
            </a:r>
            <a:r>
              <a:rPr sz="1400" dirty="0">
                <a:latin typeface="Calibri"/>
                <a:cs typeface="Calibri"/>
              </a:rPr>
              <a:t>vurması gerekmektedir.</a:t>
            </a:r>
          </a:p>
        </p:txBody>
      </p:sp>
      <p:sp>
        <p:nvSpPr>
          <p:cNvPr id="18" name="object 23"/>
          <p:cNvSpPr txBox="1"/>
          <p:nvPr/>
        </p:nvSpPr>
        <p:spPr>
          <a:xfrm>
            <a:off x="7380575" y="2009043"/>
            <a:ext cx="4137660" cy="1656080"/>
          </a:xfrm>
          <a:prstGeom prst="rect">
            <a:avLst/>
          </a:prstGeom>
        </p:spPr>
        <p:txBody>
          <a:bodyPr vert="horz" wrap="square" lIns="0" tIns="134620" rIns="0" bIns="0" rtlCol="0">
            <a:spAutoFit/>
          </a:bodyPr>
          <a:lstStyle/>
          <a:p>
            <a:pPr marL="12700">
              <a:lnSpc>
                <a:spcPct val="100000"/>
              </a:lnSpc>
              <a:spcBef>
                <a:spcPts val="1060"/>
              </a:spcBef>
            </a:pPr>
            <a:r>
              <a:rPr sz="1400" spc="-5" dirty="0">
                <a:latin typeface="Calibri"/>
                <a:cs typeface="Calibri"/>
              </a:rPr>
              <a:t>*</a:t>
            </a:r>
            <a:r>
              <a:rPr sz="1400" dirty="0">
                <a:latin typeface="Calibri"/>
                <a:cs typeface="Calibri"/>
              </a:rPr>
              <a:t>Her ziyarette en fazla 3 katılımcı olabilir.(Ki</a:t>
            </a:r>
            <a:r>
              <a:rPr sz="1400" dirty="0">
                <a:latin typeface="Arial MT"/>
                <a:cs typeface="Arial MT"/>
              </a:rPr>
              <a:t>ş</a:t>
            </a:r>
            <a:r>
              <a:rPr sz="1400" dirty="0">
                <a:latin typeface="Calibri"/>
                <a:cs typeface="Calibri"/>
              </a:rPr>
              <a:t>i ba</a:t>
            </a:r>
            <a:r>
              <a:rPr sz="1400" dirty="0">
                <a:latin typeface="Arial MT"/>
                <a:cs typeface="Arial MT"/>
              </a:rPr>
              <a:t>ş</a:t>
            </a:r>
            <a:r>
              <a:rPr sz="1400" dirty="0">
                <a:latin typeface="Calibri"/>
                <a:cs typeface="Calibri"/>
              </a:rPr>
              <a:t>ı 575 </a:t>
            </a:r>
            <a:r>
              <a:rPr sz="1400" dirty="0">
                <a:latin typeface="Arial MT"/>
                <a:cs typeface="Arial MT"/>
              </a:rPr>
              <a:t>€</a:t>
            </a:r>
            <a:r>
              <a:rPr sz="1400" dirty="0">
                <a:latin typeface="Calibri"/>
                <a:cs typeface="Calibri"/>
              </a:rPr>
              <a:t>)</a:t>
            </a:r>
          </a:p>
          <a:p>
            <a:pPr marL="12700" marR="576580">
              <a:lnSpc>
                <a:spcPct val="100000"/>
              </a:lnSpc>
              <a:spcBef>
                <a:spcPts val="960"/>
              </a:spcBef>
            </a:pPr>
            <a:r>
              <a:rPr sz="1400" spc="-85" dirty="0">
                <a:latin typeface="Calibri"/>
                <a:cs typeface="Calibri"/>
              </a:rPr>
              <a:t>*Ba</a:t>
            </a:r>
            <a:r>
              <a:rPr sz="1400" spc="-85" dirty="0">
                <a:latin typeface="Arial MT"/>
                <a:cs typeface="Arial MT"/>
              </a:rPr>
              <a:t>ş</a:t>
            </a:r>
            <a:r>
              <a:rPr sz="1400" spc="-85" dirty="0">
                <a:latin typeface="Calibri"/>
                <a:cs typeface="Calibri"/>
              </a:rPr>
              <a:t>vuran</a:t>
            </a:r>
            <a:r>
              <a:rPr sz="1400" spc="-80" dirty="0">
                <a:latin typeface="Calibri"/>
                <a:cs typeface="Calibri"/>
              </a:rPr>
              <a:t> </a:t>
            </a:r>
            <a:r>
              <a:rPr sz="1400" spc="-10" dirty="0">
                <a:latin typeface="Calibri"/>
                <a:cs typeface="Calibri"/>
              </a:rPr>
              <a:t>kurumlar proje </a:t>
            </a:r>
            <a:r>
              <a:rPr sz="1400" spc="-5" dirty="0">
                <a:latin typeface="Calibri"/>
                <a:cs typeface="Calibri"/>
              </a:rPr>
              <a:t>ortaklarına </a:t>
            </a:r>
            <a:r>
              <a:rPr sz="1400" spc="-15" dirty="0">
                <a:latin typeface="Calibri"/>
                <a:cs typeface="Calibri"/>
              </a:rPr>
              <a:t>hareketlilik </a:t>
            </a:r>
            <a:r>
              <a:rPr sz="1400" spc="-305" dirty="0">
                <a:latin typeface="Calibri"/>
                <a:cs typeface="Calibri"/>
              </a:rPr>
              <a:t> </a:t>
            </a:r>
            <a:r>
              <a:rPr sz="1400" spc="-5" dirty="0">
                <a:latin typeface="Calibri"/>
                <a:cs typeface="Calibri"/>
              </a:rPr>
              <a:t>öncesi hazırlık </a:t>
            </a:r>
            <a:r>
              <a:rPr sz="1400" spc="-10" dirty="0">
                <a:latin typeface="Calibri"/>
                <a:cs typeface="Calibri"/>
              </a:rPr>
              <a:t>ziyaretleri</a:t>
            </a:r>
            <a:r>
              <a:rPr sz="1400" dirty="0">
                <a:latin typeface="Calibri"/>
                <a:cs typeface="Calibri"/>
              </a:rPr>
              <a:t> </a:t>
            </a:r>
            <a:r>
              <a:rPr sz="1400" spc="-20" dirty="0">
                <a:latin typeface="Calibri"/>
                <a:cs typeface="Calibri"/>
              </a:rPr>
              <a:t>düzenleyebilirler.</a:t>
            </a:r>
            <a:endParaRPr sz="1400" dirty="0">
              <a:latin typeface="Calibri"/>
              <a:cs typeface="Calibri"/>
            </a:endParaRPr>
          </a:p>
          <a:p>
            <a:pPr marL="12700" marR="742315">
              <a:lnSpc>
                <a:spcPct val="100000"/>
              </a:lnSpc>
              <a:spcBef>
                <a:spcPts val="840"/>
              </a:spcBef>
            </a:pPr>
            <a:r>
              <a:rPr sz="1400" dirty="0">
                <a:latin typeface="Calibri"/>
                <a:cs typeface="Calibri"/>
              </a:rPr>
              <a:t>*Bu hazırlık ziyaretleri tek ba</a:t>
            </a:r>
            <a:r>
              <a:rPr sz="1400" dirty="0">
                <a:latin typeface="Arial MT"/>
                <a:cs typeface="Arial MT"/>
              </a:rPr>
              <a:t>ş</a:t>
            </a:r>
            <a:r>
              <a:rPr sz="1400" dirty="0">
                <a:latin typeface="Calibri"/>
                <a:cs typeface="Calibri"/>
              </a:rPr>
              <a:t>larına bir aktivite  olamaz.Destekleyici nitelikte olmalıdır</a:t>
            </a:r>
            <a:r>
              <a:rPr sz="1400" spc="-20" dirty="0">
                <a:latin typeface="Calibri"/>
                <a:cs typeface="Calibri"/>
              </a:rPr>
              <a:t>.</a:t>
            </a:r>
            <a:endParaRPr sz="1400" dirty="0">
              <a:latin typeface="Calibri"/>
              <a:cs typeface="Calibri"/>
            </a:endParaRPr>
          </a:p>
          <a:p>
            <a:pPr marL="12700">
              <a:lnSpc>
                <a:spcPct val="100000"/>
              </a:lnSpc>
            </a:pPr>
            <a:r>
              <a:rPr sz="1400" spc="-10" dirty="0">
                <a:latin typeface="Calibri"/>
                <a:cs typeface="Calibri"/>
              </a:rPr>
              <a:t>Kurslar</a:t>
            </a:r>
            <a:r>
              <a:rPr sz="1400" spc="-25" dirty="0">
                <a:latin typeface="Calibri"/>
                <a:cs typeface="Calibri"/>
              </a:rPr>
              <a:t> </a:t>
            </a:r>
            <a:r>
              <a:rPr sz="1400" spc="-5" dirty="0">
                <a:latin typeface="Calibri"/>
                <a:cs typeface="Calibri"/>
              </a:rPr>
              <a:t>öncesinde</a:t>
            </a:r>
            <a:r>
              <a:rPr sz="1400" spc="-20" dirty="0">
                <a:latin typeface="Calibri"/>
                <a:cs typeface="Calibri"/>
              </a:rPr>
              <a:t> </a:t>
            </a:r>
            <a:r>
              <a:rPr sz="1400" spc="-10" dirty="0">
                <a:latin typeface="Calibri"/>
                <a:cs typeface="Calibri"/>
              </a:rPr>
              <a:t>düzenlenemez.</a:t>
            </a:r>
            <a:endParaRPr sz="1400" dirty="0">
              <a:latin typeface="Calibri"/>
              <a:cs typeface="Calibri"/>
            </a:endParaRPr>
          </a:p>
        </p:txBody>
      </p:sp>
      <p:sp>
        <p:nvSpPr>
          <p:cNvPr id="19" name="object 24"/>
          <p:cNvSpPr txBox="1"/>
          <p:nvPr/>
        </p:nvSpPr>
        <p:spPr>
          <a:xfrm>
            <a:off x="7380575" y="3761642"/>
            <a:ext cx="3768090" cy="665480"/>
          </a:xfrm>
          <a:prstGeom prst="rect">
            <a:avLst/>
          </a:prstGeom>
        </p:spPr>
        <p:txBody>
          <a:bodyPr vert="horz" wrap="square" lIns="0" tIns="12700" rIns="0" bIns="0" rtlCol="0">
            <a:spAutoFit/>
          </a:bodyPr>
          <a:lstStyle/>
          <a:p>
            <a:pPr marL="12700" marR="5080">
              <a:lnSpc>
                <a:spcPct val="100000"/>
              </a:lnSpc>
              <a:spcBef>
                <a:spcPts val="100"/>
              </a:spcBef>
            </a:pPr>
            <a:r>
              <a:rPr sz="1400" spc="-5" dirty="0">
                <a:latin typeface="Calibri"/>
                <a:cs typeface="Calibri"/>
              </a:rPr>
              <a:t>*Her </a:t>
            </a:r>
            <a:r>
              <a:rPr sz="1400" dirty="0">
                <a:latin typeface="Calibri"/>
                <a:cs typeface="Calibri"/>
              </a:rPr>
              <a:t>hazırlık</a:t>
            </a:r>
            <a:r>
              <a:rPr sz="1400" spc="-5" dirty="0">
                <a:latin typeface="Calibri"/>
                <a:cs typeface="Calibri"/>
              </a:rPr>
              <a:t> </a:t>
            </a:r>
            <a:r>
              <a:rPr sz="1400" spc="-10" dirty="0">
                <a:latin typeface="Calibri"/>
                <a:cs typeface="Calibri"/>
              </a:rPr>
              <a:t>ziyareti</a:t>
            </a:r>
            <a:r>
              <a:rPr sz="1400" spc="-5" dirty="0">
                <a:latin typeface="Calibri"/>
                <a:cs typeface="Calibri"/>
              </a:rPr>
              <a:t> </a:t>
            </a:r>
            <a:r>
              <a:rPr sz="1400" spc="-10" dirty="0">
                <a:latin typeface="Calibri"/>
                <a:cs typeface="Calibri"/>
              </a:rPr>
              <a:t>mantıklı</a:t>
            </a:r>
            <a:r>
              <a:rPr sz="1400" spc="-5" dirty="0">
                <a:latin typeface="Calibri"/>
                <a:cs typeface="Calibri"/>
              </a:rPr>
              <a:t> bir </a:t>
            </a:r>
            <a:r>
              <a:rPr sz="1400" spc="-15" dirty="0">
                <a:latin typeface="Calibri"/>
                <a:cs typeface="Calibri"/>
              </a:rPr>
              <a:t>gerekçe</a:t>
            </a:r>
            <a:r>
              <a:rPr sz="1400" spc="-5" dirty="0">
                <a:latin typeface="Calibri"/>
                <a:cs typeface="Calibri"/>
              </a:rPr>
              <a:t> içermeli </a:t>
            </a:r>
            <a:r>
              <a:rPr sz="1400" spc="-10" dirty="0">
                <a:latin typeface="Calibri"/>
                <a:cs typeface="Calibri"/>
              </a:rPr>
              <a:t>ve </a:t>
            </a:r>
            <a:r>
              <a:rPr sz="1400" spc="-305" dirty="0">
                <a:latin typeface="Calibri"/>
                <a:cs typeface="Calibri"/>
              </a:rPr>
              <a:t> </a:t>
            </a:r>
            <a:r>
              <a:rPr sz="1400" spc="-55" dirty="0">
                <a:latin typeface="Calibri"/>
                <a:cs typeface="Calibri"/>
              </a:rPr>
              <a:t>hareketlili</a:t>
            </a:r>
            <a:r>
              <a:rPr sz="1400" spc="-55" dirty="0">
                <a:latin typeface="Arial MT"/>
                <a:cs typeface="Arial MT"/>
              </a:rPr>
              <a:t>ğ</a:t>
            </a:r>
            <a:r>
              <a:rPr sz="1400" spc="-55" dirty="0">
                <a:latin typeface="Calibri"/>
                <a:cs typeface="Calibri"/>
              </a:rPr>
              <a:t>in </a:t>
            </a:r>
            <a:r>
              <a:rPr sz="1400" spc="-50" dirty="0">
                <a:latin typeface="Calibri"/>
                <a:cs typeface="Calibri"/>
              </a:rPr>
              <a:t>kapsayıcılı</a:t>
            </a:r>
            <a:r>
              <a:rPr sz="1400" spc="-50" dirty="0">
                <a:latin typeface="Arial MT"/>
                <a:cs typeface="Arial MT"/>
              </a:rPr>
              <a:t>ğ</a:t>
            </a:r>
            <a:r>
              <a:rPr sz="1400" spc="-50" dirty="0">
                <a:latin typeface="Calibri"/>
                <a:cs typeface="Calibri"/>
              </a:rPr>
              <a:t>ına, </a:t>
            </a:r>
            <a:r>
              <a:rPr sz="1400" spc="-75" dirty="0">
                <a:latin typeface="Calibri"/>
                <a:cs typeface="Calibri"/>
              </a:rPr>
              <a:t>içeri</a:t>
            </a:r>
            <a:r>
              <a:rPr sz="1400" spc="-75" dirty="0">
                <a:latin typeface="Arial MT"/>
                <a:cs typeface="Arial MT"/>
              </a:rPr>
              <a:t>ğ</a:t>
            </a:r>
            <a:r>
              <a:rPr sz="1400" spc="-75" dirty="0">
                <a:latin typeface="Calibri"/>
                <a:cs typeface="Calibri"/>
              </a:rPr>
              <a:t>ine</a:t>
            </a:r>
            <a:r>
              <a:rPr sz="1400" spc="-70" dirty="0">
                <a:latin typeface="Calibri"/>
                <a:cs typeface="Calibri"/>
              </a:rPr>
              <a:t> </a:t>
            </a:r>
            <a:r>
              <a:rPr sz="1400" spc="-10" dirty="0">
                <a:latin typeface="Calibri"/>
                <a:cs typeface="Calibri"/>
              </a:rPr>
              <a:t>ve kalitesine </a:t>
            </a:r>
            <a:r>
              <a:rPr sz="1400" spc="-5" dirty="0">
                <a:latin typeface="Calibri"/>
                <a:cs typeface="Calibri"/>
              </a:rPr>
              <a:t> hizmet</a:t>
            </a:r>
            <a:r>
              <a:rPr sz="1400" spc="-10" dirty="0">
                <a:latin typeface="Calibri"/>
                <a:cs typeface="Calibri"/>
              </a:rPr>
              <a:t> </a:t>
            </a:r>
            <a:r>
              <a:rPr sz="1400" spc="-20" dirty="0">
                <a:latin typeface="Calibri"/>
                <a:cs typeface="Calibri"/>
              </a:rPr>
              <a:t>etmelidir.</a:t>
            </a:r>
            <a:endParaRPr sz="1400" dirty="0">
              <a:latin typeface="Calibri"/>
              <a:cs typeface="Calibri"/>
            </a:endParaRPr>
          </a:p>
        </p:txBody>
      </p:sp>
      <p:sp>
        <p:nvSpPr>
          <p:cNvPr id="20" name="object 25"/>
          <p:cNvSpPr txBox="1"/>
          <p:nvPr/>
        </p:nvSpPr>
        <p:spPr>
          <a:xfrm>
            <a:off x="7380575" y="4523642"/>
            <a:ext cx="4025900" cy="665480"/>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*Ör: Dezavantajlı bireylere daha iyi fırsatlar sunmak,  yeni partner ile çalı</a:t>
            </a:r>
            <a:r>
              <a:rPr sz="1400" dirty="0">
                <a:latin typeface="Arial MT"/>
                <a:cs typeface="Arial MT"/>
              </a:rPr>
              <a:t>ş</a:t>
            </a:r>
            <a:r>
              <a:rPr sz="1400" dirty="0">
                <a:latin typeface="Calibri"/>
                <a:cs typeface="Calibri"/>
              </a:rPr>
              <a:t>mak ya da daha uzun hareketlilikler  planlamak için kullanılabilir.</a:t>
            </a:r>
          </a:p>
        </p:txBody>
      </p:sp>
      <p:sp>
        <p:nvSpPr>
          <p:cNvPr id="21" name="object 4"/>
          <p:cNvSpPr/>
          <p:nvPr/>
        </p:nvSpPr>
        <p:spPr>
          <a:xfrm>
            <a:off x="6350" y="5578490"/>
            <a:ext cx="12166600" cy="61594"/>
          </a:xfrm>
          <a:custGeom>
            <a:avLst/>
            <a:gdLst/>
            <a:ahLst/>
            <a:cxnLst/>
            <a:rect l="l" t="t" r="r" b="b"/>
            <a:pathLst>
              <a:path w="12166600" h="61595">
                <a:moveTo>
                  <a:pt x="0" y="0"/>
                </a:moveTo>
                <a:lnTo>
                  <a:pt x="12166333" y="0"/>
                </a:lnTo>
                <a:lnTo>
                  <a:pt x="12166333" y="61028"/>
                </a:lnTo>
                <a:lnTo>
                  <a:pt x="0" y="61028"/>
                </a:lnTo>
              </a:path>
            </a:pathLst>
          </a:custGeom>
          <a:solidFill>
            <a:schemeClr val="accent6">
              <a:lumMod val="75000"/>
            </a:schemeClr>
          </a:solidFill>
          <a:ln w="12699">
            <a:solidFill>
              <a:srgbClr val="313E4F"/>
            </a:solidFill>
          </a:ln>
        </p:spPr>
        <p:txBody>
          <a:bodyPr wrap="square" lIns="0" tIns="0" rIns="0" bIns="0" rtlCol="0"/>
          <a:lstStyle/>
          <a:p>
            <a:endParaRPr/>
          </a:p>
        </p:txBody>
      </p:sp>
      <p:pic>
        <p:nvPicPr>
          <p:cNvPr id="22" name="object 5"/>
          <p:cNvPicPr/>
          <p:nvPr/>
        </p:nvPicPr>
        <p:blipFill>
          <a:blip r:embed="rId2" cstate="print"/>
          <a:stretch>
            <a:fillRect/>
          </a:stretch>
        </p:blipFill>
        <p:spPr>
          <a:xfrm>
            <a:off x="10058554" y="6034724"/>
            <a:ext cx="1024835" cy="540173"/>
          </a:xfrm>
          <a:prstGeom prst="rect">
            <a:avLst/>
          </a:prstGeom>
        </p:spPr>
      </p:pic>
      <p:pic>
        <p:nvPicPr>
          <p:cNvPr id="23" name="object 7"/>
          <p:cNvPicPr/>
          <p:nvPr/>
        </p:nvPicPr>
        <p:blipFill>
          <a:blip r:embed="rId3" cstate="print"/>
          <a:stretch>
            <a:fillRect/>
          </a:stretch>
        </p:blipFill>
        <p:spPr>
          <a:xfrm>
            <a:off x="395201" y="6012060"/>
            <a:ext cx="1024835" cy="562838"/>
          </a:xfrm>
          <a:prstGeom prst="rect">
            <a:avLst/>
          </a:prstGeom>
        </p:spPr>
      </p:pic>
      <p:pic>
        <p:nvPicPr>
          <p:cNvPr id="24" name="object 8"/>
          <p:cNvPicPr/>
          <p:nvPr/>
        </p:nvPicPr>
        <p:blipFill>
          <a:blip r:embed="rId4" cstate="print"/>
          <a:stretch>
            <a:fillRect/>
          </a:stretch>
        </p:blipFill>
        <p:spPr>
          <a:xfrm>
            <a:off x="3913964" y="6052559"/>
            <a:ext cx="1783903" cy="43278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5"/>
          <p:cNvSpPr txBox="1">
            <a:spLocks/>
          </p:cNvSpPr>
          <p:nvPr/>
        </p:nvSpPr>
        <p:spPr>
          <a:xfrm>
            <a:off x="228600" y="219743"/>
            <a:ext cx="11340008" cy="487954"/>
          </a:xfrm>
          <a:prstGeom prst="rect">
            <a:avLst/>
          </a:prstGeom>
          <a:solidFill>
            <a:schemeClr val="accent6">
              <a:lumMod val="60000"/>
              <a:lumOff val="40000"/>
            </a:schemeClr>
          </a:solidFill>
        </p:spPr>
        <p:txBody>
          <a:bodyPr vert="horz" wrap="square" lIns="0" tIns="71755" rIns="0" bIns="0" rtlCol="0">
            <a:spAutoFit/>
          </a:bodyPr>
          <a:lstStyle>
            <a:lvl1pPr>
              <a:defRPr sz="1700" b="1" i="0">
                <a:solidFill>
                  <a:srgbClr val="37761C"/>
                </a:solidFill>
                <a:latin typeface="Calibri"/>
                <a:ea typeface="+mj-ea"/>
                <a:cs typeface="Calibri"/>
              </a:defRPr>
            </a:lvl1pPr>
          </a:lstStyle>
          <a:p>
            <a:pPr marL="85725">
              <a:spcBef>
                <a:spcPts val="565"/>
              </a:spcBef>
            </a:pPr>
            <a:endParaRPr lang="tr-TR" sz="2700" kern="0" dirty="0">
              <a:latin typeface="Roboto"/>
              <a:cs typeface="Roboto"/>
            </a:endParaRPr>
          </a:p>
        </p:txBody>
      </p:sp>
      <p:graphicFrame>
        <p:nvGraphicFramePr>
          <p:cNvPr id="2" name="Tablo 1"/>
          <p:cNvGraphicFramePr>
            <a:graphicFrameLocks noGrp="1"/>
          </p:cNvGraphicFramePr>
          <p:nvPr>
            <p:extLst>
              <p:ext uri="{D42A27DB-BD31-4B8C-83A1-F6EECF244321}">
                <p14:modId xmlns:p14="http://schemas.microsoft.com/office/powerpoint/2010/main" val="3056880512"/>
              </p:ext>
            </p:extLst>
          </p:nvPr>
        </p:nvGraphicFramePr>
        <p:xfrm>
          <a:off x="1074068" y="980729"/>
          <a:ext cx="9649072" cy="5810166"/>
        </p:xfrm>
        <a:graphic>
          <a:graphicData uri="http://schemas.openxmlformats.org/drawingml/2006/table">
            <a:tbl>
              <a:tblPr>
                <a:tableStyleId>{616DA210-FB5B-4158-B5E0-FEB733F419BA}</a:tableStyleId>
              </a:tblPr>
              <a:tblGrid>
                <a:gridCol w="4557545"/>
                <a:gridCol w="5091527"/>
              </a:tblGrid>
              <a:tr h="864095">
                <a:tc>
                  <a:txBody>
                    <a:bodyPr/>
                    <a:lstStyle/>
                    <a:p>
                      <a:pPr>
                        <a:lnSpc>
                          <a:spcPct val="115000"/>
                        </a:lnSpc>
                        <a:spcAft>
                          <a:spcPts val="1000"/>
                        </a:spcAft>
                      </a:pPr>
                      <a:r>
                        <a:rPr lang="tr-TR" sz="1800" dirty="0">
                          <a:effectLst/>
                        </a:rPr>
                        <a:t>2021-2027 </a:t>
                      </a:r>
                      <a:r>
                        <a:rPr lang="tr-TR" sz="1800" dirty="0" err="1">
                          <a:effectLst/>
                        </a:rPr>
                        <a:t>Erasmus</a:t>
                      </a:r>
                      <a:r>
                        <a:rPr lang="tr-TR" sz="1800" dirty="0">
                          <a:effectLst/>
                        </a:rPr>
                        <a:t>+ Program Kılavuzu</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47" marR="36547" marT="0" marB="0"/>
                </a:tc>
                <a:tc>
                  <a:txBody>
                    <a:bodyPr/>
                    <a:lstStyle/>
                    <a:p>
                      <a:pPr>
                        <a:lnSpc>
                          <a:spcPct val="115000"/>
                        </a:lnSpc>
                        <a:spcAft>
                          <a:spcPts val="1000"/>
                        </a:spcAft>
                      </a:pPr>
                      <a:r>
                        <a:rPr lang="tr-TR" sz="1400" dirty="0" smtClean="0">
                          <a:effectLst/>
                        </a:rPr>
                        <a:t>https://www.ua.gov.tr</a:t>
                      </a:r>
                    </a:p>
                  </a:txBody>
                  <a:tcPr marL="36547" marR="36547" marT="0" marB="0"/>
                </a:tc>
              </a:tr>
              <a:tr h="864096">
                <a:tc>
                  <a:txBody>
                    <a:bodyPr/>
                    <a:lstStyle/>
                    <a:p>
                      <a:pPr>
                        <a:lnSpc>
                          <a:spcPct val="115000"/>
                        </a:lnSpc>
                        <a:spcAft>
                          <a:spcPts val="1000"/>
                        </a:spcAft>
                      </a:pPr>
                      <a:r>
                        <a:rPr lang="tr-TR" sz="1800" dirty="0" err="1">
                          <a:effectLst/>
                        </a:rPr>
                        <a:t>Erasmus</a:t>
                      </a:r>
                      <a:r>
                        <a:rPr lang="tr-TR" sz="1800" dirty="0">
                          <a:effectLst/>
                        </a:rPr>
                        <a:t>+ Programı </a:t>
                      </a:r>
                      <a:r>
                        <a:rPr lang="tr-TR" sz="1800" u="none" strike="noStrike" dirty="0">
                          <a:effectLst/>
                          <a:hlinkClick r:id="rId2"/>
                        </a:rPr>
                        <a:t>2021 yılı </a:t>
                      </a:r>
                      <a:r>
                        <a:rPr lang="tr-TR" sz="1800" u="none" strike="noStrike" dirty="0" err="1">
                          <a:effectLst/>
                          <a:hlinkClick r:id="rId2"/>
                        </a:rPr>
                        <a:t>Erasmus</a:t>
                      </a:r>
                      <a:r>
                        <a:rPr lang="tr-TR" sz="1800" u="none" strike="noStrike" dirty="0">
                          <a:effectLst/>
                          <a:hlinkClick r:id="rId2"/>
                        </a:rPr>
                        <a:t>+ Teklif Çağrısı</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47" marR="36547" marT="0" marB="0"/>
                </a:tc>
                <a:tc>
                  <a:txBody>
                    <a:bodyPr/>
                    <a:lstStyle/>
                    <a:p>
                      <a:pPr>
                        <a:lnSpc>
                          <a:spcPct val="115000"/>
                        </a:lnSpc>
                        <a:spcAft>
                          <a:spcPts val="1000"/>
                        </a:spcAft>
                      </a:pPr>
                      <a:r>
                        <a:rPr lang="tr-TR" sz="1400" dirty="0" smtClean="0">
                          <a:effectLst/>
                        </a:rPr>
                        <a:t>https://www.ua.gov.tr</a:t>
                      </a:r>
                    </a:p>
                  </a:txBody>
                  <a:tcPr marL="36547" marR="36547" marT="0" marB="0"/>
                </a:tc>
              </a:tr>
              <a:tr h="648072">
                <a:tc>
                  <a:txBody>
                    <a:bodyPr/>
                    <a:lstStyle/>
                    <a:p>
                      <a:pPr>
                        <a:lnSpc>
                          <a:spcPct val="115000"/>
                        </a:lnSpc>
                        <a:spcAft>
                          <a:spcPts val="1000"/>
                        </a:spcAft>
                      </a:pPr>
                      <a:r>
                        <a:rPr lang="tr-TR" sz="1800" dirty="0">
                          <a:effectLst/>
                        </a:rPr>
                        <a:t>2021-2027 </a:t>
                      </a:r>
                      <a:r>
                        <a:rPr lang="tr-TR" sz="1800" dirty="0" err="1">
                          <a:effectLst/>
                        </a:rPr>
                        <a:t>Erasmus+Bilgilendirmesi</a:t>
                      </a:r>
                      <a:r>
                        <a:rPr lang="tr-TR" sz="1800" dirty="0">
                          <a:effectLst/>
                        </a:rPr>
                        <a:t>  Muğla MEM Youtube  kaydı</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47" marR="36547" marT="0" marB="0"/>
                </a:tc>
                <a:tc>
                  <a:txBody>
                    <a:bodyPr/>
                    <a:lstStyle/>
                    <a:p>
                      <a:pPr>
                        <a:lnSpc>
                          <a:spcPct val="115000"/>
                        </a:lnSpc>
                        <a:spcAft>
                          <a:spcPts val="1000"/>
                        </a:spcAft>
                      </a:pPr>
                      <a:r>
                        <a:rPr lang="tr-TR" sz="1400" dirty="0">
                          <a:effectLst/>
                          <a:hlinkClick r:id="rId3"/>
                        </a:rPr>
                        <a:t>https://</a:t>
                      </a:r>
                      <a:r>
                        <a:rPr lang="tr-TR" sz="1400" dirty="0" smtClean="0">
                          <a:effectLst/>
                          <a:hlinkClick r:id="rId3"/>
                        </a:rPr>
                        <a:t>www.youtube.com/watch?v=R7UNn0B11XQ</a:t>
                      </a:r>
                      <a:endParaRPr lang="tr-TR" sz="1400" dirty="0" smtClean="0">
                        <a:effectLst/>
                      </a:endParaRPr>
                    </a:p>
                    <a:p>
                      <a:pPr>
                        <a:lnSpc>
                          <a:spcPct val="115000"/>
                        </a:lnSpc>
                        <a:spcAft>
                          <a:spcPts val="1000"/>
                        </a:spcAft>
                      </a:pP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47" marR="36547" marT="0" marB="0"/>
                </a:tc>
              </a:tr>
              <a:tr h="708311">
                <a:tc>
                  <a:txBody>
                    <a:bodyPr/>
                    <a:lstStyle/>
                    <a:p>
                      <a:pPr>
                        <a:lnSpc>
                          <a:spcPct val="115000"/>
                        </a:lnSpc>
                        <a:spcAft>
                          <a:spcPts val="1000"/>
                        </a:spcAft>
                      </a:pPr>
                      <a:r>
                        <a:rPr lang="tr-TR" sz="1800" dirty="0">
                          <a:effectLst/>
                        </a:rPr>
                        <a:t>Muğla </a:t>
                      </a:r>
                      <a:r>
                        <a:rPr lang="tr-TR" sz="1800" dirty="0" err="1">
                          <a:effectLst/>
                        </a:rPr>
                        <a:t>Mem</a:t>
                      </a:r>
                      <a:r>
                        <a:rPr lang="tr-TR" sz="1800" dirty="0">
                          <a:effectLst/>
                        </a:rPr>
                        <a:t> </a:t>
                      </a:r>
                      <a:r>
                        <a:rPr lang="tr-TR" sz="1800" dirty="0" err="1">
                          <a:effectLst/>
                        </a:rPr>
                        <a:t>Erasmus</a:t>
                      </a:r>
                      <a:r>
                        <a:rPr lang="tr-TR" sz="1800" dirty="0">
                          <a:effectLst/>
                        </a:rPr>
                        <a:t> </a:t>
                      </a:r>
                      <a:r>
                        <a:rPr lang="tr-TR" sz="1800" dirty="0" err="1">
                          <a:effectLst/>
                        </a:rPr>
                        <a:t>Akredistasyon</a:t>
                      </a:r>
                      <a:r>
                        <a:rPr lang="tr-TR" sz="1800" dirty="0">
                          <a:effectLst/>
                        </a:rPr>
                        <a:t> Başvuru </a:t>
                      </a:r>
                      <a:r>
                        <a:rPr lang="tr-TR" sz="1800" dirty="0" smtClean="0">
                          <a:effectLst/>
                        </a:rPr>
                        <a:t>Rehberi ve Yönergesi </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47" marR="36547" marT="0" marB="0"/>
                </a:tc>
                <a:tc>
                  <a:txBody>
                    <a:bodyPr/>
                    <a:lstStyle/>
                    <a:p>
                      <a:pPr marL="0" marR="0" indent="0" defTabSz="914400" eaLnBrk="1" fontAlgn="auto" latinLnBrk="0" hangingPunct="1">
                        <a:lnSpc>
                          <a:spcPct val="115000"/>
                        </a:lnSpc>
                        <a:spcBef>
                          <a:spcPts val="0"/>
                        </a:spcBef>
                        <a:spcAft>
                          <a:spcPts val="1000"/>
                        </a:spcAft>
                        <a:buClrTx/>
                        <a:buSzTx/>
                        <a:buFontTx/>
                        <a:buNone/>
                        <a:tabLst/>
                        <a:defRPr/>
                      </a:pPr>
                      <a:r>
                        <a:rPr lang="tr-TR" sz="900" dirty="0">
                          <a:effectLst/>
                        </a:rPr>
                        <a:t> </a:t>
                      </a:r>
                      <a:r>
                        <a:rPr lang="tr-TR" sz="1400" dirty="0" smtClean="0"/>
                        <a:t>http://muglaarge.meb.gov.tr</a:t>
                      </a:r>
                    </a:p>
                    <a:p>
                      <a:pPr marL="0" marR="0" indent="0" defTabSz="914400" eaLnBrk="1" fontAlgn="auto" latinLnBrk="0" hangingPunct="1">
                        <a:lnSpc>
                          <a:spcPct val="115000"/>
                        </a:lnSpc>
                        <a:spcBef>
                          <a:spcPts val="0"/>
                        </a:spcBef>
                        <a:spcAft>
                          <a:spcPts val="1000"/>
                        </a:spcAft>
                        <a:buClrTx/>
                        <a:buSzTx/>
                        <a:buFontTx/>
                        <a:buNone/>
                        <a:tabLst/>
                        <a:defRPr/>
                      </a:pPr>
                      <a:r>
                        <a:rPr lang="tr-TR" sz="1400" dirty="0" smtClean="0">
                          <a:hlinkClick r:id="rId4"/>
                        </a:rPr>
                        <a:t>http://muglaarge.meb.gov.tr/projeler/akreditasyon</a:t>
                      </a:r>
                      <a:endParaRPr lang="tr-TR" sz="1400" dirty="0" smtClean="0"/>
                    </a:p>
                  </a:txBody>
                  <a:tcPr marL="36547" marR="36547" marT="0" marB="0"/>
                </a:tc>
              </a:tr>
              <a:tr h="511785">
                <a:tc>
                  <a:txBody>
                    <a:bodyPr/>
                    <a:lstStyle/>
                    <a:p>
                      <a:pPr>
                        <a:lnSpc>
                          <a:spcPct val="115000"/>
                        </a:lnSpc>
                        <a:spcAft>
                          <a:spcPts val="1000"/>
                        </a:spcAft>
                      </a:pPr>
                      <a:r>
                        <a:rPr lang="tr-TR" sz="1800" dirty="0">
                          <a:effectLst/>
                        </a:rPr>
                        <a:t>Muğla Akreditasyon </a:t>
                      </a:r>
                      <a:r>
                        <a:rPr lang="tr-TR" sz="1800" dirty="0" err="1">
                          <a:effectLst/>
                        </a:rPr>
                        <a:t>Portalı</a:t>
                      </a:r>
                      <a:r>
                        <a:rPr lang="tr-TR" sz="1800" dirty="0">
                          <a:effectLst/>
                        </a:rPr>
                        <a:t> (MAP)</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47" marR="36547" marT="0" marB="0"/>
                </a:tc>
                <a:tc>
                  <a:txBody>
                    <a:bodyPr/>
                    <a:lstStyle/>
                    <a:p>
                      <a:pPr marL="0" marR="0" indent="0" defTabSz="914400" eaLnBrk="1" fontAlgn="auto" latinLnBrk="0" hangingPunct="1">
                        <a:lnSpc>
                          <a:spcPct val="115000"/>
                        </a:lnSpc>
                        <a:spcBef>
                          <a:spcPts val="0"/>
                        </a:spcBef>
                        <a:spcAft>
                          <a:spcPts val="1000"/>
                        </a:spcAft>
                        <a:buClrTx/>
                        <a:buSzTx/>
                        <a:buFontTx/>
                        <a:buNone/>
                        <a:tabLst/>
                        <a:defRPr/>
                      </a:pPr>
                      <a:r>
                        <a:rPr lang="tr-TR" sz="1400" dirty="0">
                          <a:effectLst/>
                        </a:rPr>
                        <a:t> </a:t>
                      </a:r>
                      <a:r>
                        <a:rPr lang="tr-TR" sz="1400" dirty="0" smtClean="0">
                          <a:hlinkClick r:id="rId4"/>
                        </a:rPr>
                        <a:t>http://muglaarge.meb.gov.tr/projeler/akreditasyon</a:t>
                      </a:r>
                      <a:endParaRPr lang="tr-TR" sz="1400" dirty="0" smtClean="0"/>
                    </a:p>
                    <a:p>
                      <a:pPr>
                        <a:lnSpc>
                          <a:spcPct val="115000"/>
                        </a:lnSpc>
                        <a:spcAft>
                          <a:spcPts val="1000"/>
                        </a:spcAft>
                      </a:pP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47" marR="36547" marT="0" marB="0"/>
                </a:tc>
              </a:tr>
              <a:tr h="788883">
                <a:tc>
                  <a:txBody>
                    <a:bodyPr/>
                    <a:lstStyle/>
                    <a:p>
                      <a:pPr>
                        <a:lnSpc>
                          <a:spcPct val="115000"/>
                        </a:lnSpc>
                        <a:spcAft>
                          <a:spcPts val="1000"/>
                        </a:spcAft>
                      </a:pPr>
                      <a:r>
                        <a:rPr lang="tr-TR" sz="1800" dirty="0">
                          <a:effectLst/>
                        </a:rPr>
                        <a:t>Bildiri ve Duyurulardan haber almak için TELEGRAM kanalı</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47" marR="36547" marT="0" marB="0"/>
                </a:tc>
                <a:tc>
                  <a:txBody>
                    <a:bodyPr/>
                    <a:lstStyle/>
                    <a:p>
                      <a:pPr>
                        <a:lnSpc>
                          <a:spcPct val="115000"/>
                        </a:lnSpc>
                        <a:spcAft>
                          <a:spcPts val="1000"/>
                        </a:spcAft>
                      </a:pPr>
                      <a:r>
                        <a:rPr lang="tr-TR" sz="1400" u="sng" dirty="0">
                          <a:effectLst/>
                          <a:hlinkClick r:id="rId5" action="ppaction://hlinkfile"/>
                        </a:rPr>
                        <a:t>https://t.me/joinchat/mmQwn9CMdmhhNTk0</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47" marR="36547" marT="0" marB="0"/>
                </a:tc>
              </a:tr>
              <a:tr h="420980">
                <a:tc>
                  <a:txBody>
                    <a:bodyPr/>
                    <a:lstStyle/>
                    <a:p>
                      <a:pPr>
                        <a:lnSpc>
                          <a:spcPct val="115000"/>
                        </a:lnSpc>
                        <a:spcAft>
                          <a:spcPts val="1000"/>
                        </a:spcAft>
                      </a:pPr>
                      <a:r>
                        <a:rPr lang="tr-TR" sz="1800" dirty="0" smtClean="0">
                          <a:effectLst/>
                          <a:latin typeface="Calibri" panose="020F0502020204030204" pitchFamily="34" charset="0"/>
                          <a:ea typeface="Times New Roman" panose="02020603050405020304" pitchFamily="18" charset="0"/>
                          <a:cs typeface="Times New Roman" panose="02020603050405020304" pitchFamily="18" charset="0"/>
                        </a:rPr>
                        <a:t>Sıkça</a:t>
                      </a:r>
                      <a:r>
                        <a:rPr lang="tr-TR" sz="1800" baseline="0" dirty="0" smtClean="0">
                          <a:effectLst/>
                          <a:latin typeface="Calibri" panose="020F0502020204030204" pitchFamily="34" charset="0"/>
                          <a:ea typeface="Times New Roman" panose="02020603050405020304" pitchFamily="18" charset="0"/>
                          <a:cs typeface="Times New Roman" panose="02020603050405020304" pitchFamily="18" charset="0"/>
                        </a:rPr>
                        <a:t> Sorulan Sorular </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47" marR="36547" marT="0" marB="0"/>
                </a:tc>
                <a:tc>
                  <a:txBody>
                    <a:bodyPr/>
                    <a:lstStyle/>
                    <a:p>
                      <a:pPr>
                        <a:lnSpc>
                          <a:spcPct val="115000"/>
                        </a:lnSpc>
                        <a:spcAft>
                          <a:spcPts val="1000"/>
                        </a:spcAft>
                      </a:pPr>
                      <a:r>
                        <a:rPr lang="tr-TR" sz="1400" dirty="0" smtClean="0">
                          <a:hlinkClick r:id="rId6"/>
                        </a:rPr>
                        <a:t>http://muglaarge.meb.gov.tr</a:t>
                      </a:r>
                      <a:endParaRPr lang="tr-TR" sz="1400" dirty="0" smtClean="0"/>
                    </a:p>
                    <a:p>
                      <a:pPr marL="0" marR="0" indent="0" defTabSz="914400" eaLnBrk="1" fontAlgn="auto" latinLnBrk="0" hangingPunct="1">
                        <a:lnSpc>
                          <a:spcPct val="115000"/>
                        </a:lnSpc>
                        <a:spcBef>
                          <a:spcPts val="0"/>
                        </a:spcBef>
                        <a:spcAft>
                          <a:spcPts val="1000"/>
                        </a:spcAft>
                        <a:buClrTx/>
                        <a:buSzTx/>
                        <a:buFontTx/>
                        <a:buNone/>
                        <a:tabLst/>
                        <a:defRPr/>
                      </a:pPr>
                      <a:r>
                        <a:rPr lang="tr-TR" sz="1400" dirty="0" smtClean="0">
                          <a:hlinkClick r:id="rId4"/>
                        </a:rPr>
                        <a:t>http://muglaarge.meb.gov.tr/projeler/akreditasyon</a:t>
                      </a:r>
                      <a:endParaRPr lang="tr-TR" sz="1400" dirty="0" smtClean="0"/>
                    </a:p>
                  </a:txBody>
                  <a:tcPr marL="36547" marR="36547" marT="0" marB="0"/>
                </a:tc>
              </a:tr>
              <a:tr h="788883">
                <a:tc>
                  <a:txBody>
                    <a:bodyPr/>
                    <a:lstStyle/>
                    <a:p>
                      <a:pPr>
                        <a:lnSpc>
                          <a:spcPct val="115000"/>
                        </a:lnSpc>
                        <a:spcAft>
                          <a:spcPts val="1000"/>
                        </a:spcAft>
                      </a:pPr>
                      <a:r>
                        <a:rPr lang="tr-TR" sz="1800" dirty="0" smtClean="0">
                          <a:effectLst/>
                          <a:latin typeface="Calibri" panose="020F0502020204030204" pitchFamily="34" charset="0"/>
                          <a:ea typeface="Times New Roman" panose="02020603050405020304" pitchFamily="18" charset="0"/>
                          <a:cs typeface="Times New Roman" panose="02020603050405020304" pitchFamily="18" charset="0"/>
                        </a:rPr>
                        <a:t>İletişim </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47" marR="36547" marT="0" marB="0"/>
                </a:tc>
                <a:tc>
                  <a:txBody>
                    <a:bodyPr/>
                    <a:lstStyle/>
                    <a:p>
                      <a:pPr>
                        <a:lnSpc>
                          <a:spcPct val="115000"/>
                        </a:lnSpc>
                        <a:spcAft>
                          <a:spcPts val="1000"/>
                        </a:spcAft>
                      </a:pPr>
                      <a:r>
                        <a:rPr lang="tr-TR" sz="1400" b="0" i="0" dirty="0" smtClean="0">
                          <a:solidFill>
                            <a:schemeClr val="tx1"/>
                          </a:solidFill>
                          <a:effectLst/>
                          <a:latin typeface="+mn-lt"/>
                          <a:ea typeface="+mn-ea"/>
                          <a:cs typeface="+mn-cs"/>
                        </a:rPr>
                        <a:t>0 252 280 48 00    </a:t>
                      </a:r>
                      <a:r>
                        <a:rPr lang="tr-TR" sz="1400" b="0" i="0" dirty="0" err="1" smtClean="0">
                          <a:solidFill>
                            <a:schemeClr val="tx1"/>
                          </a:solidFill>
                          <a:effectLst/>
                          <a:latin typeface="+mn-lt"/>
                          <a:ea typeface="+mn-ea"/>
                          <a:cs typeface="+mn-cs"/>
                        </a:rPr>
                        <a:t>Arge</a:t>
                      </a:r>
                      <a:r>
                        <a:rPr lang="tr-TR" sz="1400" b="0" i="0" dirty="0" smtClean="0">
                          <a:solidFill>
                            <a:schemeClr val="tx1"/>
                          </a:solidFill>
                          <a:effectLst/>
                          <a:latin typeface="+mn-lt"/>
                          <a:ea typeface="+mn-ea"/>
                          <a:cs typeface="+mn-cs"/>
                        </a:rPr>
                        <a:t> -S.ÇAKMAK</a:t>
                      </a:r>
                      <a:r>
                        <a:rPr lang="tr-TR" sz="1400" b="0" i="0" baseline="0" dirty="0" smtClean="0">
                          <a:solidFill>
                            <a:schemeClr val="tx1"/>
                          </a:solidFill>
                          <a:effectLst/>
                          <a:latin typeface="+mn-lt"/>
                          <a:ea typeface="+mn-ea"/>
                          <a:cs typeface="+mn-cs"/>
                        </a:rPr>
                        <a:t> /E.TUFANER </a:t>
                      </a:r>
                      <a:endParaRPr lang="tr-TR" sz="1400" b="0" i="0" dirty="0" smtClean="0">
                        <a:solidFill>
                          <a:schemeClr val="tx1"/>
                        </a:solidFill>
                        <a:effectLst/>
                        <a:latin typeface="+mn-lt"/>
                        <a:ea typeface="+mn-ea"/>
                        <a:cs typeface="+mn-cs"/>
                      </a:endParaRPr>
                    </a:p>
                    <a:p>
                      <a:pPr>
                        <a:lnSpc>
                          <a:spcPct val="115000"/>
                        </a:lnSpc>
                        <a:spcAft>
                          <a:spcPts val="1000"/>
                        </a:spcAft>
                      </a:pPr>
                      <a:r>
                        <a:rPr lang="tr-TR" sz="1800" u="sng" dirty="0" smtClean="0">
                          <a:solidFill>
                            <a:schemeClr val="tx1"/>
                          </a:solidFill>
                          <a:effectLst/>
                          <a:latin typeface="+mn-lt"/>
                          <a:ea typeface="+mn-ea"/>
                          <a:cs typeface="+mn-cs"/>
                          <a:hlinkClick r:id="rId7"/>
                        </a:rPr>
                        <a:t>48akreditasyon@gmail.com</a:t>
                      </a:r>
                      <a:r>
                        <a:rPr lang="tr-TR" sz="1800" dirty="0" smtClean="0">
                          <a:solidFill>
                            <a:schemeClr val="tx1"/>
                          </a:solidFill>
                          <a:effectLst/>
                          <a:latin typeface="+mn-lt"/>
                          <a:ea typeface="+mn-ea"/>
                          <a:cs typeface="+mn-cs"/>
                        </a:rPr>
                        <a:t> </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47" marR="36547" marT="0" marB="0"/>
                </a:tc>
              </a:tr>
            </a:tbl>
          </a:graphicData>
        </a:graphic>
      </p:graphicFrame>
      <p:sp>
        <p:nvSpPr>
          <p:cNvPr id="3" name="Rectangle 1"/>
          <p:cNvSpPr>
            <a:spLocks noChangeArrowheads="1"/>
          </p:cNvSpPr>
          <p:nvPr/>
        </p:nvSpPr>
        <p:spPr bwMode="auto">
          <a:xfrm>
            <a:off x="1775520" y="279054"/>
            <a:ext cx="16996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Bilgilendirme dok</a:t>
            </a:r>
            <a:r>
              <a:rPr kumimoji="0" lang="tr-TR" b="1"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ü</a:t>
            </a:r>
            <a:r>
              <a:rPr kumimoji="0" lang="tr-TR"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manlarına aşağıdaki linklerden ulaşabilirsiniz.</a:t>
            </a:r>
            <a:endParaRPr kumimoji="0" lang="tr-TR"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856327" y="4232745"/>
            <a:ext cx="9865096" cy="797707"/>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851307" y="3573089"/>
            <a:ext cx="9865096" cy="576064"/>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851307" y="2112166"/>
            <a:ext cx="9865096" cy="1316833"/>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849049" y="1248009"/>
            <a:ext cx="9865096" cy="720067"/>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851307" y="502869"/>
            <a:ext cx="9865096" cy="576064"/>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ctrTitle"/>
          </p:nvPr>
        </p:nvSpPr>
        <p:spPr>
          <a:xfrm>
            <a:off x="568236" y="-917889"/>
            <a:ext cx="10363200" cy="6155531"/>
          </a:xfrm>
        </p:spPr>
        <p:txBody>
          <a:bodyPr/>
          <a:lstStyle/>
          <a:p>
            <a:pPr marL="285750" indent="-285750">
              <a:buFont typeface="Arial" panose="020B0604020202020204" pitchFamily="34" charset="0"/>
              <a:buChar char="•"/>
            </a:pPr>
            <a:r>
              <a:rPr lang="tr-TR" sz="1800" dirty="0" smtClean="0"/>
              <a:t/>
            </a:r>
            <a:br>
              <a:rPr lang="tr-TR" sz="1800" dirty="0" smtClean="0"/>
            </a:br>
            <a:r>
              <a:rPr lang="tr-TR" sz="1800" dirty="0" smtClean="0"/>
              <a:t/>
            </a:r>
            <a:br>
              <a:rPr lang="tr-TR" sz="1800" dirty="0" smtClean="0"/>
            </a:br>
            <a:r>
              <a:rPr lang="tr-TR" sz="1800" dirty="0" smtClean="0"/>
              <a:t/>
            </a:r>
            <a:br>
              <a:rPr lang="tr-TR" sz="1800" dirty="0" smtClean="0"/>
            </a:br>
            <a:r>
              <a:rPr lang="tr-TR" sz="1800" dirty="0" smtClean="0"/>
              <a:t/>
            </a:r>
            <a:br>
              <a:rPr lang="tr-TR" sz="1800" dirty="0" smtClean="0"/>
            </a:br>
            <a:r>
              <a:rPr lang="tr-TR" sz="2400" dirty="0" smtClean="0">
                <a:solidFill>
                  <a:schemeClr val="accent6">
                    <a:lumMod val="75000"/>
                  </a:schemeClr>
                </a:solidFill>
                <a:latin typeface="Arial" panose="020B0604020202020204" pitchFamily="34" charset="0"/>
                <a:cs typeface="Arial" panose="020B0604020202020204" pitchFamily="34" charset="0"/>
              </a:rPr>
              <a:t>ÖNEMLİ BİLGİLER </a:t>
            </a:r>
            <a:r>
              <a:rPr lang="tr-TR" sz="1600" dirty="0" smtClean="0">
                <a:latin typeface="Arial" panose="020B0604020202020204" pitchFamily="34" charset="0"/>
                <a:cs typeface="Arial" panose="020B0604020202020204" pitchFamily="34" charset="0"/>
              </a:rPr>
              <a:t/>
            </a:r>
            <a:br>
              <a:rPr lang="tr-TR" sz="1600" dirty="0" smtClean="0">
                <a:latin typeface="Arial" panose="020B0604020202020204" pitchFamily="34" charset="0"/>
                <a:cs typeface="Arial" panose="020B0604020202020204" pitchFamily="34" charset="0"/>
              </a:rPr>
            </a:br>
            <a:r>
              <a:rPr lang="tr-TR" sz="1600" dirty="0" smtClean="0">
                <a:solidFill>
                  <a:schemeClr val="tx1"/>
                </a:solidFill>
                <a:latin typeface="Arial" panose="020B0604020202020204" pitchFamily="34" charset="0"/>
                <a:cs typeface="Arial" panose="020B0604020202020204" pitchFamily="34" charset="0"/>
              </a:rPr>
              <a:t>Muğla İl Millî Eğitim Müdürlüğü </a:t>
            </a:r>
            <a:r>
              <a:rPr lang="tr-TR" sz="1600" dirty="0" err="1" smtClean="0">
                <a:solidFill>
                  <a:schemeClr val="tx1"/>
                </a:solidFill>
                <a:latin typeface="Arial" panose="020B0604020202020204" pitchFamily="34" charset="0"/>
                <a:cs typeface="Arial" panose="020B0604020202020204" pitchFamily="34" charset="0"/>
              </a:rPr>
              <a:t>Erasmus</a:t>
            </a:r>
            <a:r>
              <a:rPr lang="tr-TR" sz="1600" dirty="0" smtClean="0">
                <a:solidFill>
                  <a:schemeClr val="tx1"/>
                </a:solidFill>
                <a:latin typeface="Arial" panose="020B0604020202020204" pitchFamily="34" charset="0"/>
                <a:cs typeface="Arial" panose="020B0604020202020204" pitchFamily="34" charset="0"/>
              </a:rPr>
              <a:t> Okul Eğitimi Programına Mesleki Eğitim veren okul ve kurumlar başvuru yapamaz.</a:t>
            </a:r>
            <a:br>
              <a:rPr lang="tr-TR" sz="1600" dirty="0" smtClean="0">
                <a:solidFill>
                  <a:schemeClr val="tx1"/>
                </a:solidFill>
                <a:latin typeface="Arial" panose="020B0604020202020204" pitchFamily="34" charset="0"/>
                <a:cs typeface="Arial" panose="020B0604020202020204" pitchFamily="34" charset="0"/>
              </a:rPr>
            </a:br>
            <a:r>
              <a:rPr lang="tr-TR" sz="1600" dirty="0" smtClean="0">
                <a:solidFill>
                  <a:schemeClr val="tx1"/>
                </a:solidFill>
                <a:latin typeface="Arial" panose="020B0604020202020204" pitchFamily="34" charset="0"/>
                <a:cs typeface="Arial" panose="020B0604020202020204" pitchFamily="34" charset="0"/>
              </a:rPr>
              <a:t/>
            </a:r>
            <a:br>
              <a:rPr lang="tr-TR" sz="1600" dirty="0" smtClean="0">
                <a:solidFill>
                  <a:schemeClr val="tx1"/>
                </a:solidFill>
                <a:latin typeface="Arial" panose="020B0604020202020204" pitchFamily="34" charset="0"/>
                <a:cs typeface="Arial" panose="020B0604020202020204" pitchFamily="34" charset="0"/>
              </a:rPr>
            </a:br>
            <a:r>
              <a:rPr lang="tr-TR" sz="1600" dirty="0" smtClean="0">
                <a:solidFill>
                  <a:schemeClr val="tx1"/>
                </a:solidFill>
                <a:latin typeface="Arial" panose="020B0604020202020204" pitchFamily="34" charset="0"/>
                <a:cs typeface="Arial" panose="020B0604020202020204" pitchFamily="34" charset="0"/>
              </a:rPr>
              <a:t>Konsorsiyumda ortak olarak seçilecek okul öncesi, ilkokul, ortaokul ve liseler kendi aralarında da </a:t>
            </a:r>
            <a:br>
              <a:rPr lang="tr-TR" sz="1600" dirty="0" smtClean="0">
                <a:solidFill>
                  <a:schemeClr val="tx1"/>
                </a:solidFill>
                <a:latin typeface="Arial" panose="020B0604020202020204" pitchFamily="34" charset="0"/>
                <a:cs typeface="Arial" panose="020B0604020202020204" pitchFamily="34" charset="0"/>
              </a:rPr>
            </a:br>
            <a:r>
              <a:rPr lang="tr-TR" sz="1600" dirty="0" smtClean="0">
                <a:solidFill>
                  <a:schemeClr val="tx1"/>
                </a:solidFill>
                <a:latin typeface="Arial" panose="020B0604020202020204" pitchFamily="34" charset="0"/>
                <a:cs typeface="Arial" panose="020B0604020202020204" pitchFamily="34" charset="0"/>
              </a:rPr>
              <a:t>puan sıralamasına alınacaktır</a:t>
            </a:r>
            <a:r>
              <a:rPr lang="tr-TR" sz="1600" dirty="0">
                <a:solidFill>
                  <a:schemeClr val="tx1"/>
                </a:solidFill>
                <a:latin typeface="Arial" panose="020B0604020202020204" pitchFamily="34" charset="0"/>
                <a:cs typeface="Arial" panose="020B0604020202020204" pitchFamily="34" charset="0"/>
              </a:rPr>
              <a:t>. Deneyimli okullar ,ilk katılımcılardan ayrı bir şekilde değerlendirmeye alınacaktır. </a:t>
            </a:r>
            <a:r>
              <a:rPr lang="tr-TR" sz="1600" dirty="0" smtClean="0">
                <a:solidFill>
                  <a:schemeClr val="tx1"/>
                </a:solidFill>
                <a:latin typeface="Arial" panose="020B0604020202020204" pitchFamily="34" charset="0"/>
                <a:cs typeface="Arial" panose="020B0604020202020204" pitchFamily="34" charset="0"/>
              </a:rPr>
              <a:t/>
            </a:r>
            <a:br>
              <a:rPr lang="tr-TR" sz="1600" dirty="0" smtClean="0">
                <a:solidFill>
                  <a:schemeClr val="tx1"/>
                </a:solidFill>
                <a:latin typeface="Arial" panose="020B0604020202020204" pitchFamily="34" charset="0"/>
                <a:cs typeface="Arial" panose="020B0604020202020204" pitchFamily="34" charset="0"/>
              </a:rPr>
            </a:br>
            <a:r>
              <a:rPr lang="tr-TR" sz="1600" dirty="0" smtClean="0">
                <a:solidFill>
                  <a:schemeClr val="tx1"/>
                </a:solidFill>
                <a:latin typeface="Arial" panose="020B0604020202020204" pitchFamily="34" charset="0"/>
                <a:cs typeface="Arial" panose="020B0604020202020204" pitchFamily="34" charset="0"/>
              </a:rPr>
              <a:t/>
            </a:r>
            <a:br>
              <a:rPr lang="tr-TR" sz="1600" dirty="0" smtClean="0">
                <a:solidFill>
                  <a:schemeClr val="tx1"/>
                </a:solidFill>
                <a:latin typeface="Arial" panose="020B0604020202020204" pitchFamily="34" charset="0"/>
                <a:cs typeface="Arial" panose="020B0604020202020204" pitchFamily="34" charset="0"/>
              </a:rPr>
            </a:br>
            <a:r>
              <a:rPr lang="tr-TR" sz="1600" dirty="0" smtClean="0">
                <a:solidFill>
                  <a:schemeClr val="tx1"/>
                </a:solidFill>
                <a:latin typeface="Arial" panose="020B0604020202020204" pitchFamily="34" charset="0"/>
                <a:cs typeface="Arial" panose="020B0604020202020204" pitchFamily="34" charset="0"/>
              </a:rPr>
              <a:t>Konsorsiyumda hangi okul seviyesinden kaç okul dahil edileceği bütçeye göre değişeceği için kesin</a:t>
            </a:r>
            <a:br>
              <a:rPr lang="tr-TR" sz="1600" dirty="0" smtClean="0">
                <a:solidFill>
                  <a:schemeClr val="tx1"/>
                </a:solidFill>
                <a:latin typeface="Arial" panose="020B0604020202020204" pitchFamily="34" charset="0"/>
                <a:cs typeface="Arial" panose="020B0604020202020204" pitchFamily="34" charset="0"/>
              </a:rPr>
            </a:br>
            <a:r>
              <a:rPr lang="tr-TR" sz="1600" dirty="0" smtClean="0">
                <a:solidFill>
                  <a:schemeClr val="tx1"/>
                </a:solidFill>
                <a:latin typeface="Arial" panose="020B0604020202020204" pitchFamily="34" charset="0"/>
                <a:cs typeface="Arial" panose="020B0604020202020204" pitchFamily="34" charset="0"/>
              </a:rPr>
              <a:t>bir rakam verememekle beraber, yapılacak başvuruların da kalitesi ile alakalı bir şekilde</a:t>
            </a:r>
            <a:br>
              <a:rPr lang="tr-TR" sz="1600" dirty="0" smtClean="0">
                <a:solidFill>
                  <a:schemeClr val="tx1"/>
                </a:solidFill>
                <a:latin typeface="Arial" panose="020B0604020202020204" pitchFamily="34" charset="0"/>
                <a:cs typeface="Arial" panose="020B0604020202020204" pitchFamily="34" charset="0"/>
              </a:rPr>
            </a:br>
            <a:r>
              <a:rPr lang="tr-TR" sz="1600" dirty="0" smtClean="0">
                <a:solidFill>
                  <a:schemeClr val="tx1"/>
                </a:solidFill>
                <a:latin typeface="Arial" panose="020B0604020202020204" pitchFamily="34" charset="0"/>
                <a:cs typeface="Arial" panose="020B0604020202020204" pitchFamily="34" charset="0"/>
              </a:rPr>
              <a:t>İlkokulların konsorsiyum içerisindeki oranı % 20-25 </a:t>
            </a:r>
            <a:br>
              <a:rPr lang="tr-TR" sz="1600" dirty="0" smtClean="0">
                <a:solidFill>
                  <a:schemeClr val="tx1"/>
                </a:solidFill>
                <a:latin typeface="Arial" panose="020B0604020202020204" pitchFamily="34" charset="0"/>
                <a:cs typeface="Arial" panose="020B0604020202020204" pitchFamily="34" charset="0"/>
              </a:rPr>
            </a:br>
            <a:r>
              <a:rPr lang="tr-TR" sz="1600" dirty="0" smtClean="0">
                <a:solidFill>
                  <a:schemeClr val="tx1"/>
                </a:solidFill>
                <a:latin typeface="Arial" panose="020B0604020202020204" pitchFamily="34" charset="0"/>
                <a:cs typeface="Arial" panose="020B0604020202020204" pitchFamily="34" charset="0"/>
              </a:rPr>
              <a:t>Ortaokulların konsorsiyum içerisindeki oranı % 30-35 </a:t>
            </a:r>
            <a:br>
              <a:rPr lang="tr-TR" sz="1600" dirty="0" smtClean="0">
                <a:solidFill>
                  <a:schemeClr val="tx1"/>
                </a:solidFill>
                <a:latin typeface="Arial" panose="020B0604020202020204" pitchFamily="34" charset="0"/>
                <a:cs typeface="Arial" panose="020B0604020202020204" pitchFamily="34" charset="0"/>
              </a:rPr>
            </a:br>
            <a:r>
              <a:rPr lang="tr-TR" sz="1600" dirty="0" smtClean="0">
                <a:solidFill>
                  <a:schemeClr val="tx1"/>
                </a:solidFill>
                <a:latin typeface="Arial" panose="020B0604020202020204" pitchFamily="34" charset="0"/>
                <a:cs typeface="Arial" panose="020B0604020202020204" pitchFamily="34" charset="0"/>
              </a:rPr>
              <a:t>Liselerin konsorsiyum içerisindeki oranı % 35-45</a:t>
            </a:r>
            <a:br>
              <a:rPr lang="tr-TR" sz="1600" dirty="0" smtClean="0">
                <a:solidFill>
                  <a:schemeClr val="tx1"/>
                </a:solidFill>
                <a:latin typeface="Arial" panose="020B0604020202020204" pitchFamily="34" charset="0"/>
                <a:cs typeface="Arial" panose="020B0604020202020204" pitchFamily="34" charset="0"/>
              </a:rPr>
            </a:br>
            <a:r>
              <a:rPr lang="tr-TR" sz="1600" dirty="0" smtClean="0">
                <a:solidFill>
                  <a:schemeClr val="tx1"/>
                </a:solidFill>
                <a:latin typeface="Arial" panose="020B0604020202020204" pitchFamily="34" charset="0"/>
                <a:cs typeface="Arial" panose="020B0604020202020204" pitchFamily="34" charset="0"/>
              </a:rPr>
              <a:t/>
            </a:r>
            <a:br>
              <a:rPr lang="tr-TR" sz="1600" dirty="0" smtClean="0">
                <a:solidFill>
                  <a:schemeClr val="tx1"/>
                </a:solidFill>
                <a:latin typeface="Arial" panose="020B0604020202020204" pitchFamily="34" charset="0"/>
                <a:cs typeface="Arial" panose="020B0604020202020204" pitchFamily="34" charset="0"/>
              </a:rPr>
            </a:br>
            <a:r>
              <a:rPr lang="tr-TR" sz="1600" dirty="0" smtClean="0">
                <a:solidFill>
                  <a:schemeClr val="tx1"/>
                </a:solidFill>
                <a:latin typeface="Arial" panose="020B0604020202020204" pitchFamily="34" charset="0"/>
                <a:cs typeface="Arial" panose="020B0604020202020204" pitchFamily="34" charset="0"/>
              </a:rPr>
              <a:t>Yurt dışı hareketlilik süresince, planlanan tüm eğitim faaliyetleri için Türkçe rehber hizmeti sunulmayacaktır. Eğitimlerin dili İngilizce olacaktır. </a:t>
            </a:r>
            <a:br>
              <a:rPr lang="tr-TR" sz="1600" dirty="0" smtClean="0">
                <a:solidFill>
                  <a:schemeClr val="tx1"/>
                </a:solidFill>
                <a:latin typeface="Arial" panose="020B0604020202020204" pitchFamily="34" charset="0"/>
                <a:cs typeface="Arial" panose="020B0604020202020204" pitchFamily="34" charset="0"/>
              </a:rPr>
            </a:br>
            <a:r>
              <a:rPr lang="tr-TR" sz="1600" dirty="0" smtClean="0">
                <a:solidFill>
                  <a:schemeClr val="tx1"/>
                </a:solidFill>
                <a:latin typeface="Arial" panose="020B0604020202020204" pitchFamily="34" charset="0"/>
                <a:cs typeface="Arial" panose="020B0604020202020204" pitchFamily="34" charset="0"/>
              </a:rPr>
              <a:t/>
            </a:r>
            <a:br>
              <a:rPr lang="tr-TR" sz="1600" dirty="0" smtClean="0">
                <a:solidFill>
                  <a:schemeClr val="tx1"/>
                </a:solidFill>
                <a:latin typeface="Arial" panose="020B0604020202020204" pitchFamily="34" charset="0"/>
                <a:cs typeface="Arial" panose="020B0604020202020204" pitchFamily="34" charset="0"/>
              </a:rPr>
            </a:br>
            <a:r>
              <a:rPr lang="tr-TR" sz="1600" dirty="0" smtClean="0">
                <a:solidFill>
                  <a:schemeClr val="tx1"/>
                </a:solidFill>
                <a:latin typeface="Arial" panose="020B0604020202020204" pitchFamily="34" charset="0"/>
                <a:cs typeface="Arial" panose="020B0604020202020204" pitchFamily="34" charset="0"/>
              </a:rPr>
              <a:t>Hareketlilikler kategorisinde bulunan sekiz alt program türünden okul/kurumun ihtiyaçlarına uygun en fazla üç seçenek işaretlenebilir.</a:t>
            </a:r>
            <a:br>
              <a:rPr lang="tr-TR" sz="1600" dirty="0" smtClean="0">
                <a:solidFill>
                  <a:schemeClr val="tx1"/>
                </a:solidFill>
                <a:latin typeface="Arial" panose="020B0604020202020204" pitchFamily="34" charset="0"/>
                <a:cs typeface="Arial" panose="020B0604020202020204" pitchFamily="34" charset="0"/>
              </a:rPr>
            </a:br>
            <a:endParaRPr lang="tr-TR" sz="1600" dirty="0">
              <a:latin typeface="Arial" panose="020B0604020202020204" pitchFamily="34" charset="0"/>
              <a:cs typeface="Arial" panose="020B0604020202020204" pitchFamily="34" charset="0"/>
            </a:endParaRPr>
          </a:p>
        </p:txBody>
      </p:sp>
      <p:pic>
        <p:nvPicPr>
          <p:cNvPr id="3" name="object 5"/>
          <p:cNvPicPr/>
          <p:nvPr/>
        </p:nvPicPr>
        <p:blipFill>
          <a:blip r:embed="rId2" cstate="print"/>
          <a:stretch>
            <a:fillRect/>
          </a:stretch>
        </p:blipFill>
        <p:spPr>
          <a:xfrm>
            <a:off x="10419019" y="6034373"/>
            <a:ext cx="1024835" cy="540173"/>
          </a:xfrm>
          <a:prstGeom prst="rect">
            <a:avLst/>
          </a:prstGeom>
        </p:spPr>
      </p:pic>
      <p:pic>
        <p:nvPicPr>
          <p:cNvPr id="4" name="object 7"/>
          <p:cNvPicPr/>
          <p:nvPr/>
        </p:nvPicPr>
        <p:blipFill>
          <a:blip r:embed="rId3" cstate="print"/>
          <a:stretch>
            <a:fillRect/>
          </a:stretch>
        </p:blipFill>
        <p:spPr>
          <a:xfrm>
            <a:off x="755666" y="6011709"/>
            <a:ext cx="1024835" cy="562838"/>
          </a:xfrm>
          <a:prstGeom prst="rect">
            <a:avLst/>
          </a:prstGeom>
        </p:spPr>
      </p:pic>
      <p:pic>
        <p:nvPicPr>
          <p:cNvPr id="5" name="object 8"/>
          <p:cNvPicPr/>
          <p:nvPr/>
        </p:nvPicPr>
        <p:blipFill>
          <a:blip r:embed="rId4" cstate="print"/>
          <a:stretch>
            <a:fillRect/>
          </a:stretch>
        </p:blipFill>
        <p:spPr>
          <a:xfrm>
            <a:off x="3024166" y="6072206"/>
            <a:ext cx="1783903" cy="432781"/>
          </a:xfrm>
          <a:prstGeom prst="rect">
            <a:avLst/>
          </a:prstGeom>
        </p:spPr>
      </p:pic>
      <p:sp>
        <p:nvSpPr>
          <p:cNvPr id="6" name="object 4"/>
          <p:cNvSpPr/>
          <p:nvPr/>
        </p:nvSpPr>
        <p:spPr>
          <a:xfrm>
            <a:off x="6350" y="5578490"/>
            <a:ext cx="12166600" cy="61594"/>
          </a:xfrm>
          <a:custGeom>
            <a:avLst/>
            <a:gdLst/>
            <a:ahLst/>
            <a:cxnLst/>
            <a:rect l="l" t="t" r="r" b="b"/>
            <a:pathLst>
              <a:path w="12166600" h="61595">
                <a:moveTo>
                  <a:pt x="0" y="0"/>
                </a:moveTo>
                <a:lnTo>
                  <a:pt x="12166333" y="0"/>
                </a:lnTo>
                <a:lnTo>
                  <a:pt x="12166333" y="61028"/>
                </a:lnTo>
                <a:lnTo>
                  <a:pt x="0" y="61028"/>
                </a:lnTo>
              </a:path>
            </a:pathLst>
          </a:custGeom>
          <a:solidFill>
            <a:schemeClr val="accent6">
              <a:lumMod val="75000"/>
            </a:schemeClr>
          </a:solidFill>
          <a:ln w="12699">
            <a:solidFill>
              <a:srgbClr val="313E4F"/>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p:cNvSpPr/>
          <p:nvPr/>
        </p:nvSpPr>
        <p:spPr>
          <a:xfrm>
            <a:off x="911424" y="4816614"/>
            <a:ext cx="9865096" cy="576064"/>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885385" y="3995999"/>
            <a:ext cx="9865096" cy="576064"/>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885385" y="3092160"/>
            <a:ext cx="9865096" cy="576064"/>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885385" y="2334196"/>
            <a:ext cx="9865096" cy="576064"/>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911424" y="1651875"/>
            <a:ext cx="9865096" cy="576064"/>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893158" y="908720"/>
            <a:ext cx="9865096" cy="576064"/>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ctrTitle"/>
          </p:nvPr>
        </p:nvSpPr>
        <p:spPr>
          <a:xfrm>
            <a:off x="767408" y="-747464"/>
            <a:ext cx="10363200" cy="6124754"/>
          </a:xfrm>
        </p:spPr>
        <p:txBody>
          <a:bodyPr/>
          <a:lstStyle/>
          <a:p>
            <a:pPr marL="285750" indent="-285750">
              <a:buFont typeface="Arial" panose="020B0604020202020204" pitchFamily="34" charset="0"/>
              <a:buChar char="•"/>
            </a:pPr>
            <a:r>
              <a:rPr lang="tr-TR" sz="1800" dirty="0"/>
              <a:t/>
            </a:r>
            <a:br>
              <a:rPr lang="tr-TR" sz="1800" dirty="0"/>
            </a:br>
            <a:r>
              <a:rPr lang="tr-TR" sz="1800" dirty="0"/>
              <a:t/>
            </a:r>
            <a:br>
              <a:rPr lang="tr-TR" sz="1800" dirty="0"/>
            </a:br>
            <a:r>
              <a:rPr lang="tr-TR" sz="1800" dirty="0"/>
              <a:t/>
            </a:r>
            <a:br>
              <a:rPr lang="tr-TR" sz="1800" dirty="0"/>
            </a:br>
            <a:r>
              <a:rPr lang="tr-TR" sz="2400" dirty="0" smtClean="0">
                <a:solidFill>
                  <a:schemeClr val="accent6">
                    <a:lumMod val="75000"/>
                  </a:schemeClr>
                </a:solidFill>
                <a:latin typeface="Arial" panose="020B0604020202020204" pitchFamily="34" charset="0"/>
                <a:cs typeface="Arial" panose="020B0604020202020204" pitchFamily="34" charset="0"/>
              </a:rPr>
              <a:t>ÖNEMLİ BİLGİLER </a:t>
            </a:r>
            <a:br>
              <a:rPr lang="tr-TR" sz="2400" dirty="0" smtClean="0">
                <a:solidFill>
                  <a:schemeClr val="accent6">
                    <a:lumMod val="75000"/>
                  </a:schemeClr>
                </a:solidFill>
                <a:latin typeface="Arial" panose="020B0604020202020204" pitchFamily="34" charset="0"/>
                <a:cs typeface="Arial" panose="020B0604020202020204" pitchFamily="34" charset="0"/>
              </a:rPr>
            </a:br>
            <a:r>
              <a:rPr lang="tr-TR" sz="1600" dirty="0">
                <a:latin typeface="Arial" panose="020B0604020202020204" pitchFamily="34" charset="0"/>
                <a:cs typeface="Arial" panose="020B0604020202020204" pitchFamily="34" charset="0"/>
              </a:rPr>
              <a:t/>
            </a:r>
            <a:br>
              <a:rPr lang="tr-TR" sz="1600" dirty="0">
                <a:latin typeface="Arial" panose="020B0604020202020204" pitchFamily="34" charset="0"/>
                <a:cs typeface="Arial" panose="020B0604020202020204" pitchFamily="34" charset="0"/>
              </a:rPr>
            </a:br>
            <a:r>
              <a:rPr lang="tr-TR" sz="1600" dirty="0">
                <a:solidFill>
                  <a:schemeClr val="tx1"/>
                </a:solidFill>
                <a:latin typeface="Arial" panose="020B0604020202020204" pitchFamily="34" charset="0"/>
                <a:cs typeface="Arial" panose="020B0604020202020204" pitchFamily="34" charset="0"/>
              </a:rPr>
              <a:t/>
            </a:r>
            <a:br>
              <a:rPr lang="tr-TR" sz="1600" dirty="0">
                <a:solidFill>
                  <a:schemeClr val="tx1"/>
                </a:solidFill>
                <a:latin typeface="Arial" panose="020B0604020202020204" pitchFamily="34" charset="0"/>
                <a:cs typeface="Arial" panose="020B0604020202020204" pitchFamily="34" charset="0"/>
              </a:rPr>
            </a:br>
            <a:r>
              <a:rPr lang="tr-TR" sz="1600" dirty="0">
                <a:solidFill>
                  <a:schemeClr val="tx1"/>
                </a:solidFill>
                <a:latin typeface="Arial" panose="020B0604020202020204" pitchFamily="34" charset="0"/>
                <a:cs typeface="Arial" panose="020B0604020202020204" pitchFamily="34" charset="0"/>
              </a:rPr>
              <a:t>PERSONEL HAREKETLİLİĞİ kapsamında , “Kurslar ve eğitimler” seçilmiş ise belirtilen kurslardan </a:t>
            </a:r>
            <a:r>
              <a:rPr lang="tr-TR" sz="1600" dirty="0" smtClean="0">
                <a:solidFill>
                  <a:schemeClr val="tx1"/>
                </a:solidFill>
                <a:latin typeface="Arial" panose="020B0604020202020204" pitchFamily="34" charset="0"/>
                <a:cs typeface="Arial" panose="020B0604020202020204" pitchFamily="34" charset="0"/>
              </a:rPr>
              <a:t>en fazla </a:t>
            </a:r>
            <a:r>
              <a:rPr lang="tr-TR" sz="1600" dirty="0">
                <a:solidFill>
                  <a:schemeClr val="tx1"/>
                </a:solidFill>
                <a:latin typeface="Arial" panose="020B0604020202020204" pitchFamily="34" charset="0"/>
                <a:cs typeface="Arial" panose="020B0604020202020204" pitchFamily="34" charset="0"/>
              </a:rPr>
              <a:t>2 kurs seçilebilir</a:t>
            </a:r>
            <a:r>
              <a:rPr lang="tr-TR" sz="1600" dirty="0" smtClean="0">
                <a:solidFill>
                  <a:schemeClr val="tx1"/>
                </a:solidFill>
                <a:latin typeface="Arial" panose="020B0604020202020204" pitchFamily="34" charset="0"/>
                <a:cs typeface="Arial" panose="020B0604020202020204" pitchFamily="34" charset="0"/>
              </a:rPr>
              <a:t>.</a:t>
            </a:r>
            <a:br>
              <a:rPr lang="tr-TR" sz="1600" dirty="0" smtClean="0">
                <a:solidFill>
                  <a:schemeClr val="tx1"/>
                </a:solidFill>
                <a:latin typeface="Arial" panose="020B0604020202020204" pitchFamily="34" charset="0"/>
                <a:cs typeface="Arial" panose="020B0604020202020204" pitchFamily="34" charset="0"/>
              </a:rPr>
            </a:br>
            <a:r>
              <a:rPr lang="tr-TR" sz="1600" dirty="0">
                <a:solidFill>
                  <a:schemeClr val="tx1"/>
                </a:solidFill>
                <a:latin typeface="Arial" panose="020B0604020202020204" pitchFamily="34" charset="0"/>
                <a:cs typeface="Arial" panose="020B0604020202020204" pitchFamily="34" charset="0"/>
              </a:rPr>
              <a:t/>
            </a:r>
            <a:br>
              <a:rPr lang="tr-TR" sz="1600" dirty="0">
                <a:solidFill>
                  <a:schemeClr val="tx1"/>
                </a:solidFill>
                <a:latin typeface="Arial" panose="020B0604020202020204" pitchFamily="34" charset="0"/>
                <a:cs typeface="Arial" panose="020B0604020202020204" pitchFamily="34" charset="0"/>
              </a:rPr>
            </a:br>
            <a:r>
              <a:rPr lang="tr-TR" sz="1600" dirty="0">
                <a:solidFill>
                  <a:schemeClr val="tx1"/>
                </a:solidFill>
                <a:latin typeface="Arial" panose="020B0604020202020204" pitchFamily="34" charset="0"/>
                <a:cs typeface="Arial" panose="020B0604020202020204" pitchFamily="34" charset="0"/>
              </a:rPr>
              <a:t>Öğrenci hareketlilikleri sadece ortaokul ve lise öğrencilerimiz için gerçekleştirilebilecektir</a:t>
            </a:r>
            <a:r>
              <a:rPr lang="tr-TR" sz="1600" dirty="0" smtClean="0">
                <a:solidFill>
                  <a:schemeClr val="tx1"/>
                </a:solidFill>
                <a:latin typeface="Arial" panose="020B0604020202020204" pitchFamily="34" charset="0"/>
                <a:cs typeface="Arial" panose="020B0604020202020204" pitchFamily="34" charset="0"/>
              </a:rPr>
              <a:t>.</a:t>
            </a:r>
            <a:br>
              <a:rPr lang="tr-TR" sz="1600" dirty="0" smtClean="0">
                <a:solidFill>
                  <a:schemeClr val="tx1"/>
                </a:solidFill>
                <a:latin typeface="Arial" panose="020B0604020202020204" pitchFamily="34" charset="0"/>
                <a:cs typeface="Arial" panose="020B0604020202020204" pitchFamily="34" charset="0"/>
              </a:rPr>
            </a:br>
            <a:r>
              <a:rPr lang="tr-TR" sz="1600" dirty="0" smtClean="0">
                <a:solidFill>
                  <a:schemeClr val="tx1"/>
                </a:solidFill>
                <a:latin typeface="Arial" panose="020B0604020202020204" pitchFamily="34" charset="0"/>
                <a:cs typeface="Arial" panose="020B0604020202020204" pitchFamily="34" charset="0"/>
              </a:rPr>
              <a:t/>
            </a:r>
            <a:br>
              <a:rPr lang="tr-TR" sz="1600" dirty="0" smtClean="0">
                <a:solidFill>
                  <a:schemeClr val="tx1"/>
                </a:solidFill>
                <a:latin typeface="Arial" panose="020B0604020202020204" pitchFamily="34" charset="0"/>
                <a:cs typeface="Arial" panose="020B0604020202020204" pitchFamily="34" charset="0"/>
              </a:rPr>
            </a:br>
            <a:r>
              <a:rPr lang="tr-TR" sz="1600" dirty="0">
                <a:solidFill>
                  <a:schemeClr val="tx1"/>
                </a:solidFill>
                <a:latin typeface="Arial" panose="020B0604020202020204" pitchFamily="34" charset="0"/>
                <a:cs typeface="Arial" panose="020B0604020202020204" pitchFamily="34" charset="0"/>
              </a:rPr>
              <a:t/>
            </a:r>
            <a:br>
              <a:rPr lang="tr-TR" sz="1600" dirty="0">
                <a:solidFill>
                  <a:schemeClr val="tx1"/>
                </a:solidFill>
                <a:latin typeface="Arial" panose="020B0604020202020204" pitchFamily="34" charset="0"/>
                <a:cs typeface="Arial" panose="020B0604020202020204" pitchFamily="34" charset="0"/>
              </a:rPr>
            </a:br>
            <a:r>
              <a:rPr lang="tr-TR" sz="1600" dirty="0">
                <a:solidFill>
                  <a:schemeClr val="tx1"/>
                </a:solidFill>
                <a:latin typeface="Arial" panose="020B0604020202020204" pitchFamily="34" charset="0"/>
                <a:cs typeface="Arial" panose="020B0604020202020204" pitchFamily="34" charset="0"/>
              </a:rPr>
              <a:t>ÖĞRENCİ HAREKETLİLİĞİ kapsamında, “Okul öğrencilerinin grup hareketliliğini” ortaokullar ve </a:t>
            </a:r>
            <a:r>
              <a:rPr lang="tr-TR" sz="1600" dirty="0" smtClean="0">
                <a:solidFill>
                  <a:schemeClr val="tx1"/>
                </a:solidFill>
                <a:latin typeface="Arial" panose="020B0604020202020204" pitchFamily="34" charset="0"/>
                <a:cs typeface="Arial" panose="020B0604020202020204" pitchFamily="34" charset="0"/>
              </a:rPr>
              <a:t/>
            </a:r>
            <a:br>
              <a:rPr lang="tr-TR" sz="1600" dirty="0" smtClean="0">
                <a:solidFill>
                  <a:schemeClr val="tx1"/>
                </a:solidFill>
                <a:latin typeface="Arial" panose="020B0604020202020204" pitchFamily="34" charset="0"/>
                <a:cs typeface="Arial" panose="020B0604020202020204" pitchFamily="34" charset="0"/>
              </a:rPr>
            </a:br>
            <a:r>
              <a:rPr lang="tr-TR" sz="1600" dirty="0" smtClean="0">
                <a:solidFill>
                  <a:schemeClr val="tx1"/>
                </a:solidFill>
                <a:latin typeface="Arial" panose="020B0604020202020204" pitchFamily="34" charset="0"/>
                <a:cs typeface="Arial" panose="020B0604020202020204" pitchFamily="34" charset="0"/>
              </a:rPr>
              <a:t>liseler seçebilir</a:t>
            </a:r>
            <a:r>
              <a:rPr lang="tr-TR" sz="1600" dirty="0">
                <a:solidFill>
                  <a:schemeClr val="tx1"/>
                </a:solidFill>
                <a:latin typeface="Arial" panose="020B0604020202020204" pitchFamily="34" charset="0"/>
                <a:cs typeface="Arial" panose="020B0604020202020204" pitchFamily="34" charset="0"/>
              </a:rPr>
              <a:t>. (Okulöncesi ve ilkokullar seçemez</a:t>
            </a:r>
            <a:r>
              <a:rPr lang="tr-TR" sz="1600" dirty="0" smtClean="0">
                <a:solidFill>
                  <a:schemeClr val="tx1"/>
                </a:solidFill>
                <a:latin typeface="Arial" panose="020B0604020202020204" pitchFamily="34" charset="0"/>
                <a:cs typeface="Arial" panose="020B0604020202020204" pitchFamily="34" charset="0"/>
              </a:rPr>
              <a:t>)</a:t>
            </a:r>
            <a:br>
              <a:rPr lang="tr-TR" sz="1600" dirty="0" smtClean="0">
                <a:solidFill>
                  <a:schemeClr val="tx1"/>
                </a:solidFill>
                <a:latin typeface="Arial" panose="020B0604020202020204" pitchFamily="34" charset="0"/>
                <a:cs typeface="Arial" panose="020B0604020202020204" pitchFamily="34" charset="0"/>
              </a:rPr>
            </a:br>
            <a:r>
              <a:rPr lang="tr-TR" sz="1600" dirty="0">
                <a:solidFill>
                  <a:schemeClr val="tx1"/>
                </a:solidFill>
                <a:latin typeface="Arial" panose="020B0604020202020204" pitchFamily="34" charset="0"/>
                <a:cs typeface="Arial" panose="020B0604020202020204" pitchFamily="34" charset="0"/>
              </a:rPr>
              <a:t/>
            </a:r>
            <a:br>
              <a:rPr lang="tr-TR" sz="1600" dirty="0">
                <a:solidFill>
                  <a:schemeClr val="tx1"/>
                </a:solidFill>
                <a:latin typeface="Arial" panose="020B0604020202020204" pitchFamily="34" charset="0"/>
                <a:cs typeface="Arial" panose="020B0604020202020204" pitchFamily="34" charset="0"/>
              </a:rPr>
            </a:br>
            <a:r>
              <a:rPr lang="tr-TR" sz="1600" dirty="0">
                <a:solidFill>
                  <a:schemeClr val="tx1"/>
                </a:solidFill>
                <a:latin typeface="Arial" panose="020B0604020202020204" pitchFamily="34" charset="0"/>
                <a:cs typeface="Arial" panose="020B0604020202020204" pitchFamily="34" charset="0"/>
              </a:rPr>
              <a:t>ÖĞRENCİ HAREKETLİLİĞİ kapsamında, “Okul öğrencilerinin kısa süreli öğrenim hareketliliğini” </a:t>
            </a:r>
            <a:r>
              <a:rPr lang="tr-TR" sz="1600" dirty="0" smtClean="0">
                <a:solidFill>
                  <a:schemeClr val="tx1"/>
                </a:solidFill>
                <a:latin typeface="Arial" panose="020B0604020202020204" pitchFamily="34" charset="0"/>
                <a:cs typeface="Arial" panose="020B0604020202020204" pitchFamily="34" charset="0"/>
              </a:rPr>
              <a:t/>
            </a:r>
            <a:br>
              <a:rPr lang="tr-TR" sz="1600" dirty="0" smtClean="0">
                <a:solidFill>
                  <a:schemeClr val="tx1"/>
                </a:solidFill>
                <a:latin typeface="Arial" panose="020B0604020202020204" pitchFamily="34" charset="0"/>
                <a:cs typeface="Arial" panose="020B0604020202020204" pitchFamily="34" charset="0"/>
              </a:rPr>
            </a:br>
            <a:r>
              <a:rPr lang="tr-TR" sz="1600" dirty="0" smtClean="0">
                <a:solidFill>
                  <a:schemeClr val="tx1"/>
                </a:solidFill>
                <a:latin typeface="Arial" panose="020B0604020202020204" pitchFamily="34" charset="0"/>
                <a:cs typeface="Arial" panose="020B0604020202020204" pitchFamily="34" charset="0"/>
              </a:rPr>
              <a:t>liselerin seçmesi </a:t>
            </a:r>
            <a:r>
              <a:rPr lang="tr-TR" sz="1600" dirty="0">
                <a:solidFill>
                  <a:schemeClr val="tx1"/>
                </a:solidFill>
                <a:latin typeface="Arial" panose="020B0604020202020204" pitchFamily="34" charset="0"/>
                <a:cs typeface="Arial" panose="020B0604020202020204" pitchFamily="34" charset="0"/>
              </a:rPr>
              <a:t>önerilir. (Okul öncesi, </a:t>
            </a:r>
            <a:r>
              <a:rPr lang="tr-TR" sz="1600" dirty="0" smtClean="0">
                <a:solidFill>
                  <a:schemeClr val="tx1"/>
                </a:solidFill>
                <a:latin typeface="Arial" panose="020B0604020202020204" pitchFamily="34" charset="0"/>
                <a:cs typeface="Arial" panose="020B0604020202020204" pitchFamily="34" charset="0"/>
              </a:rPr>
              <a:t>ilkokul seçemez ve </a:t>
            </a:r>
            <a:r>
              <a:rPr lang="tr-TR" sz="1600" dirty="0">
                <a:solidFill>
                  <a:schemeClr val="tx1"/>
                </a:solidFill>
                <a:latin typeface="Arial" panose="020B0604020202020204" pitchFamily="34" charset="0"/>
                <a:cs typeface="Arial" panose="020B0604020202020204" pitchFamily="34" charset="0"/>
              </a:rPr>
              <a:t>ortaokulların seçmesi önerilmez</a:t>
            </a:r>
            <a:r>
              <a:rPr lang="tr-TR" sz="1600" dirty="0" smtClean="0">
                <a:solidFill>
                  <a:schemeClr val="tx1"/>
                </a:solidFill>
                <a:latin typeface="Arial" panose="020B0604020202020204" pitchFamily="34" charset="0"/>
                <a:cs typeface="Arial" panose="020B0604020202020204" pitchFamily="34" charset="0"/>
              </a:rPr>
              <a:t>.)</a:t>
            </a:r>
            <a:br>
              <a:rPr lang="tr-TR" sz="1600" dirty="0" smtClean="0">
                <a:solidFill>
                  <a:schemeClr val="tx1"/>
                </a:solidFill>
                <a:latin typeface="Arial" panose="020B0604020202020204" pitchFamily="34" charset="0"/>
                <a:cs typeface="Arial" panose="020B0604020202020204" pitchFamily="34" charset="0"/>
              </a:rPr>
            </a:br>
            <a:r>
              <a:rPr lang="tr-TR" sz="1600" dirty="0">
                <a:solidFill>
                  <a:schemeClr val="tx1"/>
                </a:solidFill>
                <a:latin typeface="Arial" panose="020B0604020202020204" pitchFamily="34" charset="0"/>
                <a:cs typeface="Arial" panose="020B0604020202020204" pitchFamily="34" charset="0"/>
              </a:rPr>
              <a:t/>
            </a:r>
            <a:br>
              <a:rPr lang="tr-TR" sz="1600" dirty="0">
                <a:solidFill>
                  <a:schemeClr val="tx1"/>
                </a:solidFill>
                <a:latin typeface="Arial" panose="020B0604020202020204" pitchFamily="34" charset="0"/>
                <a:cs typeface="Arial" panose="020B0604020202020204" pitchFamily="34" charset="0"/>
              </a:rPr>
            </a:br>
            <a:r>
              <a:rPr lang="tr-TR" sz="1600" dirty="0">
                <a:solidFill>
                  <a:schemeClr val="tx1"/>
                </a:solidFill>
                <a:latin typeface="Arial" panose="020B0604020202020204" pitchFamily="34" charset="0"/>
                <a:cs typeface="Arial" panose="020B0604020202020204" pitchFamily="34" charset="0"/>
              </a:rPr>
              <a:t/>
            </a:r>
            <a:br>
              <a:rPr lang="tr-TR" sz="1600" dirty="0">
                <a:solidFill>
                  <a:schemeClr val="tx1"/>
                </a:solidFill>
                <a:latin typeface="Arial" panose="020B0604020202020204" pitchFamily="34" charset="0"/>
                <a:cs typeface="Arial" panose="020B0604020202020204" pitchFamily="34" charset="0"/>
              </a:rPr>
            </a:br>
            <a:r>
              <a:rPr lang="tr-TR" sz="1600" dirty="0">
                <a:solidFill>
                  <a:schemeClr val="tx1"/>
                </a:solidFill>
                <a:latin typeface="Arial" panose="020B0604020202020204" pitchFamily="34" charset="0"/>
                <a:cs typeface="Arial" panose="020B0604020202020204" pitchFamily="34" charset="0"/>
              </a:rPr>
              <a:t>ÖĞRENCİ HAREKETLİLİĞİ kapsamında “Okul öğrencilerinin uzun süreli öğrenim hareketliliğini</a:t>
            </a:r>
            <a:r>
              <a:rPr lang="tr-TR" sz="1600" dirty="0" smtClean="0">
                <a:solidFill>
                  <a:schemeClr val="tx1"/>
                </a:solidFill>
                <a:latin typeface="Arial" panose="020B0604020202020204" pitchFamily="34" charset="0"/>
                <a:cs typeface="Arial" panose="020B0604020202020204" pitchFamily="34" charset="0"/>
              </a:rPr>
              <a:t>”</a:t>
            </a:r>
            <a:br>
              <a:rPr lang="tr-TR" sz="1600" dirty="0" smtClean="0">
                <a:solidFill>
                  <a:schemeClr val="tx1"/>
                </a:solidFill>
                <a:latin typeface="Arial" panose="020B0604020202020204" pitchFamily="34" charset="0"/>
                <a:cs typeface="Arial" panose="020B0604020202020204" pitchFamily="34" charset="0"/>
              </a:rPr>
            </a:br>
            <a:r>
              <a:rPr lang="tr-TR" sz="1600" dirty="0" smtClean="0">
                <a:solidFill>
                  <a:schemeClr val="tx1"/>
                </a:solidFill>
                <a:latin typeface="Arial" panose="020B0604020202020204" pitchFamily="34" charset="0"/>
                <a:cs typeface="Arial" panose="020B0604020202020204" pitchFamily="34" charset="0"/>
              </a:rPr>
              <a:t> liseler seçebilir</a:t>
            </a:r>
            <a:r>
              <a:rPr lang="tr-TR" sz="1600" dirty="0">
                <a:solidFill>
                  <a:schemeClr val="tx1"/>
                </a:solidFill>
                <a:latin typeface="Arial" panose="020B0604020202020204" pitchFamily="34" charset="0"/>
                <a:cs typeface="Arial" panose="020B0604020202020204" pitchFamily="34" charset="0"/>
              </a:rPr>
              <a:t>. (Okul öncesi, ilkokul ve ortaokulların seçemez</a:t>
            </a:r>
            <a:r>
              <a:rPr lang="tr-TR" sz="1600" dirty="0" smtClean="0">
                <a:solidFill>
                  <a:schemeClr val="tx1"/>
                </a:solidFill>
                <a:latin typeface="Arial" panose="020B0604020202020204" pitchFamily="34" charset="0"/>
                <a:cs typeface="Arial" panose="020B0604020202020204" pitchFamily="34" charset="0"/>
              </a:rPr>
              <a:t>.)</a:t>
            </a:r>
            <a:br>
              <a:rPr lang="tr-TR" sz="1600" dirty="0" smtClean="0">
                <a:solidFill>
                  <a:schemeClr val="tx1"/>
                </a:solidFill>
                <a:latin typeface="Arial" panose="020B0604020202020204" pitchFamily="34" charset="0"/>
                <a:cs typeface="Arial" panose="020B0604020202020204" pitchFamily="34" charset="0"/>
              </a:rPr>
            </a:br>
            <a:r>
              <a:rPr lang="tr-TR" sz="1600" dirty="0">
                <a:solidFill>
                  <a:schemeClr val="tx1"/>
                </a:solidFill>
                <a:latin typeface="Arial" panose="020B0604020202020204" pitchFamily="34" charset="0"/>
                <a:cs typeface="Arial" panose="020B0604020202020204" pitchFamily="34" charset="0"/>
              </a:rPr>
              <a:t/>
            </a:r>
            <a:br>
              <a:rPr lang="tr-TR" sz="1600" dirty="0">
                <a:solidFill>
                  <a:schemeClr val="tx1"/>
                </a:solidFill>
                <a:latin typeface="Arial" panose="020B0604020202020204" pitchFamily="34" charset="0"/>
                <a:cs typeface="Arial" panose="020B0604020202020204" pitchFamily="34" charset="0"/>
              </a:rPr>
            </a:br>
            <a:r>
              <a:rPr lang="tr-TR" sz="1600" dirty="0" smtClean="0">
                <a:solidFill>
                  <a:schemeClr val="tx1"/>
                </a:solidFill>
                <a:latin typeface="Arial" panose="020B0604020202020204" pitchFamily="34" charset="0"/>
                <a:cs typeface="Arial" panose="020B0604020202020204" pitchFamily="34" charset="0"/>
              </a:rPr>
              <a:t>Başvuru Beyannamesinin doldurulması ve Okul Müdürü tarafından imzalanmış olarak gönderilmesi gerekmektedir. </a:t>
            </a:r>
            <a:endParaRPr lang="tr-TR" sz="1600" dirty="0">
              <a:latin typeface="Arial" panose="020B0604020202020204" pitchFamily="34" charset="0"/>
              <a:cs typeface="Arial" panose="020B0604020202020204" pitchFamily="34" charset="0"/>
            </a:endParaRPr>
          </a:p>
        </p:txBody>
      </p:sp>
      <p:sp>
        <p:nvSpPr>
          <p:cNvPr id="3" name="object 4"/>
          <p:cNvSpPr/>
          <p:nvPr/>
        </p:nvSpPr>
        <p:spPr>
          <a:xfrm>
            <a:off x="6350" y="5578490"/>
            <a:ext cx="12166600" cy="61594"/>
          </a:xfrm>
          <a:custGeom>
            <a:avLst/>
            <a:gdLst/>
            <a:ahLst/>
            <a:cxnLst/>
            <a:rect l="l" t="t" r="r" b="b"/>
            <a:pathLst>
              <a:path w="12166600" h="61595">
                <a:moveTo>
                  <a:pt x="0" y="0"/>
                </a:moveTo>
                <a:lnTo>
                  <a:pt x="12166333" y="0"/>
                </a:lnTo>
                <a:lnTo>
                  <a:pt x="12166333" y="61028"/>
                </a:lnTo>
                <a:lnTo>
                  <a:pt x="0" y="61028"/>
                </a:lnTo>
              </a:path>
            </a:pathLst>
          </a:custGeom>
          <a:solidFill>
            <a:schemeClr val="accent6">
              <a:lumMod val="75000"/>
            </a:schemeClr>
          </a:solidFill>
          <a:ln w="12699">
            <a:solidFill>
              <a:srgbClr val="313E4F"/>
            </a:solidFill>
          </a:ln>
        </p:spPr>
        <p:txBody>
          <a:bodyPr wrap="square" lIns="0" tIns="0" rIns="0" bIns="0" rtlCol="0"/>
          <a:lstStyle/>
          <a:p>
            <a:endParaRPr/>
          </a:p>
        </p:txBody>
      </p:sp>
      <p:pic>
        <p:nvPicPr>
          <p:cNvPr id="4" name="object 5"/>
          <p:cNvPicPr/>
          <p:nvPr/>
        </p:nvPicPr>
        <p:blipFill>
          <a:blip r:embed="rId2" cstate="print"/>
          <a:stretch>
            <a:fillRect/>
          </a:stretch>
        </p:blipFill>
        <p:spPr>
          <a:xfrm>
            <a:off x="10419019" y="6034373"/>
            <a:ext cx="1024835" cy="540173"/>
          </a:xfrm>
          <a:prstGeom prst="rect">
            <a:avLst/>
          </a:prstGeom>
        </p:spPr>
      </p:pic>
      <p:pic>
        <p:nvPicPr>
          <p:cNvPr id="5" name="object 7"/>
          <p:cNvPicPr/>
          <p:nvPr/>
        </p:nvPicPr>
        <p:blipFill>
          <a:blip r:embed="rId3" cstate="print"/>
          <a:stretch>
            <a:fillRect/>
          </a:stretch>
        </p:blipFill>
        <p:spPr>
          <a:xfrm>
            <a:off x="755666" y="6011709"/>
            <a:ext cx="1024835" cy="562838"/>
          </a:xfrm>
          <a:prstGeom prst="rect">
            <a:avLst/>
          </a:prstGeom>
        </p:spPr>
      </p:pic>
      <p:pic>
        <p:nvPicPr>
          <p:cNvPr id="6" name="object 8"/>
          <p:cNvPicPr/>
          <p:nvPr/>
        </p:nvPicPr>
        <p:blipFill>
          <a:blip r:embed="rId4" cstate="print"/>
          <a:stretch>
            <a:fillRect/>
          </a:stretch>
        </p:blipFill>
        <p:spPr>
          <a:xfrm>
            <a:off x="4367808" y="6076737"/>
            <a:ext cx="1783903" cy="432781"/>
          </a:xfrm>
          <a:prstGeom prst="rect">
            <a:avLst/>
          </a:prstGeom>
        </p:spPr>
      </p:pic>
    </p:spTree>
    <p:extLst>
      <p:ext uri="{BB962C8B-B14F-4D97-AF65-F5344CB8AC3E}">
        <p14:creationId xmlns:p14="http://schemas.microsoft.com/office/powerpoint/2010/main" val="360636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5591564"/>
            <a:ext cx="12179300" cy="74295"/>
            <a:chOff x="-6350" y="5591564"/>
            <a:chExt cx="12179300" cy="74295"/>
          </a:xfrm>
          <a:solidFill>
            <a:schemeClr val="accent6">
              <a:lumMod val="75000"/>
            </a:schemeClr>
          </a:solidFill>
        </p:grpSpPr>
        <p:sp>
          <p:nvSpPr>
            <p:cNvPr id="3" name="object 3"/>
            <p:cNvSpPr/>
            <p:nvPr/>
          </p:nvSpPr>
          <p:spPr>
            <a:xfrm>
              <a:off x="0" y="5597914"/>
              <a:ext cx="12166600" cy="61594"/>
            </a:xfrm>
            <a:custGeom>
              <a:avLst/>
              <a:gdLst/>
              <a:ahLst/>
              <a:cxnLst/>
              <a:rect l="l" t="t" r="r" b="b"/>
              <a:pathLst>
                <a:path w="12166600" h="61595">
                  <a:moveTo>
                    <a:pt x="12166333" y="61028"/>
                  </a:moveTo>
                  <a:lnTo>
                    <a:pt x="0" y="61028"/>
                  </a:lnTo>
                  <a:lnTo>
                    <a:pt x="0" y="0"/>
                  </a:lnTo>
                  <a:lnTo>
                    <a:pt x="12166333" y="0"/>
                  </a:lnTo>
                  <a:lnTo>
                    <a:pt x="12166333" y="61028"/>
                  </a:lnTo>
                  <a:close/>
                </a:path>
              </a:pathLst>
            </a:custGeom>
            <a:grpFill/>
          </p:spPr>
          <p:txBody>
            <a:bodyPr wrap="square" lIns="0" tIns="0" rIns="0" bIns="0" rtlCol="0"/>
            <a:lstStyle/>
            <a:p>
              <a:endParaRPr/>
            </a:p>
          </p:txBody>
        </p:sp>
        <p:sp>
          <p:nvSpPr>
            <p:cNvPr id="4" name="object 4"/>
            <p:cNvSpPr/>
            <p:nvPr/>
          </p:nvSpPr>
          <p:spPr>
            <a:xfrm>
              <a:off x="0" y="5597914"/>
              <a:ext cx="12166600" cy="61594"/>
            </a:xfrm>
            <a:custGeom>
              <a:avLst/>
              <a:gdLst/>
              <a:ahLst/>
              <a:cxnLst/>
              <a:rect l="l" t="t" r="r" b="b"/>
              <a:pathLst>
                <a:path w="12166600" h="61595">
                  <a:moveTo>
                    <a:pt x="0" y="0"/>
                  </a:moveTo>
                  <a:lnTo>
                    <a:pt x="12166333" y="0"/>
                  </a:lnTo>
                  <a:lnTo>
                    <a:pt x="12166333" y="61028"/>
                  </a:lnTo>
                  <a:lnTo>
                    <a:pt x="0" y="61028"/>
                  </a:lnTo>
                </a:path>
              </a:pathLst>
            </a:custGeom>
            <a:grpFill/>
            <a:ln w="12699">
              <a:solidFill>
                <a:srgbClr val="313E4F"/>
              </a:solidFill>
            </a:ln>
          </p:spPr>
          <p:txBody>
            <a:bodyPr wrap="square" lIns="0" tIns="0" rIns="0" bIns="0" rtlCol="0"/>
            <a:lstStyle/>
            <a:p>
              <a:endParaRPr/>
            </a:p>
          </p:txBody>
        </p:sp>
      </p:grpSp>
      <p:pic>
        <p:nvPicPr>
          <p:cNvPr id="5" name="object 5"/>
          <p:cNvPicPr/>
          <p:nvPr/>
        </p:nvPicPr>
        <p:blipFill>
          <a:blip r:embed="rId2" cstate="print"/>
          <a:stretch>
            <a:fillRect/>
          </a:stretch>
        </p:blipFill>
        <p:spPr>
          <a:xfrm>
            <a:off x="10419019" y="6034373"/>
            <a:ext cx="1024835" cy="540173"/>
          </a:xfrm>
          <a:prstGeom prst="rect">
            <a:avLst/>
          </a:prstGeom>
        </p:spPr>
      </p:pic>
      <p:pic>
        <p:nvPicPr>
          <p:cNvPr id="7" name="object 7"/>
          <p:cNvPicPr/>
          <p:nvPr/>
        </p:nvPicPr>
        <p:blipFill>
          <a:blip r:embed="rId3" cstate="print"/>
          <a:stretch>
            <a:fillRect/>
          </a:stretch>
        </p:blipFill>
        <p:spPr>
          <a:xfrm>
            <a:off x="755666" y="6011709"/>
            <a:ext cx="1024835" cy="562838"/>
          </a:xfrm>
          <a:prstGeom prst="rect">
            <a:avLst/>
          </a:prstGeom>
        </p:spPr>
      </p:pic>
      <p:pic>
        <p:nvPicPr>
          <p:cNvPr id="8" name="object 8"/>
          <p:cNvPicPr/>
          <p:nvPr/>
        </p:nvPicPr>
        <p:blipFill>
          <a:blip r:embed="rId4" cstate="print"/>
          <a:stretch>
            <a:fillRect/>
          </a:stretch>
        </p:blipFill>
        <p:spPr>
          <a:xfrm>
            <a:off x="5238744" y="6143644"/>
            <a:ext cx="1783903" cy="432781"/>
          </a:xfrm>
          <a:prstGeom prst="rect">
            <a:avLst/>
          </a:prstGeom>
        </p:spPr>
      </p:pic>
      <p:sp>
        <p:nvSpPr>
          <p:cNvPr id="9" name="object 9"/>
          <p:cNvSpPr/>
          <p:nvPr/>
        </p:nvSpPr>
        <p:spPr>
          <a:xfrm>
            <a:off x="152398" y="479317"/>
            <a:ext cx="635" cy="251460"/>
          </a:xfrm>
          <a:custGeom>
            <a:avLst/>
            <a:gdLst/>
            <a:ahLst/>
            <a:cxnLst/>
            <a:rect l="l" t="t" r="r" b="b"/>
            <a:pathLst>
              <a:path w="635" h="251459">
                <a:moveTo>
                  <a:pt x="64" y="251358"/>
                </a:moveTo>
                <a:lnTo>
                  <a:pt x="0" y="0"/>
                </a:lnTo>
                <a:lnTo>
                  <a:pt x="64" y="251358"/>
                </a:lnTo>
                <a:close/>
              </a:path>
            </a:pathLst>
          </a:custGeom>
          <a:solidFill>
            <a:srgbClr val="F7F9FA"/>
          </a:solidFill>
        </p:spPr>
        <p:txBody>
          <a:bodyPr wrap="square" lIns="0" tIns="0" rIns="0" bIns="0" rtlCol="0"/>
          <a:lstStyle/>
          <a:p>
            <a:endParaRPr/>
          </a:p>
        </p:txBody>
      </p:sp>
      <p:grpSp>
        <p:nvGrpSpPr>
          <p:cNvPr id="10" name="object 10"/>
          <p:cNvGrpSpPr/>
          <p:nvPr/>
        </p:nvGrpSpPr>
        <p:grpSpPr>
          <a:xfrm>
            <a:off x="1207124" y="3566574"/>
            <a:ext cx="8942070" cy="723265"/>
            <a:chOff x="1207124" y="3566574"/>
            <a:chExt cx="8942070" cy="723265"/>
          </a:xfrm>
        </p:grpSpPr>
        <p:sp>
          <p:nvSpPr>
            <p:cNvPr id="11" name="object 11"/>
            <p:cNvSpPr/>
            <p:nvPr/>
          </p:nvSpPr>
          <p:spPr>
            <a:xfrm>
              <a:off x="1245224" y="3604674"/>
              <a:ext cx="8865870" cy="647065"/>
            </a:xfrm>
            <a:custGeom>
              <a:avLst/>
              <a:gdLst/>
              <a:ahLst/>
              <a:cxnLst/>
              <a:rect l="l" t="t" r="r" b="b"/>
              <a:pathLst>
                <a:path w="8865870" h="647064">
                  <a:moveTo>
                    <a:pt x="8542049" y="646499"/>
                  </a:moveTo>
                  <a:lnTo>
                    <a:pt x="0" y="646499"/>
                  </a:lnTo>
                  <a:lnTo>
                    <a:pt x="0" y="0"/>
                  </a:lnTo>
                  <a:lnTo>
                    <a:pt x="8542049" y="0"/>
                  </a:lnTo>
                  <a:lnTo>
                    <a:pt x="8865299" y="323249"/>
                  </a:lnTo>
                  <a:lnTo>
                    <a:pt x="8542049" y="646499"/>
                  </a:lnTo>
                  <a:close/>
                </a:path>
              </a:pathLst>
            </a:custGeom>
            <a:solidFill>
              <a:srgbClr val="F7F9FA"/>
            </a:solidFill>
            <a:ln>
              <a:solidFill>
                <a:schemeClr val="tx2">
                  <a:lumMod val="75000"/>
                </a:schemeClr>
              </a:solidFill>
            </a:ln>
          </p:spPr>
          <p:txBody>
            <a:bodyPr wrap="square" lIns="0" tIns="0" rIns="0" bIns="0" rtlCol="0"/>
            <a:lstStyle/>
            <a:p>
              <a:endParaRPr/>
            </a:p>
          </p:txBody>
        </p:sp>
        <p:sp>
          <p:nvSpPr>
            <p:cNvPr id="12" name="object 12"/>
            <p:cNvSpPr/>
            <p:nvPr/>
          </p:nvSpPr>
          <p:spPr>
            <a:xfrm>
              <a:off x="1245224" y="3604674"/>
              <a:ext cx="8865870" cy="647065"/>
            </a:xfrm>
            <a:custGeom>
              <a:avLst/>
              <a:gdLst/>
              <a:ahLst/>
              <a:cxnLst/>
              <a:rect l="l" t="t" r="r" b="b"/>
              <a:pathLst>
                <a:path w="8865870" h="647064">
                  <a:moveTo>
                    <a:pt x="0" y="0"/>
                  </a:moveTo>
                  <a:lnTo>
                    <a:pt x="8542049" y="0"/>
                  </a:lnTo>
                  <a:lnTo>
                    <a:pt x="8865299" y="323249"/>
                  </a:lnTo>
                  <a:lnTo>
                    <a:pt x="8542049" y="646499"/>
                  </a:lnTo>
                  <a:lnTo>
                    <a:pt x="0" y="646499"/>
                  </a:lnTo>
                  <a:lnTo>
                    <a:pt x="0" y="0"/>
                  </a:lnTo>
                  <a:close/>
                </a:path>
              </a:pathLst>
            </a:custGeom>
            <a:ln w="76199">
              <a:solidFill>
                <a:schemeClr val="tx2">
                  <a:lumMod val="75000"/>
                </a:schemeClr>
              </a:solidFill>
            </a:ln>
          </p:spPr>
          <p:txBody>
            <a:bodyPr wrap="square" lIns="0" tIns="0" rIns="0" bIns="0" rtlCol="0"/>
            <a:lstStyle/>
            <a:p>
              <a:endParaRPr/>
            </a:p>
          </p:txBody>
        </p:sp>
      </p:grpSp>
      <p:grpSp>
        <p:nvGrpSpPr>
          <p:cNvPr id="13" name="object 13"/>
          <p:cNvGrpSpPr/>
          <p:nvPr/>
        </p:nvGrpSpPr>
        <p:grpSpPr>
          <a:xfrm>
            <a:off x="1207124" y="1051975"/>
            <a:ext cx="5150485" cy="723265"/>
            <a:chOff x="1207124" y="1051975"/>
            <a:chExt cx="5150485" cy="723265"/>
          </a:xfrm>
        </p:grpSpPr>
        <p:sp>
          <p:nvSpPr>
            <p:cNvPr id="14" name="object 14"/>
            <p:cNvSpPr/>
            <p:nvPr/>
          </p:nvSpPr>
          <p:spPr>
            <a:xfrm>
              <a:off x="1245224" y="1090075"/>
              <a:ext cx="5074285" cy="647065"/>
            </a:xfrm>
            <a:custGeom>
              <a:avLst/>
              <a:gdLst/>
              <a:ahLst/>
              <a:cxnLst/>
              <a:rect l="l" t="t" r="r" b="b"/>
              <a:pathLst>
                <a:path w="5074285" h="647064">
                  <a:moveTo>
                    <a:pt x="4750649" y="646499"/>
                  </a:moveTo>
                  <a:lnTo>
                    <a:pt x="0" y="646499"/>
                  </a:lnTo>
                  <a:lnTo>
                    <a:pt x="0" y="0"/>
                  </a:lnTo>
                  <a:lnTo>
                    <a:pt x="4750649" y="0"/>
                  </a:lnTo>
                  <a:lnTo>
                    <a:pt x="5073899" y="323249"/>
                  </a:lnTo>
                  <a:lnTo>
                    <a:pt x="4750649" y="646499"/>
                  </a:lnTo>
                  <a:close/>
                </a:path>
              </a:pathLst>
            </a:custGeom>
            <a:solidFill>
              <a:srgbClr val="F7F9FA"/>
            </a:solidFill>
            <a:ln>
              <a:solidFill>
                <a:schemeClr val="accent3">
                  <a:lumMod val="75000"/>
                </a:schemeClr>
              </a:solidFill>
            </a:ln>
          </p:spPr>
          <p:txBody>
            <a:bodyPr wrap="square" lIns="0" tIns="0" rIns="0" bIns="0" rtlCol="0"/>
            <a:lstStyle/>
            <a:p>
              <a:endParaRPr/>
            </a:p>
          </p:txBody>
        </p:sp>
        <p:sp>
          <p:nvSpPr>
            <p:cNvPr id="15" name="object 15"/>
            <p:cNvSpPr/>
            <p:nvPr/>
          </p:nvSpPr>
          <p:spPr>
            <a:xfrm>
              <a:off x="1245224" y="1090075"/>
              <a:ext cx="5074285" cy="647065"/>
            </a:xfrm>
            <a:custGeom>
              <a:avLst/>
              <a:gdLst/>
              <a:ahLst/>
              <a:cxnLst/>
              <a:rect l="l" t="t" r="r" b="b"/>
              <a:pathLst>
                <a:path w="5074285" h="647064">
                  <a:moveTo>
                    <a:pt x="0" y="0"/>
                  </a:moveTo>
                  <a:lnTo>
                    <a:pt x="4750649" y="0"/>
                  </a:lnTo>
                  <a:lnTo>
                    <a:pt x="5073899" y="323249"/>
                  </a:lnTo>
                  <a:lnTo>
                    <a:pt x="4750649" y="646499"/>
                  </a:lnTo>
                  <a:lnTo>
                    <a:pt x="0" y="646499"/>
                  </a:lnTo>
                  <a:lnTo>
                    <a:pt x="0" y="0"/>
                  </a:lnTo>
                  <a:close/>
                </a:path>
              </a:pathLst>
            </a:custGeom>
            <a:ln w="76199">
              <a:solidFill>
                <a:schemeClr val="accent3">
                  <a:lumMod val="75000"/>
                </a:schemeClr>
              </a:solidFill>
            </a:ln>
          </p:spPr>
          <p:txBody>
            <a:bodyPr wrap="square" lIns="0" tIns="0" rIns="0" bIns="0" rtlCol="0"/>
            <a:lstStyle/>
            <a:p>
              <a:endParaRPr/>
            </a:p>
          </p:txBody>
        </p:sp>
      </p:grpSp>
      <p:grpSp>
        <p:nvGrpSpPr>
          <p:cNvPr id="16" name="object 16"/>
          <p:cNvGrpSpPr/>
          <p:nvPr/>
        </p:nvGrpSpPr>
        <p:grpSpPr>
          <a:xfrm>
            <a:off x="1207124" y="1890174"/>
            <a:ext cx="6506845" cy="723265"/>
            <a:chOff x="1207124" y="1890174"/>
            <a:chExt cx="6506845" cy="723265"/>
          </a:xfrm>
        </p:grpSpPr>
        <p:sp>
          <p:nvSpPr>
            <p:cNvPr id="17" name="object 17"/>
            <p:cNvSpPr/>
            <p:nvPr/>
          </p:nvSpPr>
          <p:spPr>
            <a:xfrm>
              <a:off x="1245224" y="1928274"/>
              <a:ext cx="6430645" cy="647065"/>
            </a:xfrm>
            <a:custGeom>
              <a:avLst/>
              <a:gdLst/>
              <a:ahLst/>
              <a:cxnLst/>
              <a:rect l="l" t="t" r="r" b="b"/>
              <a:pathLst>
                <a:path w="6430645" h="647064">
                  <a:moveTo>
                    <a:pt x="6107249" y="646499"/>
                  </a:moveTo>
                  <a:lnTo>
                    <a:pt x="0" y="646499"/>
                  </a:lnTo>
                  <a:lnTo>
                    <a:pt x="0" y="0"/>
                  </a:lnTo>
                  <a:lnTo>
                    <a:pt x="6107249" y="0"/>
                  </a:lnTo>
                  <a:lnTo>
                    <a:pt x="6430499" y="323249"/>
                  </a:lnTo>
                  <a:lnTo>
                    <a:pt x="6107249" y="646499"/>
                  </a:lnTo>
                  <a:close/>
                </a:path>
              </a:pathLst>
            </a:custGeom>
            <a:solidFill>
              <a:srgbClr val="F7F9FA"/>
            </a:solidFill>
            <a:ln>
              <a:solidFill>
                <a:schemeClr val="accent4">
                  <a:lumMod val="75000"/>
                </a:schemeClr>
              </a:solidFill>
            </a:ln>
          </p:spPr>
          <p:txBody>
            <a:bodyPr wrap="square" lIns="0" tIns="0" rIns="0" bIns="0" rtlCol="0"/>
            <a:lstStyle/>
            <a:p>
              <a:endParaRPr/>
            </a:p>
          </p:txBody>
        </p:sp>
        <p:sp>
          <p:nvSpPr>
            <p:cNvPr id="18" name="object 18"/>
            <p:cNvSpPr/>
            <p:nvPr/>
          </p:nvSpPr>
          <p:spPr>
            <a:xfrm>
              <a:off x="1245224" y="1928274"/>
              <a:ext cx="6430645" cy="647065"/>
            </a:xfrm>
            <a:custGeom>
              <a:avLst/>
              <a:gdLst/>
              <a:ahLst/>
              <a:cxnLst/>
              <a:rect l="l" t="t" r="r" b="b"/>
              <a:pathLst>
                <a:path w="6430645" h="647064">
                  <a:moveTo>
                    <a:pt x="0" y="0"/>
                  </a:moveTo>
                  <a:lnTo>
                    <a:pt x="6107249" y="0"/>
                  </a:lnTo>
                  <a:lnTo>
                    <a:pt x="6430499" y="323249"/>
                  </a:lnTo>
                  <a:lnTo>
                    <a:pt x="6107249" y="646499"/>
                  </a:lnTo>
                  <a:lnTo>
                    <a:pt x="0" y="646499"/>
                  </a:lnTo>
                  <a:lnTo>
                    <a:pt x="0" y="0"/>
                  </a:lnTo>
                  <a:close/>
                </a:path>
              </a:pathLst>
            </a:custGeom>
            <a:ln w="76199">
              <a:solidFill>
                <a:schemeClr val="accent4">
                  <a:lumMod val="75000"/>
                </a:schemeClr>
              </a:solidFill>
            </a:ln>
          </p:spPr>
          <p:txBody>
            <a:bodyPr wrap="square" lIns="0" tIns="0" rIns="0" bIns="0" rtlCol="0"/>
            <a:lstStyle/>
            <a:p>
              <a:endParaRPr/>
            </a:p>
          </p:txBody>
        </p:sp>
      </p:grpSp>
      <p:grpSp>
        <p:nvGrpSpPr>
          <p:cNvPr id="19" name="object 19"/>
          <p:cNvGrpSpPr/>
          <p:nvPr/>
        </p:nvGrpSpPr>
        <p:grpSpPr>
          <a:xfrm>
            <a:off x="1207124" y="2728374"/>
            <a:ext cx="7640955" cy="723265"/>
            <a:chOff x="1207124" y="2728374"/>
            <a:chExt cx="7640955" cy="723265"/>
          </a:xfrm>
        </p:grpSpPr>
        <p:sp>
          <p:nvSpPr>
            <p:cNvPr id="20" name="object 20"/>
            <p:cNvSpPr/>
            <p:nvPr/>
          </p:nvSpPr>
          <p:spPr>
            <a:xfrm>
              <a:off x="1245224" y="2766474"/>
              <a:ext cx="7564755" cy="647065"/>
            </a:xfrm>
            <a:custGeom>
              <a:avLst/>
              <a:gdLst/>
              <a:ahLst/>
              <a:cxnLst/>
              <a:rect l="l" t="t" r="r" b="b"/>
              <a:pathLst>
                <a:path w="7564755" h="647064">
                  <a:moveTo>
                    <a:pt x="7240949" y="646499"/>
                  </a:moveTo>
                  <a:lnTo>
                    <a:pt x="0" y="646499"/>
                  </a:lnTo>
                  <a:lnTo>
                    <a:pt x="0" y="0"/>
                  </a:lnTo>
                  <a:lnTo>
                    <a:pt x="7240949" y="0"/>
                  </a:lnTo>
                  <a:lnTo>
                    <a:pt x="7564199" y="323249"/>
                  </a:lnTo>
                  <a:lnTo>
                    <a:pt x="7240949" y="646499"/>
                  </a:lnTo>
                  <a:close/>
                </a:path>
              </a:pathLst>
            </a:custGeom>
            <a:solidFill>
              <a:srgbClr val="F7F9FA"/>
            </a:solidFill>
            <a:ln>
              <a:solidFill>
                <a:schemeClr val="accent2">
                  <a:lumMod val="75000"/>
                </a:schemeClr>
              </a:solidFill>
            </a:ln>
          </p:spPr>
          <p:txBody>
            <a:bodyPr wrap="square" lIns="0" tIns="0" rIns="0" bIns="0" rtlCol="0"/>
            <a:lstStyle/>
            <a:p>
              <a:endParaRPr/>
            </a:p>
          </p:txBody>
        </p:sp>
        <p:sp>
          <p:nvSpPr>
            <p:cNvPr id="21" name="object 21"/>
            <p:cNvSpPr/>
            <p:nvPr/>
          </p:nvSpPr>
          <p:spPr>
            <a:xfrm>
              <a:off x="1245224" y="2766474"/>
              <a:ext cx="7564755" cy="647065"/>
            </a:xfrm>
            <a:custGeom>
              <a:avLst/>
              <a:gdLst/>
              <a:ahLst/>
              <a:cxnLst/>
              <a:rect l="l" t="t" r="r" b="b"/>
              <a:pathLst>
                <a:path w="7564755" h="647064">
                  <a:moveTo>
                    <a:pt x="0" y="0"/>
                  </a:moveTo>
                  <a:lnTo>
                    <a:pt x="7240949" y="0"/>
                  </a:lnTo>
                  <a:lnTo>
                    <a:pt x="7564199" y="323249"/>
                  </a:lnTo>
                  <a:lnTo>
                    <a:pt x="7240949" y="646499"/>
                  </a:lnTo>
                  <a:lnTo>
                    <a:pt x="0" y="646499"/>
                  </a:lnTo>
                  <a:lnTo>
                    <a:pt x="0" y="0"/>
                  </a:lnTo>
                  <a:close/>
                </a:path>
              </a:pathLst>
            </a:custGeom>
            <a:ln w="76199">
              <a:solidFill>
                <a:schemeClr val="accent2">
                  <a:lumMod val="75000"/>
                </a:schemeClr>
              </a:solidFill>
            </a:ln>
          </p:spPr>
          <p:txBody>
            <a:bodyPr wrap="square" lIns="0" tIns="0" rIns="0" bIns="0" rtlCol="0"/>
            <a:lstStyle/>
            <a:p>
              <a:endParaRPr/>
            </a:p>
          </p:txBody>
        </p:sp>
      </p:grpSp>
      <p:grpSp>
        <p:nvGrpSpPr>
          <p:cNvPr id="22" name="object 22"/>
          <p:cNvGrpSpPr/>
          <p:nvPr/>
        </p:nvGrpSpPr>
        <p:grpSpPr>
          <a:xfrm>
            <a:off x="1207124" y="4375925"/>
            <a:ext cx="10274935" cy="937260"/>
            <a:chOff x="1207124" y="4375925"/>
            <a:chExt cx="10274935" cy="937260"/>
          </a:xfrm>
        </p:grpSpPr>
        <p:sp>
          <p:nvSpPr>
            <p:cNvPr id="23" name="object 23"/>
            <p:cNvSpPr/>
            <p:nvPr/>
          </p:nvSpPr>
          <p:spPr>
            <a:xfrm>
              <a:off x="1245224" y="4414025"/>
              <a:ext cx="10198735" cy="861060"/>
            </a:xfrm>
            <a:custGeom>
              <a:avLst/>
              <a:gdLst/>
              <a:ahLst/>
              <a:cxnLst/>
              <a:rect l="l" t="t" r="r" b="b"/>
              <a:pathLst>
                <a:path w="10198735" h="861060">
                  <a:moveTo>
                    <a:pt x="9768149" y="860699"/>
                  </a:moveTo>
                  <a:lnTo>
                    <a:pt x="0" y="860699"/>
                  </a:lnTo>
                  <a:lnTo>
                    <a:pt x="0" y="0"/>
                  </a:lnTo>
                  <a:lnTo>
                    <a:pt x="9768149" y="0"/>
                  </a:lnTo>
                  <a:lnTo>
                    <a:pt x="10198499" y="430349"/>
                  </a:lnTo>
                  <a:lnTo>
                    <a:pt x="9768149" y="860699"/>
                  </a:lnTo>
                  <a:close/>
                </a:path>
              </a:pathLst>
            </a:custGeom>
            <a:solidFill>
              <a:srgbClr val="F7F9FA"/>
            </a:solidFill>
            <a:ln>
              <a:solidFill>
                <a:schemeClr val="tx2">
                  <a:lumMod val="75000"/>
                </a:schemeClr>
              </a:solidFill>
            </a:ln>
          </p:spPr>
          <p:txBody>
            <a:bodyPr wrap="square" lIns="0" tIns="0" rIns="0" bIns="0" rtlCol="0"/>
            <a:lstStyle/>
            <a:p>
              <a:endParaRPr/>
            </a:p>
          </p:txBody>
        </p:sp>
        <p:sp>
          <p:nvSpPr>
            <p:cNvPr id="24" name="object 24"/>
            <p:cNvSpPr/>
            <p:nvPr/>
          </p:nvSpPr>
          <p:spPr>
            <a:xfrm>
              <a:off x="1245224" y="4414025"/>
              <a:ext cx="10198735" cy="861060"/>
            </a:xfrm>
            <a:custGeom>
              <a:avLst/>
              <a:gdLst/>
              <a:ahLst/>
              <a:cxnLst/>
              <a:rect l="l" t="t" r="r" b="b"/>
              <a:pathLst>
                <a:path w="10198735" h="861060">
                  <a:moveTo>
                    <a:pt x="0" y="0"/>
                  </a:moveTo>
                  <a:lnTo>
                    <a:pt x="9768149" y="0"/>
                  </a:lnTo>
                  <a:lnTo>
                    <a:pt x="10198499" y="430349"/>
                  </a:lnTo>
                  <a:lnTo>
                    <a:pt x="9768149" y="860699"/>
                  </a:lnTo>
                  <a:lnTo>
                    <a:pt x="0" y="860699"/>
                  </a:lnTo>
                  <a:lnTo>
                    <a:pt x="0" y="0"/>
                  </a:lnTo>
                  <a:close/>
                </a:path>
              </a:pathLst>
            </a:custGeom>
            <a:ln w="76199">
              <a:solidFill>
                <a:schemeClr val="tx2">
                  <a:lumMod val="75000"/>
                </a:schemeClr>
              </a:solidFill>
            </a:ln>
          </p:spPr>
          <p:txBody>
            <a:bodyPr wrap="square" lIns="0" tIns="0" rIns="0" bIns="0" rtlCol="0"/>
            <a:lstStyle/>
            <a:p>
              <a:endParaRPr/>
            </a:p>
          </p:txBody>
        </p:sp>
      </p:grpSp>
      <p:sp>
        <p:nvSpPr>
          <p:cNvPr id="25" name="object 25"/>
          <p:cNvSpPr txBox="1"/>
          <p:nvPr/>
        </p:nvSpPr>
        <p:spPr>
          <a:xfrm>
            <a:off x="1385762" y="1151832"/>
            <a:ext cx="9255760" cy="4079322"/>
          </a:xfrm>
          <a:prstGeom prst="rect">
            <a:avLst/>
          </a:prstGeom>
        </p:spPr>
        <p:txBody>
          <a:bodyPr vert="horz" wrap="square" lIns="0" tIns="12700" rIns="0" bIns="0" rtlCol="0" anchor="ctr">
            <a:spAutoFit/>
          </a:bodyPr>
          <a:lstStyle/>
          <a:p>
            <a:pPr marL="401955" indent="-389890">
              <a:lnSpc>
                <a:spcPct val="100000"/>
              </a:lnSpc>
              <a:spcBef>
                <a:spcPts val="100"/>
              </a:spcBef>
              <a:buChar char="●"/>
              <a:tabLst>
                <a:tab pos="401955" algn="l"/>
                <a:tab pos="402590" algn="l"/>
              </a:tabLst>
            </a:pPr>
            <a:r>
              <a:rPr sz="2100" spc="-275" dirty="0" smtClean="0">
                <a:solidFill>
                  <a:srgbClr val="202124"/>
                </a:solidFill>
                <a:latin typeface="Arial MT"/>
                <a:cs typeface="Arial MT"/>
              </a:rPr>
              <a:t>İ</a:t>
            </a:r>
            <a:r>
              <a:rPr lang="tr-TR" sz="2100" spc="-275" dirty="0" smtClean="0">
                <a:solidFill>
                  <a:srgbClr val="202124"/>
                </a:solidFill>
                <a:latin typeface="Arial MT"/>
                <a:cs typeface="Arial MT"/>
              </a:rPr>
              <a:t> </a:t>
            </a:r>
            <a:r>
              <a:rPr sz="2100" spc="-275" dirty="0" smtClean="0">
                <a:solidFill>
                  <a:srgbClr val="202124"/>
                </a:solidFill>
                <a:latin typeface="Arial MT"/>
                <a:cs typeface="Arial MT"/>
              </a:rPr>
              <a:t>k</a:t>
            </a:r>
            <a:r>
              <a:rPr lang="tr-TR" sz="2100" spc="-275" dirty="0" smtClean="0">
                <a:solidFill>
                  <a:srgbClr val="202124"/>
                </a:solidFill>
                <a:latin typeface="Arial MT"/>
                <a:cs typeface="Arial MT"/>
              </a:rPr>
              <a:t> l i </a:t>
            </a:r>
            <a:r>
              <a:rPr sz="2100" spc="-455" dirty="0" smtClean="0">
                <a:solidFill>
                  <a:srgbClr val="202124"/>
                </a:solidFill>
                <a:latin typeface="Arial MT"/>
                <a:cs typeface="Arial MT"/>
              </a:rPr>
              <a:t>m</a:t>
            </a:r>
            <a:r>
              <a:rPr sz="2100" spc="-10" dirty="0" smtClean="0">
                <a:solidFill>
                  <a:srgbClr val="202124"/>
                </a:solidFill>
                <a:latin typeface="Arial MT"/>
                <a:cs typeface="Arial MT"/>
              </a:rPr>
              <a:t> </a:t>
            </a:r>
            <a:r>
              <a:rPr lang="tr-TR" sz="2100" spc="-10" dirty="0" smtClean="0">
                <a:solidFill>
                  <a:srgbClr val="202124"/>
                </a:solidFill>
                <a:latin typeface="Arial MT"/>
                <a:cs typeface="Arial MT"/>
              </a:rPr>
              <a:t> </a:t>
            </a:r>
            <a:r>
              <a:rPr sz="2100" kern="1400" dirty="0" err="1" smtClean="0">
                <a:solidFill>
                  <a:srgbClr val="202124"/>
                </a:solidFill>
                <a:latin typeface="Arial MT"/>
                <a:cs typeface="Arial MT"/>
              </a:rPr>
              <a:t>değişikliğiyle</a:t>
            </a:r>
            <a:r>
              <a:rPr sz="2100" kern="1400" dirty="0" smtClean="0">
                <a:solidFill>
                  <a:srgbClr val="202124"/>
                </a:solidFill>
                <a:latin typeface="Arial MT"/>
                <a:cs typeface="Arial MT"/>
              </a:rPr>
              <a:t> </a:t>
            </a:r>
            <a:r>
              <a:rPr lang="tr-TR" sz="2100" kern="1400" dirty="0" smtClean="0">
                <a:solidFill>
                  <a:srgbClr val="202124"/>
                </a:solidFill>
                <a:latin typeface="Arial MT"/>
                <a:cs typeface="Arial MT"/>
              </a:rPr>
              <a:t> </a:t>
            </a:r>
            <a:r>
              <a:rPr sz="2100" dirty="0" err="1" smtClean="0">
                <a:solidFill>
                  <a:srgbClr val="202124"/>
                </a:solidFill>
                <a:latin typeface="Arial MT"/>
                <a:cs typeface="Arial MT"/>
              </a:rPr>
              <a:t>mücadele</a:t>
            </a:r>
            <a:endParaRPr sz="2100" dirty="0">
              <a:latin typeface="Arial MT"/>
              <a:cs typeface="Arial MT"/>
            </a:endParaRPr>
          </a:p>
          <a:p>
            <a:pPr>
              <a:lnSpc>
                <a:spcPct val="100000"/>
              </a:lnSpc>
              <a:buClr>
                <a:srgbClr val="202124"/>
              </a:buClr>
              <a:buFont typeface="Arial MT"/>
              <a:buChar char="●"/>
            </a:pPr>
            <a:endParaRPr sz="2300" dirty="0">
              <a:latin typeface="Arial MT"/>
              <a:cs typeface="Arial MT"/>
            </a:endParaRPr>
          </a:p>
          <a:p>
            <a:pPr marL="401955" indent="-389890">
              <a:lnSpc>
                <a:spcPct val="100000"/>
              </a:lnSpc>
              <a:spcBef>
                <a:spcPts val="1435"/>
              </a:spcBef>
              <a:buChar char="●"/>
              <a:tabLst>
                <a:tab pos="401955" algn="l"/>
                <a:tab pos="402590" algn="l"/>
              </a:tabLst>
            </a:pPr>
            <a:r>
              <a:rPr sz="2100" spc="-50" dirty="0">
                <a:solidFill>
                  <a:srgbClr val="202124"/>
                </a:solidFill>
                <a:latin typeface="Arial MT"/>
                <a:cs typeface="Arial MT"/>
              </a:rPr>
              <a:t>Temiz</a:t>
            </a:r>
            <a:r>
              <a:rPr sz="2100" spc="-55" dirty="0">
                <a:solidFill>
                  <a:srgbClr val="202124"/>
                </a:solidFill>
                <a:latin typeface="Arial MT"/>
                <a:cs typeface="Arial MT"/>
              </a:rPr>
              <a:t> </a:t>
            </a:r>
            <a:r>
              <a:rPr sz="2100" spc="-5" dirty="0">
                <a:solidFill>
                  <a:srgbClr val="202124"/>
                </a:solidFill>
                <a:latin typeface="Arial MT"/>
                <a:cs typeface="Arial MT"/>
              </a:rPr>
              <a:t>enerji</a:t>
            </a:r>
            <a:endParaRPr sz="2100" dirty="0">
              <a:latin typeface="Arial MT"/>
              <a:cs typeface="Arial MT"/>
            </a:endParaRPr>
          </a:p>
          <a:p>
            <a:pPr>
              <a:lnSpc>
                <a:spcPct val="100000"/>
              </a:lnSpc>
              <a:buClr>
                <a:srgbClr val="202124"/>
              </a:buClr>
              <a:buFont typeface="Arial MT"/>
              <a:buChar char="●"/>
            </a:pPr>
            <a:endParaRPr sz="2300" dirty="0">
              <a:latin typeface="Arial MT"/>
              <a:cs typeface="Arial MT"/>
            </a:endParaRPr>
          </a:p>
          <a:p>
            <a:pPr marL="401955" indent="-389890">
              <a:lnSpc>
                <a:spcPct val="100000"/>
              </a:lnSpc>
              <a:spcBef>
                <a:spcPts val="1435"/>
              </a:spcBef>
              <a:buChar char="●"/>
              <a:tabLst>
                <a:tab pos="401955" algn="l"/>
                <a:tab pos="402590" algn="l"/>
              </a:tabLst>
            </a:pPr>
            <a:r>
              <a:rPr sz="2100" spc="-35" dirty="0">
                <a:solidFill>
                  <a:srgbClr val="202124"/>
                </a:solidFill>
                <a:latin typeface="Arial MT"/>
                <a:cs typeface="Arial MT"/>
              </a:rPr>
              <a:t>Yapay</a:t>
            </a:r>
            <a:r>
              <a:rPr sz="2100" spc="-55" dirty="0">
                <a:solidFill>
                  <a:srgbClr val="202124"/>
                </a:solidFill>
                <a:latin typeface="Arial MT"/>
                <a:cs typeface="Arial MT"/>
              </a:rPr>
              <a:t> </a:t>
            </a:r>
            <a:r>
              <a:rPr sz="2100" dirty="0">
                <a:solidFill>
                  <a:srgbClr val="202124"/>
                </a:solidFill>
                <a:latin typeface="Arial MT"/>
                <a:cs typeface="Arial MT"/>
              </a:rPr>
              <a:t>zeka</a:t>
            </a:r>
            <a:endParaRPr sz="2100" dirty="0">
              <a:latin typeface="Arial MT"/>
              <a:cs typeface="Arial MT"/>
            </a:endParaRPr>
          </a:p>
          <a:p>
            <a:pPr>
              <a:lnSpc>
                <a:spcPct val="100000"/>
              </a:lnSpc>
              <a:buClr>
                <a:srgbClr val="202124"/>
              </a:buClr>
              <a:buFont typeface="Arial MT"/>
              <a:buChar char="●"/>
            </a:pPr>
            <a:endParaRPr sz="2300" dirty="0">
              <a:latin typeface="Arial MT"/>
              <a:cs typeface="Arial MT"/>
            </a:endParaRPr>
          </a:p>
          <a:p>
            <a:pPr marL="401955" indent="-389890">
              <a:lnSpc>
                <a:spcPct val="100000"/>
              </a:lnSpc>
              <a:spcBef>
                <a:spcPts val="1435"/>
              </a:spcBef>
              <a:buChar char="●"/>
              <a:tabLst>
                <a:tab pos="401955" algn="l"/>
                <a:tab pos="402590" algn="l"/>
              </a:tabLst>
            </a:pPr>
            <a:r>
              <a:rPr sz="2100" spc="-5" dirty="0">
                <a:solidFill>
                  <a:srgbClr val="202124"/>
                </a:solidFill>
                <a:latin typeface="Arial MT"/>
                <a:cs typeface="Arial MT"/>
              </a:rPr>
              <a:t>Robotik</a:t>
            </a:r>
            <a:endParaRPr sz="2100" dirty="0">
              <a:latin typeface="Arial MT"/>
              <a:cs typeface="Arial MT"/>
            </a:endParaRPr>
          </a:p>
          <a:p>
            <a:pPr>
              <a:lnSpc>
                <a:spcPct val="100000"/>
              </a:lnSpc>
            </a:pPr>
            <a:endParaRPr sz="2300" dirty="0">
              <a:latin typeface="Arial MT"/>
              <a:cs typeface="Arial MT"/>
            </a:endParaRPr>
          </a:p>
          <a:p>
            <a:pPr marL="401955" marR="5080" indent="-389890">
              <a:lnSpc>
                <a:spcPct val="101200"/>
              </a:lnSpc>
              <a:spcBef>
                <a:spcPts val="1345"/>
              </a:spcBef>
              <a:buFont typeface="Arial"/>
              <a:buChar char="●"/>
              <a:tabLst>
                <a:tab pos="401955" algn="l"/>
                <a:tab pos="402590" algn="l"/>
                <a:tab pos="2621280" algn="l"/>
              </a:tabLst>
            </a:pPr>
            <a:r>
              <a:rPr sz="2100" spc="-5" dirty="0">
                <a:solidFill>
                  <a:srgbClr val="202124"/>
                </a:solidFill>
                <a:latin typeface="Arial MT"/>
                <a:cs typeface="Arial MT"/>
              </a:rPr>
              <a:t>Büyük</a:t>
            </a:r>
            <a:r>
              <a:rPr sz="2100" spc="-10" dirty="0">
                <a:solidFill>
                  <a:srgbClr val="202124"/>
                </a:solidFill>
                <a:latin typeface="Arial MT"/>
                <a:cs typeface="Arial MT"/>
              </a:rPr>
              <a:t> </a:t>
            </a:r>
            <a:r>
              <a:rPr sz="2100" dirty="0">
                <a:solidFill>
                  <a:srgbClr val="202124"/>
                </a:solidFill>
                <a:latin typeface="Arial MT"/>
                <a:cs typeface="Arial MT"/>
              </a:rPr>
              <a:t>veri</a:t>
            </a:r>
            <a:r>
              <a:rPr sz="2100" spc="-5" dirty="0">
                <a:solidFill>
                  <a:srgbClr val="202124"/>
                </a:solidFill>
                <a:latin typeface="Arial MT"/>
                <a:cs typeface="Arial MT"/>
              </a:rPr>
              <a:t> analizi	gibi ileriye dönük alanlarda dijital beceriler </a:t>
            </a:r>
            <a:r>
              <a:rPr sz="2100" dirty="0">
                <a:solidFill>
                  <a:srgbClr val="202124"/>
                </a:solidFill>
                <a:latin typeface="Arial MT"/>
                <a:cs typeface="Arial MT"/>
              </a:rPr>
              <a:t>ve yeterlilikler </a:t>
            </a:r>
            <a:r>
              <a:rPr sz="2100" spc="-565" dirty="0">
                <a:solidFill>
                  <a:srgbClr val="202124"/>
                </a:solidFill>
                <a:latin typeface="Arial MT"/>
                <a:cs typeface="Arial MT"/>
              </a:rPr>
              <a:t> </a:t>
            </a:r>
            <a:r>
              <a:rPr sz="2100" spc="-105" dirty="0">
                <a:solidFill>
                  <a:srgbClr val="202124"/>
                </a:solidFill>
                <a:latin typeface="Arial MT"/>
                <a:cs typeface="Arial MT"/>
              </a:rPr>
              <a:t>geliştirme</a:t>
            </a:r>
            <a:r>
              <a:rPr sz="2100" spc="-100" dirty="0">
                <a:solidFill>
                  <a:srgbClr val="202124"/>
                </a:solidFill>
                <a:latin typeface="Arial MT"/>
                <a:cs typeface="Arial MT"/>
              </a:rPr>
              <a:t>k</a:t>
            </a:r>
            <a:r>
              <a:rPr sz="2100" spc="-120" dirty="0">
                <a:solidFill>
                  <a:srgbClr val="202124"/>
                </a:solidFill>
                <a:latin typeface="Arial MT"/>
                <a:cs typeface="Arial MT"/>
              </a:rPr>
              <a:t> </a:t>
            </a:r>
            <a:r>
              <a:rPr sz="2100" spc="-40" dirty="0">
                <a:solidFill>
                  <a:srgbClr val="202124"/>
                </a:solidFill>
                <a:latin typeface="Arial MT"/>
                <a:cs typeface="Arial MT"/>
              </a:rPr>
              <a:t>A</a:t>
            </a:r>
            <a:r>
              <a:rPr sz="2100" dirty="0">
                <a:solidFill>
                  <a:srgbClr val="202124"/>
                </a:solidFill>
                <a:latin typeface="Arial MT"/>
                <a:cs typeface="Arial MT"/>
              </a:rPr>
              <a:t>vrupa'nın</a:t>
            </a:r>
            <a:r>
              <a:rPr sz="2100" spc="-5" dirty="0">
                <a:solidFill>
                  <a:srgbClr val="202124"/>
                </a:solidFill>
                <a:latin typeface="Arial MT"/>
                <a:cs typeface="Arial MT"/>
              </a:rPr>
              <a:t> </a:t>
            </a:r>
            <a:r>
              <a:rPr sz="2100" spc="-90" dirty="0">
                <a:solidFill>
                  <a:srgbClr val="202124"/>
                </a:solidFill>
                <a:latin typeface="Arial MT"/>
                <a:cs typeface="Arial MT"/>
              </a:rPr>
              <a:t>geleceğini</a:t>
            </a:r>
            <a:r>
              <a:rPr sz="2100" spc="-95" dirty="0">
                <a:solidFill>
                  <a:srgbClr val="202124"/>
                </a:solidFill>
                <a:latin typeface="Arial MT"/>
                <a:cs typeface="Arial MT"/>
              </a:rPr>
              <a:t>n</a:t>
            </a:r>
            <a:r>
              <a:rPr sz="2100" spc="-5" dirty="0">
                <a:solidFill>
                  <a:srgbClr val="202124"/>
                </a:solidFill>
                <a:latin typeface="Arial MT"/>
                <a:cs typeface="Arial MT"/>
              </a:rPr>
              <a:t> </a:t>
            </a:r>
            <a:r>
              <a:rPr sz="2100" spc="-55" dirty="0">
                <a:solidFill>
                  <a:srgbClr val="202124"/>
                </a:solidFill>
                <a:latin typeface="Arial MT"/>
                <a:cs typeface="Arial MT"/>
              </a:rPr>
              <a:t>sürdürülebilirliği</a:t>
            </a:r>
            <a:r>
              <a:rPr sz="2100" spc="-5" dirty="0">
                <a:solidFill>
                  <a:srgbClr val="202124"/>
                </a:solidFill>
                <a:latin typeface="Arial MT"/>
                <a:cs typeface="Arial MT"/>
              </a:rPr>
              <a:t> içi</a:t>
            </a:r>
            <a:r>
              <a:rPr sz="2100" dirty="0">
                <a:solidFill>
                  <a:srgbClr val="202124"/>
                </a:solidFill>
                <a:latin typeface="Arial MT"/>
                <a:cs typeface="Arial MT"/>
              </a:rPr>
              <a:t>n</a:t>
            </a:r>
            <a:r>
              <a:rPr sz="2100" spc="-5" dirty="0">
                <a:solidFill>
                  <a:srgbClr val="202124"/>
                </a:solidFill>
                <a:latin typeface="Arial MT"/>
                <a:cs typeface="Arial MT"/>
              </a:rPr>
              <a:t> </a:t>
            </a:r>
            <a:r>
              <a:rPr sz="2100" dirty="0">
                <a:solidFill>
                  <a:srgbClr val="202124"/>
                </a:solidFill>
                <a:latin typeface="Arial MT"/>
                <a:cs typeface="Arial MT"/>
              </a:rPr>
              <a:t>çok</a:t>
            </a:r>
            <a:r>
              <a:rPr sz="2100" spc="-5" dirty="0">
                <a:solidFill>
                  <a:srgbClr val="202124"/>
                </a:solidFill>
                <a:latin typeface="Arial MT"/>
                <a:cs typeface="Arial MT"/>
              </a:rPr>
              <a:t> önemlidir</a:t>
            </a:r>
            <a:endParaRPr sz="2100" dirty="0">
              <a:latin typeface="Arial MT"/>
              <a:cs typeface="Arial MT"/>
            </a:endParaRPr>
          </a:p>
        </p:txBody>
      </p:sp>
      <p:sp>
        <p:nvSpPr>
          <p:cNvPr id="26" name="object 26"/>
          <p:cNvSpPr txBox="1">
            <a:spLocks noGrp="1"/>
          </p:cNvSpPr>
          <p:nvPr>
            <p:ph type="title"/>
          </p:nvPr>
        </p:nvSpPr>
        <p:spPr>
          <a:xfrm>
            <a:off x="139711" y="289376"/>
            <a:ext cx="7995920" cy="513080"/>
          </a:xfrm>
          <a:prstGeom prst="rect">
            <a:avLst/>
          </a:prstGeom>
        </p:spPr>
        <p:txBody>
          <a:bodyPr vert="horz" wrap="square" lIns="0" tIns="12700" rIns="0" bIns="0" rtlCol="0">
            <a:spAutoFit/>
          </a:bodyPr>
          <a:lstStyle/>
          <a:p>
            <a:pPr marL="12700">
              <a:lnSpc>
                <a:spcPct val="100000"/>
              </a:lnSpc>
              <a:spcBef>
                <a:spcPts val="100"/>
              </a:spcBef>
            </a:pPr>
            <a:r>
              <a:rPr sz="3200" spc="-50" dirty="0">
                <a:solidFill>
                  <a:schemeClr val="accent6">
                    <a:lumMod val="75000"/>
                  </a:schemeClr>
                </a:solidFill>
                <a:latin typeface="Arial"/>
                <a:cs typeface="Arial"/>
              </a:rPr>
              <a:t>Yeni</a:t>
            </a:r>
            <a:r>
              <a:rPr sz="3200" spc="-20" dirty="0">
                <a:solidFill>
                  <a:schemeClr val="accent6">
                    <a:lumMod val="75000"/>
                  </a:schemeClr>
                </a:solidFill>
                <a:latin typeface="Arial"/>
                <a:cs typeface="Arial"/>
              </a:rPr>
              <a:t> </a:t>
            </a:r>
            <a:r>
              <a:rPr sz="3200" spc="-5" dirty="0">
                <a:solidFill>
                  <a:schemeClr val="accent6">
                    <a:lumMod val="75000"/>
                  </a:schemeClr>
                </a:solidFill>
                <a:latin typeface="Arial"/>
                <a:cs typeface="Arial"/>
              </a:rPr>
              <a:t>Dönem</a:t>
            </a:r>
            <a:r>
              <a:rPr sz="3200" spc="-15" dirty="0">
                <a:solidFill>
                  <a:schemeClr val="accent6">
                    <a:lumMod val="75000"/>
                  </a:schemeClr>
                </a:solidFill>
                <a:latin typeface="Arial"/>
                <a:cs typeface="Arial"/>
              </a:rPr>
              <a:t> </a:t>
            </a:r>
            <a:r>
              <a:rPr sz="3200" spc="-10" dirty="0">
                <a:solidFill>
                  <a:schemeClr val="accent6">
                    <a:lumMod val="75000"/>
                  </a:schemeClr>
                </a:solidFill>
                <a:latin typeface="Arial"/>
                <a:cs typeface="Arial"/>
              </a:rPr>
              <a:t>Erasmus+</a:t>
            </a:r>
            <a:r>
              <a:rPr sz="3200" spc="-25" dirty="0">
                <a:solidFill>
                  <a:schemeClr val="accent6">
                    <a:lumMod val="75000"/>
                  </a:schemeClr>
                </a:solidFill>
                <a:latin typeface="Arial"/>
                <a:cs typeface="Arial"/>
              </a:rPr>
              <a:t> </a:t>
            </a:r>
            <a:r>
              <a:rPr sz="3200" spc="-5" dirty="0">
                <a:solidFill>
                  <a:schemeClr val="accent6">
                    <a:lumMod val="75000"/>
                  </a:schemeClr>
                </a:solidFill>
                <a:latin typeface="Arial"/>
                <a:cs typeface="Arial"/>
              </a:rPr>
              <a:t>Bize</a:t>
            </a:r>
            <a:r>
              <a:rPr sz="3200" spc="-15" dirty="0">
                <a:solidFill>
                  <a:schemeClr val="accent6">
                    <a:lumMod val="75000"/>
                  </a:schemeClr>
                </a:solidFill>
                <a:latin typeface="Arial"/>
                <a:cs typeface="Arial"/>
              </a:rPr>
              <a:t> </a:t>
            </a:r>
            <a:r>
              <a:rPr sz="3200" spc="-5" dirty="0">
                <a:solidFill>
                  <a:schemeClr val="accent6">
                    <a:lumMod val="75000"/>
                  </a:schemeClr>
                </a:solidFill>
                <a:latin typeface="Arial"/>
                <a:cs typeface="Arial"/>
              </a:rPr>
              <a:t>Ne</a:t>
            </a:r>
            <a:r>
              <a:rPr sz="3200" spc="-20" dirty="0">
                <a:solidFill>
                  <a:schemeClr val="accent6">
                    <a:lumMod val="75000"/>
                  </a:schemeClr>
                </a:solidFill>
                <a:latin typeface="Arial"/>
                <a:cs typeface="Arial"/>
              </a:rPr>
              <a:t> </a:t>
            </a:r>
            <a:r>
              <a:rPr sz="3200" spc="-5" dirty="0">
                <a:solidFill>
                  <a:schemeClr val="accent6">
                    <a:lumMod val="75000"/>
                  </a:schemeClr>
                </a:solidFill>
                <a:latin typeface="Arial"/>
                <a:cs typeface="Arial"/>
              </a:rPr>
              <a:t>Sunuyor?</a:t>
            </a:r>
            <a:endParaRPr sz="3200">
              <a:solidFill>
                <a:schemeClr val="accent6">
                  <a:lumMod val="75000"/>
                </a:schemeClr>
              </a:solidFill>
              <a:latin typeface="Arial"/>
              <a:cs typeface="Arial"/>
            </a:endParaRPr>
          </a:p>
        </p:txBody>
      </p:sp>
      <p:grpSp>
        <p:nvGrpSpPr>
          <p:cNvPr id="27" name="object 2"/>
          <p:cNvGrpSpPr/>
          <p:nvPr/>
        </p:nvGrpSpPr>
        <p:grpSpPr>
          <a:xfrm>
            <a:off x="0" y="5572140"/>
            <a:ext cx="12179300" cy="74295"/>
            <a:chOff x="-6350" y="5591564"/>
            <a:chExt cx="12179300" cy="74295"/>
          </a:xfrm>
          <a:solidFill>
            <a:schemeClr val="accent6">
              <a:lumMod val="75000"/>
            </a:schemeClr>
          </a:solidFill>
        </p:grpSpPr>
        <p:sp>
          <p:nvSpPr>
            <p:cNvPr id="28" name="object 3"/>
            <p:cNvSpPr/>
            <p:nvPr/>
          </p:nvSpPr>
          <p:spPr>
            <a:xfrm>
              <a:off x="0" y="5597914"/>
              <a:ext cx="12166600" cy="61594"/>
            </a:xfrm>
            <a:custGeom>
              <a:avLst/>
              <a:gdLst/>
              <a:ahLst/>
              <a:cxnLst/>
              <a:rect l="l" t="t" r="r" b="b"/>
              <a:pathLst>
                <a:path w="12166600" h="61595">
                  <a:moveTo>
                    <a:pt x="12166333" y="61028"/>
                  </a:moveTo>
                  <a:lnTo>
                    <a:pt x="0" y="61028"/>
                  </a:lnTo>
                  <a:lnTo>
                    <a:pt x="0" y="0"/>
                  </a:lnTo>
                  <a:lnTo>
                    <a:pt x="12166333" y="0"/>
                  </a:lnTo>
                  <a:lnTo>
                    <a:pt x="12166333" y="61028"/>
                  </a:lnTo>
                  <a:close/>
                </a:path>
              </a:pathLst>
            </a:custGeom>
            <a:grpFill/>
          </p:spPr>
          <p:txBody>
            <a:bodyPr wrap="square" lIns="0" tIns="0" rIns="0" bIns="0" rtlCol="0"/>
            <a:lstStyle/>
            <a:p>
              <a:endParaRPr/>
            </a:p>
          </p:txBody>
        </p:sp>
        <p:sp>
          <p:nvSpPr>
            <p:cNvPr id="29" name="object 4"/>
            <p:cNvSpPr/>
            <p:nvPr/>
          </p:nvSpPr>
          <p:spPr>
            <a:xfrm>
              <a:off x="0" y="5597914"/>
              <a:ext cx="12166600" cy="61594"/>
            </a:xfrm>
            <a:custGeom>
              <a:avLst/>
              <a:gdLst/>
              <a:ahLst/>
              <a:cxnLst/>
              <a:rect l="l" t="t" r="r" b="b"/>
              <a:pathLst>
                <a:path w="12166600" h="61595">
                  <a:moveTo>
                    <a:pt x="0" y="0"/>
                  </a:moveTo>
                  <a:lnTo>
                    <a:pt x="12166333" y="0"/>
                  </a:lnTo>
                  <a:lnTo>
                    <a:pt x="12166333" y="61028"/>
                  </a:lnTo>
                  <a:lnTo>
                    <a:pt x="0" y="61028"/>
                  </a:lnTo>
                </a:path>
              </a:pathLst>
            </a:custGeom>
            <a:grpFill/>
            <a:ln w="12699">
              <a:solidFill>
                <a:srgbClr val="313E4F"/>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063552" y="3789040"/>
            <a:ext cx="5328592" cy="1046440"/>
          </a:xfrm>
        </p:spPr>
        <p:txBody>
          <a:bodyPr/>
          <a:lstStyle/>
          <a:p>
            <a:r>
              <a:rPr lang="tr-TR" dirty="0">
                <a:hlinkClick r:id="rId2"/>
              </a:rPr>
              <a:t>48akreditasyon@gmail.com </a:t>
            </a:r>
            <a:br>
              <a:rPr lang="tr-TR" dirty="0">
                <a:hlinkClick r:id="rId2"/>
              </a:rPr>
            </a:br>
            <a:r>
              <a:rPr lang="tr-TR" dirty="0">
                <a:hlinkClick r:id="rId2"/>
              </a:rPr>
              <a:t>koskersongul@yahoo.com</a:t>
            </a:r>
            <a:r>
              <a:rPr lang="tr-TR" dirty="0" smtClean="0"/>
              <a:t/>
            </a:r>
            <a:br>
              <a:rPr lang="tr-TR" dirty="0" smtClean="0"/>
            </a:br>
            <a:r>
              <a:rPr lang="tr-TR" dirty="0" smtClean="0">
                <a:hlinkClick r:id="rId3"/>
              </a:rPr>
              <a:t>envertufaner@gmail.com</a:t>
            </a:r>
            <a:r>
              <a:rPr lang="tr-TR" dirty="0" smtClean="0"/>
              <a:t/>
            </a:r>
            <a:br>
              <a:rPr lang="tr-TR" dirty="0" smtClean="0"/>
            </a:br>
            <a:endParaRPr lang="tr-TR" dirty="0"/>
          </a:p>
        </p:txBody>
      </p:sp>
      <p:pic>
        <p:nvPicPr>
          <p:cNvPr id="5" name="object 11"/>
          <p:cNvPicPr/>
          <p:nvPr/>
        </p:nvPicPr>
        <p:blipFill>
          <a:blip r:embed="rId4" cstate="print"/>
          <a:stretch>
            <a:fillRect/>
          </a:stretch>
        </p:blipFill>
        <p:spPr>
          <a:xfrm>
            <a:off x="914400" y="3728895"/>
            <a:ext cx="668474" cy="668500"/>
          </a:xfrm>
          <a:prstGeom prst="rect">
            <a:avLst/>
          </a:prstGeom>
        </p:spPr>
      </p:pic>
      <p:pic>
        <p:nvPicPr>
          <p:cNvPr id="7" name="object 13"/>
          <p:cNvPicPr/>
          <p:nvPr/>
        </p:nvPicPr>
        <p:blipFill>
          <a:blip r:embed="rId5" cstate="print"/>
          <a:stretch>
            <a:fillRect/>
          </a:stretch>
        </p:blipFill>
        <p:spPr>
          <a:xfrm>
            <a:off x="623069" y="1145679"/>
            <a:ext cx="1251135" cy="1192088"/>
          </a:xfrm>
          <a:prstGeom prst="rect">
            <a:avLst/>
          </a:prstGeom>
        </p:spPr>
      </p:pic>
      <p:sp>
        <p:nvSpPr>
          <p:cNvPr id="8" name="object 14"/>
          <p:cNvSpPr txBox="1"/>
          <p:nvPr/>
        </p:nvSpPr>
        <p:spPr>
          <a:xfrm>
            <a:off x="2829910" y="1317543"/>
            <a:ext cx="2238375" cy="848360"/>
          </a:xfrm>
          <a:prstGeom prst="rect">
            <a:avLst/>
          </a:prstGeom>
        </p:spPr>
        <p:txBody>
          <a:bodyPr vert="horz" wrap="square" lIns="0" tIns="12700" rIns="0" bIns="0" rtlCol="0">
            <a:spAutoFit/>
          </a:bodyPr>
          <a:lstStyle/>
          <a:p>
            <a:pPr marL="12700">
              <a:lnSpc>
                <a:spcPct val="100000"/>
              </a:lnSpc>
              <a:spcBef>
                <a:spcPts val="100"/>
              </a:spcBef>
            </a:pPr>
            <a:r>
              <a:rPr sz="5400" b="1" spc="-10" dirty="0">
                <a:solidFill>
                  <a:srgbClr val="C00000"/>
                </a:solidFill>
                <a:latin typeface="Arial"/>
                <a:cs typeface="Arial"/>
              </a:rPr>
              <a:t>İ</a:t>
            </a:r>
            <a:r>
              <a:rPr sz="5400" b="1" spc="-10" dirty="0">
                <a:solidFill>
                  <a:srgbClr val="C00000"/>
                </a:solidFill>
                <a:latin typeface="Calibri"/>
                <a:cs typeface="Calibri"/>
              </a:rPr>
              <a:t>leti</a:t>
            </a:r>
            <a:r>
              <a:rPr sz="5400" b="1" spc="-10" dirty="0">
                <a:solidFill>
                  <a:srgbClr val="C00000"/>
                </a:solidFill>
                <a:latin typeface="Arial"/>
                <a:cs typeface="Arial"/>
              </a:rPr>
              <a:t>ş</a:t>
            </a:r>
            <a:r>
              <a:rPr sz="5400" b="1" spc="-10" dirty="0">
                <a:solidFill>
                  <a:srgbClr val="C00000"/>
                </a:solidFill>
                <a:latin typeface="Calibri"/>
                <a:cs typeface="Calibri"/>
              </a:rPr>
              <a:t>im</a:t>
            </a:r>
            <a:endParaRPr sz="5400" dirty="0">
              <a:solidFill>
                <a:srgbClr val="C00000"/>
              </a:solidFill>
              <a:latin typeface="Calibri"/>
              <a:cs typeface="Calibri"/>
            </a:endParaRPr>
          </a:p>
        </p:txBody>
      </p:sp>
      <p:sp>
        <p:nvSpPr>
          <p:cNvPr id="9" name="1 Başlık"/>
          <p:cNvSpPr txBox="1">
            <a:spLocks/>
          </p:cNvSpPr>
          <p:nvPr/>
        </p:nvSpPr>
        <p:spPr>
          <a:xfrm>
            <a:off x="6023992" y="1196752"/>
            <a:ext cx="5328592" cy="1569660"/>
          </a:xfrm>
          <a:prstGeom prst="rect">
            <a:avLst/>
          </a:prstGeom>
        </p:spPr>
        <p:txBody>
          <a:bodyPr wrap="square" lIns="0" tIns="0" rIns="0" bIns="0">
            <a:spAutoFit/>
          </a:bodyPr>
          <a:lstStyle>
            <a:lvl1pPr>
              <a:defRPr sz="1700" b="1" i="0">
                <a:solidFill>
                  <a:srgbClr val="37761C"/>
                </a:solidFill>
                <a:latin typeface="Calibri"/>
                <a:ea typeface="+mj-ea"/>
                <a:cs typeface="Calibri"/>
              </a:defRPr>
            </a:lvl1pPr>
          </a:lstStyle>
          <a:p>
            <a:r>
              <a:rPr lang="tr-TR" kern="0" dirty="0" smtClean="0">
                <a:solidFill>
                  <a:schemeClr val="tx1"/>
                </a:solidFill>
              </a:rPr>
              <a:t>Muğla AR-GE Strateji Birime </a:t>
            </a:r>
          </a:p>
          <a:p>
            <a:endParaRPr lang="tr-TR" kern="0" dirty="0">
              <a:solidFill>
                <a:schemeClr val="tx1"/>
              </a:solidFill>
            </a:endParaRPr>
          </a:p>
          <a:p>
            <a:r>
              <a:rPr lang="tr-TR" kern="0" dirty="0" smtClean="0">
                <a:solidFill>
                  <a:schemeClr val="tx1"/>
                </a:solidFill>
              </a:rPr>
              <a:t>Enver TUFANER  </a:t>
            </a:r>
          </a:p>
          <a:p>
            <a:r>
              <a:rPr lang="tr-TR" kern="0" dirty="0" smtClean="0">
                <a:solidFill>
                  <a:schemeClr val="tx1"/>
                </a:solidFill>
              </a:rPr>
              <a:t>Songül KÖŞKER ÇAKMAK</a:t>
            </a:r>
            <a:r>
              <a:rPr lang="tr-TR" kern="0" dirty="0" smtClean="0"/>
              <a:t/>
            </a:r>
            <a:br>
              <a:rPr lang="tr-TR" kern="0" dirty="0" smtClean="0"/>
            </a:br>
            <a:r>
              <a:rPr lang="tr-TR" kern="0" dirty="0" smtClean="0"/>
              <a:t/>
            </a:r>
            <a:br>
              <a:rPr lang="tr-TR" kern="0" dirty="0" smtClean="0"/>
            </a:br>
            <a:endParaRPr lang="tr-TR" kern="0" dirty="0"/>
          </a:p>
        </p:txBody>
      </p:sp>
      <p:sp>
        <p:nvSpPr>
          <p:cNvPr id="10" name="1 Başlık"/>
          <p:cNvSpPr txBox="1">
            <a:spLocks/>
          </p:cNvSpPr>
          <p:nvPr/>
        </p:nvSpPr>
        <p:spPr>
          <a:xfrm>
            <a:off x="1055440" y="5272385"/>
            <a:ext cx="10363200" cy="538609"/>
          </a:xfrm>
          <a:prstGeom prst="rect">
            <a:avLst/>
          </a:prstGeom>
        </p:spPr>
        <p:txBody>
          <a:bodyPr wrap="square" lIns="0" tIns="0" rIns="0" bIns="0">
            <a:spAutoFit/>
          </a:bodyPr>
          <a:lstStyle>
            <a:lvl1pPr>
              <a:defRPr sz="1700" b="1" i="0">
                <a:solidFill>
                  <a:srgbClr val="37761C"/>
                </a:solidFill>
                <a:latin typeface="Calibri"/>
                <a:ea typeface="+mj-ea"/>
                <a:cs typeface="Calibri"/>
              </a:defRPr>
            </a:lvl1pPr>
          </a:lstStyle>
          <a:p>
            <a:r>
              <a:rPr lang="tr-TR" sz="1800" kern="0" spc="-5" dirty="0" smtClean="0">
                <a:solidFill>
                  <a:srgbClr val="C00000"/>
                </a:solidFill>
              </a:rPr>
              <a:t>Daha</a:t>
            </a:r>
            <a:r>
              <a:rPr lang="tr-TR" sz="1800" kern="0" spc="-35" dirty="0" smtClean="0">
                <a:solidFill>
                  <a:srgbClr val="C00000"/>
                </a:solidFill>
              </a:rPr>
              <a:t> </a:t>
            </a:r>
            <a:r>
              <a:rPr lang="tr-TR" sz="1800" kern="0" spc="-25" dirty="0" smtClean="0">
                <a:solidFill>
                  <a:srgbClr val="C00000"/>
                </a:solidFill>
              </a:rPr>
              <a:t>fazla</a:t>
            </a:r>
            <a:r>
              <a:rPr lang="tr-TR" sz="1800" kern="0" spc="-35" dirty="0" smtClean="0">
                <a:solidFill>
                  <a:srgbClr val="C00000"/>
                </a:solidFill>
              </a:rPr>
              <a:t> </a:t>
            </a:r>
            <a:r>
              <a:rPr lang="tr-TR" sz="1800" kern="0" spc="-10" dirty="0" smtClean="0">
                <a:solidFill>
                  <a:srgbClr val="C00000"/>
                </a:solidFill>
              </a:rPr>
              <a:t>bilgi</a:t>
            </a:r>
            <a:r>
              <a:rPr lang="tr-TR" sz="1800" kern="0" spc="-35" dirty="0" smtClean="0">
                <a:solidFill>
                  <a:srgbClr val="C00000"/>
                </a:solidFill>
              </a:rPr>
              <a:t> </a:t>
            </a:r>
            <a:r>
              <a:rPr lang="tr-TR" sz="1800" kern="0" spc="15" dirty="0" smtClean="0">
                <a:solidFill>
                  <a:srgbClr val="C00000"/>
                </a:solidFill>
              </a:rPr>
              <a:t>için</a:t>
            </a:r>
            <a:r>
              <a:rPr lang="tr-TR" sz="1800" kern="0" spc="15" dirty="0">
                <a:solidFill>
                  <a:srgbClr val="C00000"/>
                </a:solidFill>
                <a:latin typeface="Arial"/>
                <a:cs typeface="Arial"/>
              </a:rPr>
              <a:t>… </a:t>
            </a:r>
            <a:r>
              <a:rPr lang="tr-TR" sz="1800" kern="0" spc="15" dirty="0" smtClean="0">
                <a:solidFill>
                  <a:srgbClr val="C00000"/>
                </a:solidFill>
                <a:latin typeface="Arial"/>
                <a:cs typeface="Arial"/>
              </a:rPr>
              <a:t> </a:t>
            </a:r>
            <a:r>
              <a:rPr lang="tr-TR" sz="1800" kern="0" spc="15" dirty="0" smtClean="0">
                <a:solidFill>
                  <a:srgbClr val="4285F4"/>
                </a:solidFill>
                <a:latin typeface="Arial"/>
                <a:cs typeface="Arial"/>
                <a:hlinkClick r:id="rId6"/>
              </a:rPr>
              <a:t>http</a:t>
            </a:r>
            <a:r>
              <a:rPr lang="tr-TR" sz="1800" kern="0" spc="15" dirty="0">
                <a:solidFill>
                  <a:srgbClr val="4285F4"/>
                </a:solidFill>
                <a:latin typeface="Arial"/>
                <a:cs typeface="Arial"/>
                <a:hlinkClick r:id="rId6"/>
              </a:rPr>
              <a:t>://muglaarge.meb.gov.tr</a:t>
            </a:r>
            <a:r>
              <a:rPr lang="tr-TR" sz="1800" kern="0" spc="15" dirty="0" smtClean="0">
                <a:solidFill>
                  <a:srgbClr val="4285F4"/>
                </a:solidFill>
                <a:latin typeface="Arial"/>
                <a:cs typeface="Arial"/>
                <a:hlinkClick r:id="rId6"/>
              </a:rPr>
              <a:t>/</a:t>
            </a:r>
            <a:endParaRPr lang="tr-TR" sz="1800" kern="0" spc="15" dirty="0" smtClean="0">
              <a:solidFill>
                <a:srgbClr val="4285F4"/>
              </a:solidFill>
              <a:latin typeface="Arial"/>
              <a:cs typeface="Arial"/>
            </a:endParaRPr>
          </a:p>
          <a:p>
            <a:endParaRPr lang="tr-TR" kern="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2"/>
          <p:cNvSpPr>
            <a:spLocks noGrp="1"/>
          </p:cNvSpPr>
          <p:nvPr>
            <p:ph type="body" idx="1"/>
          </p:nvPr>
        </p:nvSpPr>
        <p:spPr>
          <a:xfrm>
            <a:off x="806427" y="2058005"/>
            <a:ext cx="8895387" cy="4299044"/>
          </a:xfrm>
        </p:spPr>
        <p:txBody>
          <a:bodyPr>
            <a:normAutofit/>
          </a:bodyPr>
          <a:lstStyle/>
          <a:p>
            <a:endParaRPr lang="tr-TR" sz="2000" dirty="0">
              <a:solidFill>
                <a:srgbClr val="C00000"/>
              </a:solidFill>
            </a:endParaRPr>
          </a:p>
          <a:p>
            <a:r>
              <a:rPr lang="tr-TR" sz="2000" dirty="0">
                <a:solidFill>
                  <a:srgbClr val="C00000"/>
                </a:solidFill>
              </a:rPr>
              <a:t>- </a:t>
            </a:r>
            <a:r>
              <a:rPr lang="tr-TR" sz="2000" dirty="0" err="1">
                <a:solidFill>
                  <a:srgbClr val="C00000"/>
                </a:solidFill>
              </a:rPr>
              <a:t>Erasmus</a:t>
            </a:r>
            <a:r>
              <a:rPr lang="tr-TR" sz="2000" dirty="0">
                <a:solidFill>
                  <a:srgbClr val="C00000"/>
                </a:solidFill>
              </a:rPr>
              <a:t> Akreditasyonu</a:t>
            </a:r>
          </a:p>
          <a:p>
            <a:pPr marL="342900" indent="-342900">
              <a:buFontTx/>
              <a:buChar char="-"/>
            </a:pPr>
            <a:endParaRPr lang="tr-TR" sz="2000" dirty="0">
              <a:solidFill>
                <a:srgbClr val="C00000"/>
              </a:solidFill>
            </a:endParaRPr>
          </a:p>
          <a:p>
            <a:pPr marL="342900" indent="-342900">
              <a:buFontTx/>
              <a:buChar char="-"/>
            </a:pPr>
            <a:endParaRPr lang="tr-TR" sz="2000" dirty="0">
              <a:solidFill>
                <a:srgbClr val="C00000"/>
              </a:solidFill>
            </a:endParaRPr>
          </a:p>
          <a:p>
            <a:r>
              <a:rPr lang="tr-TR" sz="2000" dirty="0">
                <a:solidFill>
                  <a:srgbClr val="C00000"/>
                </a:solidFill>
              </a:rPr>
              <a:t>- Kısa- uzun dönem Hareketlilik </a:t>
            </a:r>
            <a:r>
              <a:rPr lang="tr-TR" sz="2000" dirty="0" smtClean="0">
                <a:solidFill>
                  <a:srgbClr val="C00000"/>
                </a:solidFill>
              </a:rPr>
              <a:t>(Kurumsal </a:t>
            </a:r>
            <a:r>
              <a:rPr lang="tr-TR" sz="2000" dirty="0">
                <a:solidFill>
                  <a:srgbClr val="C00000"/>
                </a:solidFill>
              </a:rPr>
              <a:t>Başvuru)</a:t>
            </a:r>
          </a:p>
          <a:p>
            <a:pPr marL="342900" indent="-342900">
              <a:buFontTx/>
              <a:buChar char="-"/>
            </a:pPr>
            <a:endParaRPr lang="tr-TR" sz="2000" dirty="0">
              <a:solidFill>
                <a:srgbClr val="C00000"/>
              </a:solidFill>
            </a:endParaRPr>
          </a:p>
          <a:p>
            <a:endParaRPr lang="tr-TR" sz="2000" dirty="0">
              <a:solidFill>
                <a:srgbClr val="C00000"/>
              </a:solidFill>
            </a:endParaRPr>
          </a:p>
          <a:p>
            <a:r>
              <a:rPr lang="tr-TR" sz="2000" dirty="0">
                <a:solidFill>
                  <a:srgbClr val="C00000"/>
                </a:solidFill>
              </a:rPr>
              <a:t>- Bir başvuru olmadan katılma (</a:t>
            </a:r>
            <a:r>
              <a:rPr lang="tr-TR" sz="2000" dirty="0" err="1">
                <a:solidFill>
                  <a:srgbClr val="C00000"/>
                </a:solidFill>
              </a:rPr>
              <a:t>Akretitasyon</a:t>
            </a:r>
            <a:r>
              <a:rPr lang="tr-TR" sz="2000" dirty="0">
                <a:solidFill>
                  <a:srgbClr val="C00000"/>
                </a:solidFill>
              </a:rPr>
              <a:t> konsorsiyum üyeliği ve  ev sahipliği olarak-   kurumumuza </a:t>
            </a:r>
            <a:r>
              <a:rPr lang="tr-TR" sz="2000" dirty="0" err="1">
                <a:solidFill>
                  <a:srgbClr val="C00000"/>
                </a:solidFill>
              </a:rPr>
              <a:t>uluslararasılaşma</a:t>
            </a:r>
            <a:r>
              <a:rPr lang="tr-TR" sz="2000" dirty="0">
                <a:solidFill>
                  <a:srgbClr val="C00000"/>
                </a:solidFill>
              </a:rPr>
              <a:t> katkısı sağlar)</a:t>
            </a:r>
          </a:p>
          <a:p>
            <a:endParaRPr lang="tr-TR" dirty="0"/>
          </a:p>
        </p:txBody>
      </p:sp>
      <p:sp>
        <p:nvSpPr>
          <p:cNvPr id="5" name="Dikdörtgen 4"/>
          <p:cNvSpPr/>
          <p:nvPr/>
        </p:nvSpPr>
        <p:spPr>
          <a:xfrm>
            <a:off x="6168008" y="5487551"/>
            <a:ext cx="3921651" cy="584775"/>
          </a:xfrm>
          <a:prstGeom prst="rect">
            <a:avLst/>
          </a:prstGeom>
        </p:spPr>
        <p:txBody>
          <a:bodyPr wrap="none">
            <a:spAutoFit/>
          </a:bodyPr>
          <a:lstStyle/>
          <a:p>
            <a:r>
              <a:rPr lang="tr-TR" sz="1400" dirty="0">
                <a:hlinkClick r:id="rId2"/>
              </a:rPr>
              <a:t>http://</a:t>
            </a:r>
            <a:r>
              <a:rPr lang="tr-TR" sz="1400" dirty="0" smtClean="0">
                <a:hlinkClick r:id="rId2"/>
              </a:rPr>
              <a:t>muglaarge.meb.gov.tr/projeler/akreditasyon</a:t>
            </a:r>
            <a:endParaRPr lang="tr-TR" sz="1400" dirty="0" smtClean="0"/>
          </a:p>
          <a:p>
            <a:endParaRPr lang="tr-TR" dirty="0"/>
          </a:p>
        </p:txBody>
      </p:sp>
      <p:sp>
        <p:nvSpPr>
          <p:cNvPr id="6" name="object 14"/>
          <p:cNvSpPr txBox="1"/>
          <p:nvPr/>
        </p:nvSpPr>
        <p:spPr>
          <a:xfrm>
            <a:off x="871105" y="5299773"/>
            <a:ext cx="5296903" cy="751488"/>
          </a:xfrm>
          <a:prstGeom prst="rect">
            <a:avLst/>
          </a:prstGeom>
        </p:spPr>
        <p:txBody>
          <a:bodyPr vert="horz" wrap="square" lIns="0" tIns="12700" rIns="0" bIns="0" rtlCol="0">
            <a:spAutoFit/>
          </a:bodyPr>
          <a:lstStyle/>
          <a:p>
            <a:pPr marL="12700">
              <a:lnSpc>
                <a:spcPct val="100000"/>
              </a:lnSpc>
              <a:spcBef>
                <a:spcPts val="100"/>
              </a:spcBef>
            </a:pPr>
            <a:r>
              <a:rPr lang="tr-TR" sz="2400" b="1" spc="-10" dirty="0" smtClean="0">
                <a:solidFill>
                  <a:schemeClr val="tx2">
                    <a:lumMod val="60000"/>
                    <a:lumOff val="40000"/>
                  </a:schemeClr>
                </a:solidFill>
                <a:latin typeface="Arial"/>
                <a:cs typeface="Arial"/>
              </a:rPr>
              <a:t>Muğla İl Milli Eğitim Müdürlüğü Akreditasyon </a:t>
            </a:r>
            <a:r>
              <a:rPr lang="tr-TR" sz="2400" b="1" spc="-10" dirty="0" err="1" smtClean="0">
                <a:solidFill>
                  <a:schemeClr val="tx2">
                    <a:lumMod val="60000"/>
                    <a:lumOff val="40000"/>
                  </a:schemeClr>
                </a:solidFill>
                <a:latin typeface="Arial"/>
                <a:cs typeface="Arial"/>
              </a:rPr>
              <a:t>Portalı</a:t>
            </a:r>
            <a:endParaRPr sz="2400" dirty="0">
              <a:solidFill>
                <a:schemeClr val="tx2">
                  <a:lumMod val="60000"/>
                  <a:lumOff val="40000"/>
                </a:schemeClr>
              </a:solidFill>
              <a:latin typeface="Calibri"/>
              <a:cs typeface="Calibri"/>
            </a:endParaRPr>
          </a:p>
        </p:txBody>
      </p:sp>
      <p:sp>
        <p:nvSpPr>
          <p:cNvPr id="14" name="Dikdörtgen 13"/>
          <p:cNvSpPr/>
          <p:nvPr/>
        </p:nvSpPr>
        <p:spPr>
          <a:xfrm>
            <a:off x="806427" y="1165105"/>
            <a:ext cx="3778983" cy="646331"/>
          </a:xfrm>
          <a:prstGeom prst="rect">
            <a:avLst/>
          </a:prstGeom>
        </p:spPr>
        <p:txBody>
          <a:bodyPr wrap="none">
            <a:spAutoFit/>
          </a:bodyPr>
          <a:lstStyle/>
          <a:p>
            <a:r>
              <a:rPr lang="tr-TR" sz="3600" b="1" dirty="0" smtClean="0">
                <a:solidFill>
                  <a:srgbClr val="002060"/>
                </a:solidFill>
              </a:rPr>
              <a:t>KA 1 BAŞVURULAR</a:t>
            </a:r>
            <a:endParaRPr lang="tr-TR" sz="3600" dirty="0"/>
          </a:p>
        </p:txBody>
      </p:sp>
    </p:spTree>
    <p:extLst>
      <p:ext uri="{BB962C8B-B14F-4D97-AF65-F5344CB8AC3E}">
        <p14:creationId xmlns:p14="http://schemas.microsoft.com/office/powerpoint/2010/main" val="4009187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1103446" y="764704"/>
            <a:ext cx="9127353" cy="288032"/>
          </a:xfrm>
          <a:prstGeom prst="rect">
            <a:avLst/>
          </a:prstGeom>
        </p:spPr>
        <p:txBody>
          <a:bodyPr wrap="square" lIns="0" tIns="0" rIns="0" bIns="0">
            <a:spAutoFit/>
          </a:bodyPr>
          <a:lstStyle>
            <a:lvl1pPr>
              <a:defRPr sz="1700" b="1" i="0">
                <a:solidFill>
                  <a:srgbClr val="37761C"/>
                </a:solidFill>
                <a:latin typeface="Calibri"/>
                <a:ea typeface="+mj-ea"/>
                <a:cs typeface="Calibri"/>
              </a:defRPr>
            </a:lvl1pPr>
          </a:lstStyle>
          <a:p>
            <a:r>
              <a:rPr lang="tr-TR" kern="0" smtClean="0"/>
              <a:t>Başvuru Formunun Doldurulması</a:t>
            </a:r>
            <a:endParaRPr lang="tr-TR" kern="0" dirty="0"/>
          </a:p>
        </p:txBody>
      </p:sp>
      <p:sp>
        <p:nvSpPr>
          <p:cNvPr id="5" name="Dikdörtgen 4"/>
          <p:cNvSpPr/>
          <p:nvPr/>
        </p:nvSpPr>
        <p:spPr>
          <a:xfrm>
            <a:off x="695400" y="1196752"/>
            <a:ext cx="6667564" cy="1200329"/>
          </a:xfrm>
          <a:prstGeom prst="rect">
            <a:avLst/>
          </a:prstGeom>
        </p:spPr>
        <p:txBody>
          <a:bodyPr wrap="square">
            <a:spAutoFit/>
          </a:bodyPr>
          <a:lstStyle/>
          <a:p>
            <a:r>
              <a:rPr lang="tr-TR" b="1" dirty="0">
                <a:solidFill>
                  <a:srgbClr val="3A4472"/>
                </a:solidFill>
                <a:latin typeface="Raleway"/>
              </a:rPr>
              <a:t>31. </a:t>
            </a:r>
            <a:r>
              <a:rPr lang="tr-TR" dirty="0">
                <a:solidFill>
                  <a:srgbClr val="3A4472"/>
                </a:solidFill>
                <a:latin typeface="Raleway"/>
              </a:rPr>
              <a:t>Lütfen hareketlilik faaliyetlerine dahil etmeyi planladığınız katılımcıları ve ihtiyaçlarını tanımlayınız. Bu kişilerin belirlenmesine ilişkin seçim </a:t>
            </a:r>
            <a:r>
              <a:rPr lang="tr-TR" dirty="0" smtClean="0">
                <a:solidFill>
                  <a:srgbClr val="3A4472"/>
                </a:solidFill>
                <a:latin typeface="Raleway"/>
              </a:rPr>
              <a:t>süreci </a:t>
            </a:r>
            <a:r>
              <a:rPr lang="tr-TR" dirty="0">
                <a:solidFill>
                  <a:srgbClr val="3A4472"/>
                </a:solidFill>
                <a:latin typeface="Raleway"/>
              </a:rPr>
              <a:t>hakkında bilgi veriniz :</a:t>
            </a:r>
            <a:r>
              <a:rPr lang="tr-TR" dirty="0">
                <a:solidFill>
                  <a:srgbClr val="0084FF"/>
                </a:solidFill>
                <a:latin typeface="Raleway"/>
              </a:rPr>
              <a:t>En fazla 5000 </a:t>
            </a:r>
            <a:r>
              <a:rPr lang="tr-TR" dirty="0" err="1">
                <a:solidFill>
                  <a:srgbClr val="0084FF"/>
                </a:solidFill>
                <a:latin typeface="Raleway"/>
              </a:rPr>
              <a:t>karekter</a:t>
            </a:r>
            <a:r>
              <a:rPr lang="tr-TR" dirty="0">
                <a:solidFill>
                  <a:srgbClr val="0084FF"/>
                </a:solidFill>
                <a:latin typeface="Raleway"/>
              </a:rPr>
              <a:t> girilebilir</a:t>
            </a:r>
            <a:endParaRPr lang="tr-TR" dirty="0"/>
          </a:p>
        </p:txBody>
      </p:sp>
      <p:sp>
        <p:nvSpPr>
          <p:cNvPr id="6" name="Alt Başlık 2"/>
          <p:cNvSpPr txBox="1">
            <a:spLocks/>
          </p:cNvSpPr>
          <p:nvPr/>
        </p:nvSpPr>
        <p:spPr>
          <a:xfrm>
            <a:off x="695400" y="908720"/>
            <a:ext cx="10849205" cy="5328592"/>
          </a:xfrm>
          <a:prstGeom prst="rect">
            <a:avLst/>
          </a:prstGeom>
        </p:spPr>
        <p:txBody>
          <a:bodyPr wrap="square" lIns="0" tIns="0" rIns="0" bIns="0">
            <a:normAutofit/>
          </a:bodyPr>
          <a:lstStyle>
            <a:lvl1pPr marL="0">
              <a:defRPr sz="2200" b="1" i="0">
                <a:solidFill>
                  <a:schemeClr val="tx1"/>
                </a:solidFill>
                <a:latin typeface="Roboto"/>
                <a:ea typeface="+mn-ea"/>
                <a:cs typeface="Robot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tr-TR" kern="0" smtClean="0"/>
          </a:p>
          <a:p>
            <a:endParaRPr lang="tr-TR" kern="0" smtClean="0"/>
          </a:p>
          <a:p>
            <a:endParaRPr lang="tr-TR" kern="0" smtClean="0"/>
          </a:p>
          <a:p>
            <a:endParaRPr lang="tr-TR" kern="0" smtClean="0"/>
          </a:p>
          <a:p>
            <a:pPr marL="285750" indent="-285750">
              <a:buFont typeface="Wingdings" panose="05000000000000000000" pitchFamily="2" charset="2"/>
              <a:buChar char="§"/>
            </a:pPr>
            <a:endParaRPr lang="tr-TR" sz="1600" kern="0" smtClean="0"/>
          </a:p>
          <a:p>
            <a:pPr marL="285750" indent="-285750">
              <a:buFont typeface="Wingdings" panose="05000000000000000000" pitchFamily="2" charset="2"/>
              <a:buChar char="§"/>
            </a:pPr>
            <a:endParaRPr lang="tr-TR" sz="1600" kern="0" smtClean="0"/>
          </a:p>
          <a:p>
            <a:pPr marL="285750" indent="-285750">
              <a:buFont typeface="Wingdings" panose="05000000000000000000" pitchFamily="2" charset="2"/>
              <a:buChar char="§"/>
            </a:pPr>
            <a:r>
              <a:rPr lang="tr-TR" sz="1600" kern="0" smtClean="0"/>
              <a:t>Katılımcılarınızın bağlı bulundukları kurum</a:t>
            </a:r>
          </a:p>
          <a:p>
            <a:pPr marL="285750" indent="-285750">
              <a:buFont typeface="Wingdings" panose="05000000000000000000" pitchFamily="2" charset="2"/>
              <a:buChar char="§"/>
            </a:pPr>
            <a:r>
              <a:rPr lang="tr-TR" sz="1600" kern="0" smtClean="0"/>
              <a:t>Katılımcılarınızın mesleki alanı</a:t>
            </a:r>
          </a:p>
          <a:p>
            <a:pPr marL="285750" indent="-285750">
              <a:buFont typeface="Wingdings" panose="05000000000000000000" pitchFamily="2" charset="2"/>
              <a:buChar char="§"/>
            </a:pPr>
            <a:r>
              <a:rPr lang="tr-TR" sz="1600" kern="0" smtClean="0"/>
              <a:t>Katılımcılarınız öğrenci ise bulundukları sınıf veya sınıflar</a:t>
            </a:r>
          </a:p>
          <a:p>
            <a:pPr marL="285750" indent="-285750">
              <a:buFont typeface="Wingdings" panose="05000000000000000000" pitchFamily="2" charset="2"/>
              <a:buChar char="§"/>
            </a:pPr>
            <a:r>
              <a:rPr lang="tr-TR" sz="1600" kern="0" smtClean="0"/>
              <a:t>Katılımcılarınızın sayıları (katılımcı sayısı belirlenirken hangi kriterler göz önünde bulundurulmuştur. </a:t>
            </a:r>
          </a:p>
          <a:p>
            <a:pPr marL="285750" indent="-285750">
              <a:buFont typeface="Wingdings" panose="05000000000000000000" pitchFamily="2" charset="2"/>
              <a:buChar char="§"/>
            </a:pPr>
            <a:r>
              <a:rPr lang="tr-TR" sz="1600" kern="0" smtClean="0"/>
              <a:t>Katılımcılarınızın cinsiyet ve yaş dağılımı</a:t>
            </a:r>
          </a:p>
          <a:p>
            <a:pPr marL="285750" indent="-285750">
              <a:buFont typeface="Wingdings" panose="05000000000000000000" pitchFamily="2" charset="2"/>
              <a:buChar char="§"/>
            </a:pPr>
            <a:r>
              <a:rPr lang="tr-TR" sz="1600" kern="0" smtClean="0"/>
              <a:t>Katılımcı gurumun mesleki eğitim geçmişi ve deneyimi,</a:t>
            </a:r>
          </a:p>
          <a:p>
            <a:pPr marL="285750" indent="-285750">
              <a:buFont typeface="Wingdings" panose="05000000000000000000" pitchFamily="2" charset="2"/>
              <a:buChar char="§"/>
            </a:pPr>
            <a:r>
              <a:rPr lang="tr-TR" sz="1600" kern="0" smtClean="0"/>
              <a:t>Katılımcı gurubun seçileceği bölgenin özellikleri,</a:t>
            </a:r>
          </a:p>
          <a:p>
            <a:pPr marL="285750" indent="-285750">
              <a:buFont typeface="Wingdings" panose="05000000000000000000" pitchFamily="2" charset="2"/>
              <a:buChar char="§"/>
            </a:pPr>
            <a:r>
              <a:rPr lang="tr-TR" sz="1600" kern="0" smtClean="0"/>
              <a:t>Katılımcı gurubun sosyo-ekonomik tanımlanması</a:t>
            </a:r>
          </a:p>
          <a:p>
            <a:pPr marL="285750" indent="-285750">
              <a:buFont typeface="Wingdings" panose="05000000000000000000" pitchFamily="2" charset="2"/>
              <a:buChar char="§"/>
            </a:pPr>
            <a:r>
              <a:rPr lang="tr-TR" sz="1600" kern="0" smtClean="0"/>
              <a:t>Varsa dezavantaj olan durumların tanımı (cinsiyete dayalı ayrımcılık, ırkçılık, çocuk işçiliği, göçmenlik, engellilik, yaşam koşullarının ve eşit imkanlara ulaşmanın güçlülüğü, v.b)</a:t>
            </a:r>
          </a:p>
          <a:p>
            <a:pPr marL="285750" indent="-285750">
              <a:buFont typeface="Wingdings" panose="05000000000000000000" pitchFamily="2" charset="2"/>
              <a:buChar char="§"/>
            </a:pPr>
            <a:r>
              <a:rPr lang="tr-TR" sz="1600" kern="0" smtClean="0"/>
              <a:t>Bölgesel dezavantajlar; Varsa bölgenin insanlar üzerindeki olumlu yada olumsuz etkileri (kısıtlı yaşam imkanları, ulaşımın güçlüğü, merkeze uzak olması v.s)</a:t>
            </a:r>
          </a:p>
          <a:p>
            <a:pPr marL="285750" indent="-285750">
              <a:buFont typeface="Wingdings" panose="05000000000000000000" pitchFamily="2" charset="2"/>
              <a:buChar char="§"/>
            </a:pPr>
            <a:r>
              <a:rPr lang="tr-TR" sz="1600" kern="0" smtClean="0"/>
              <a:t>Öğrenci projesi ise mezunların bir üst eğitim kurumuna erişim durumları</a:t>
            </a:r>
            <a:endParaRPr lang="tr-TR" kern="0" dirty="0" smtClean="0"/>
          </a:p>
        </p:txBody>
      </p:sp>
    </p:spTree>
    <p:extLst>
      <p:ext uri="{BB962C8B-B14F-4D97-AF65-F5344CB8AC3E}">
        <p14:creationId xmlns:p14="http://schemas.microsoft.com/office/powerpoint/2010/main" val="793740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704618" y="1340768"/>
            <a:ext cx="9127353" cy="288032"/>
          </a:xfrm>
          <a:prstGeom prst="rect">
            <a:avLst/>
          </a:prstGeom>
        </p:spPr>
        <p:txBody>
          <a:bodyPr wrap="square" lIns="0" tIns="0" rIns="0" bIns="0">
            <a:spAutoFit/>
          </a:bodyPr>
          <a:lstStyle>
            <a:lvl1pPr>
              <a:defRPr sz="1700" b="1" i="0">
                <a:solidFill>
                  <a:srgbClr val="37761C"/>
                </a:solidFill>
                <a:latin typeface="Calibri"/>
                <a:ea typeface="+mj-ea"/>
                <a:cs typeface="Calibri"/>
              </a:defRPr>
            </a:lvl1pPr>
          </a:lstStyle>
          <a:p>
            <a:r>
              <a:rPr lang="tr-TR" kern="0" smtClean="0"/>
              <a:t>Başvuru Formunun Doldurulması</a:t>
            </a:r>
            <a:endParaRPr lang="tr-TR" kern="0" dirty="0"/>
          </a:p>
        </p:txBody>
      </p:sp>
      <p:sp>
        <p:nvSpPr>
          <p:cNvPr id="5" name="Alt Başlık 2"/>
          <p:cNvSpPr txBox="1">
            <a:spLocks/>
          </p:cNvSpPr>
          <p:nvPr/>
        </p:nvSpPr>
        <p:spPr>
          <a:xfrm>
            <a:off x="479376" y="1844824"/>
            <a:ext cx="10849205" cy="5328592"/>
          </a:xfrm>
          <a:prstGeom prst="rect">
            <a:avLst/>
          </a:prstGeom>
        </p:spPr>
        <p:txBody>
          <a:bodyPr wrap="square" lIns="0" tIns="0" rIns="0" bIns="0">
            <a:normAutofit/>
          </a:bodyPr>
          <a:lstStyle>
            <a:lvl1pPr marL="0">
              <a:defRPr sz="2200" b="1" i="0">
                <a:solidFill>
                  <a:schemeClr val="tx1"/>
                </a:solidFill>
                <a:latin typeface="Roboto"/>
                <a:ea typeface="+mn-ea"/>
                <a:cs typeface="Robot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Wingdings" panose="05000000000000000000" pitchFamily="2" charset="2"/>
              <a:buChar char="§"/>
            </a:pPr>
            <a:r>
              <a:rPr lang="tr-TR" sz="1600" kern="0" smtClean="0"/>
              <a:t>Katılımcı gurubun gelecekte ortaya çıkması muhtemel sorunları</a:t>
            </a:r>
          </a:p>
          <a:p>
            <a:pPr marL="285750" indent="-285750">
              <a:buFont typeface="Wingdings" panose="05000000000000000000" pitchFamily="2" charset="2"/>
              <a:buChar char="§"/>
            </a:pPr>
            <a:r>
              <a:rPr lang="tr-TR" sz="1600" kern="0" smtClean="0"/>
              <a:t>Katılımcı gurubun mesleki eğitim ihtiyaçları(Somut olarak belirtilmeli ve ölçülebilir olmalıdır)</a:t>
            </a:r>
          </a:p>
          <a:p>
            <a:pPr marL="285750" indent="-285750">
              <a:buFont typeface="Wingdings" panose="05000000000000000000" pitchFamily="2" charset="2"/>
              <a:buChar char="§"/>
            </a:pPr>
            <a:r>
              <a:rPr lang="tr-TR" sz="1600" kern="0" smtClean="0"/>
              <a:t>Katılımcıların yabancı dil beceri ihtiyaçları</a:t>
            </a:r>
          </a:p>
          <a:p>
            <a:pPr marL="285750" indent="-285750">
              <a:buFont typeface="Wingdings" panose="05000000000000000000" pitchFamily="2" charset="2"/>
              <a:buChar char="§"/>
            </a:pPr>
            <a:r>
              <a:rPr lang="tr-TR" sz="1600" kern="0" smtClean="0"/>
              <a:t>Öğrenci projesi ise katılımcıların özgüven geliştirme ihtiyacı</a:t>
            </a:r>
          </a:p>
          <a:p>
            <a:pPr marL="285750" indent="-285750">
              <a:buFont typeface="Wingdings" panose="05000000000000000000" pitchFamily="2" charset="2"/>
              <a:buChar char="§"/>
            </a:pPr>
            <a:r>
              <a:rPr lang="tr-TR" sz="1600" kern="0" smtClean="0"/>
              <a:t>Öğretmen projesi ise katılımcıların sürekli mesleki gelişimlerini sağlayacak alt yapı ihtiyacı</a:t>
            </a:r>
          </a:p>
          <a:p>
            <a:pPr marL="285750" indent="-285750">
              <a:buFont typeface="Wingdings" panose="05000000000000000000" pitchFamily="2" charset="2"/>
              <a:buChar char="§"/>
            </a:pPr>
            <a:r>
              <a:rPr lang="tr-TR" sz="1600" kern="0" smtClean="0"/>
              <a:t>Sosyal beceri ihtiyaçları (farklı kültürlerden insanlarla iletişim ve birbirinden öğrenme)</a:t>
            </a:r>
          </a:p>
          <a:p>
            <a:pPr marL="285750" indent="-285750">
              <a:buFont typeface="Wingdings" panose="05000000000000000000" pitchFamily="2" charset="2"/>
              <a:buChar char="§"/>
            </a:pPr>
            <a:r>
              <a:rPr lang="tr-TR" sz="1600" kern="0" smtClean="0"/>
              <a:t>Birlikte çalışabilme becerileri geliştirme ihtiyacı</a:t>
            </a:r>
          </a:p>
          <a:p>
            <a:pPr marL="285750" indent="-285750">
              <a:buFont typeface="Wingdings" panose="05000000000000000000" pitchFamily="2" charset="2"/>
              <a:buChar char="§"/>
            </a:pPr>
            <a:r>
              <a:rPr lang="tr-TR" sz="1600" kern="0" smtClean="0"/>
              <a:t>Proje kabulünde sonra potansiyel katılımcılar nasıl haberdar edilecektir. </a:t>
            </a:r>
          </a:p>
          <a:p>
            <a:pPr marL="285750" indent="-285750">
              <a:buFont typeface="Wingdings" panose="05000000000000000000" pitchFamily="2" charset="2"/>
              <a:buChar char="§"/>
            </a:pPr>
            <a:r>
              <a:rPr lang="tr-TR" sz="1600" kern="0" smtClean="0"/>
              <a:t>Katılımcılar adaylar arasından hangi kriterler göz önünde bulundurularak seçilecektir.(Projede belirtilen katılımcı ihtiyaçlarına sahip olduğunun tespiti.)</a:t>
            </a:r>
          </a:p>
          <a:p>
            <a:pPr marL="285750" indent="-285750">
              <a:buFont typeface="Wingdings" panose="05000000000000000000" pitchFamily="2" charset="2"/>
              <a:buChar char="§"/>
            </a:pPr>
            <a:r>
              <a:rPr lang="tr-TR" sz="1600" kern="0" smtClean="0"/>
              <a:t>Katılımcı seçim yöntemi nasıl olacaktır.(Demokratik, şeffaf, kapsayıcı, objektif)</a:t>
            </a:r>
          </a:p>
          <a:p>
            <a:endParaRPr lang="tr-TR" sz="1600" kern="0" smtClean="0"/>
          </a:p>
          <a:p>
            <a:endParaRPr lang="tr-TR" sz="1600" kern="0" smtClean="0"/>
          </a:p>
          <a:p>
            <a:r>
              <a:rPr lang="tr-TR" sz="1600" kern="0" smtClean="0">
                <a:solidFill>
                  <a:srgbClr val="FF0000"/>
                </a:solidFill>
              </a:rPr>
              <a:t>ÖRNEK BAŞVURU FORMU</a:t>
            </a:r>
            <a:endParaRPr lang="tr-TR" kern="0" dirty="0">
              <a:solidFill>
                <a:srgbClr val="FF0000"/>
              </a:solidFill>
            </a:endParaRPr>
          </a:p>
        </p:txBody>
      </p:sp>
    </p:spTree>
    <p:extLst>
      <p:ext uri="{BB962C8B-B14F-4D97-AF65-F5344CB8AC3E}">
        <p14:creationId xmlns:p14="http://schemas.microsoft.com/office/powerpoint/2010/main" val="463489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1755576"/>
            <a:ext cx="12181753" cy="8729321"/>
          </a:xfrm>
          <a:prstGeom prst="rect">
            <a:avLst/>
          </a:prstGeom>
        </p:spPr>
      </p:pic>
    </p:spTree>
    <p:extLst>
      <p:ext uri="{BB962C8B-B14F-4D97-AF65-F5344CB8AC3E}">
        <p14:creationId xmlns:p14="http://schemas.microsoft.com/office/powerpoint/2010/main" val="1548607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567608" y="188640"/>
            <a:ext cx="7349133" cy="6423744"/>
          </a:xfrm>
          <a:prstGeom prst="rect">
            <a:avLst/>
          </a:prstGeom>
        </p:spPr>
      </p:pic>
    </p:spTree>
    <p:extLst>
      <p:ext uri="{BB962C8B-B14F-4D97-AF65-F5344CB8AC3E}">
        <p14:creationId xmlns:p14="http://schemas.microsoft.com/office/powerpoint/2010/main" val="1893788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3"/>
          <p:cNvPicPr>
            <a:picLocks noChangeAspect="1"/>
          </p:cNvPicPr>
          <p:nvPr/>
        </p:nvPicPr>
        <p:blipFill>
          <a:blip r:embed="rId2"/>
          <a:stretch>
            <a:fillRect/>
          </a:stretch>
        </p:blipFill>
        <p:spPr>
          <a:xfrm>
            <a:off x="191344" y="-392"/>
            <a:ext cx="10729192" cy="6737819"/>
          </a:xfrm>
          <a:prstGeom prst="rect">
            <a:avLst/>
          </a:prstGeom>
        </p:spPr>
      </p:pic>
    </p:spTree>
    <p:extLst>
      <p:ext uri="{BB962C8B-B14F-4D97-AF65-F5344CB8AC3E}">
        <p14:creationId xmlns:p14="http://schemas.microsoft.com/office/powerpoint/2010/main" val="1814977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3"/>
          <p:cNvPicPr>
            <a:picLocks noChangeAspect="1"/>
          </p:cNvPicPr>
          <p:nvPr/>
        </p:nvPicPr>
        <p:blipFill>
          <a:blip r:embed="rId2"/>
          <a:stretch>
            <a:fillRect/>
          </a:stretch>
        </p:blipFill>
        <p:spPr>
          <a:xfrm>
            <a:off x="1055440" y="6856"/>
            <a:ext cx="9927654" cy="6665209"/>
          </a:xfrm>
          <a:prstGeom prst="rect">
            <a:avLst/>
          </a:prstGeom>
        </p:spPr>
      </p:pic>
    </p:spTree>
    <p:extLst>
      <p:ext uri="{BB962C8B-B14F-4D97-AF65-F5344CB8AC3E}">
        <p14:creationId xmlns:p14="http://schemas.microsoft.com/office/powerpoint/2010/main" val="3730887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271464" y="1709710"/>
            <a:ext cx="3287688" cy="4446842"/>
          </a:xfrm>
          <a:prstGeom prst="rect">
            <a:avLst/>
          </a:prstGeom>
        </p:spPr>
      </p:pic>
      <p:pic>
        <p:nvPicPr>
          <p:cNvPr id="5" name="Resim 4"/>
          <p:cNvPicPr>
            <a:picLocks noChangeAspect="1"/>
          </p:cNvPicPr>
          <p:nvPr/>
        </p:nvPicPr>
        <p:blipFill>
          <a:blip r:embed="rId3"/>
          <a:stretch>
            <a:fillRect/>
          </a:stretch>
        </p:blipFill>
        <p:spPr>
          <a:xfrm>
            <a:off x="5670321" y="1708168"/>
            <a:ext cx="3301727" cy="4432121"/>
          </a:xfrm>
          <a:prstGeom prst="rect">
            <a:avLst/>
          </a:prstGeom>
        </p:spPr>
      </p:pic>
      <p:sp>
        <p:nvSpPr>
          <p:cNvPr id="6" name="Dikdörtgen 5"/>
          <p:cNvSpPr/>
          <p:nvPr/>
        </p:nvSpPr>
        <p:spPr>
          <a:xfrm>
            <a:off x="2339244" y="569381"/>
            <a:ext cx="6571222" cy="738664"/>
          </a:xfrm>
          <a:prstGeom prst="rect">
            <a:avLst/>
          </a:prstGeom>
        </p:spPr>
        <p:txBody>
          <a:bodyPr wrap="none">
            <a:spAutoFit/>
          </a:bodyPr>
          <a:lstStyle/>
          <a:p>
            <a:r>
              <a:rPr lang="tr-TR" sz="2400" dirty="0">
                <a:hlinkClick r:id="rId4"/>
              </a:rPr>
              <a:t>http://</a:t>
            </a:r>
            <a:r>
              <a:rPr lang="tr-TR" sz="2400" dirty="0" smtClean="0">
                <a:hlinkClick r:id="rId4"/>
              </a:rPr>
              <a:t>muglaarge.meb.gov.tr/projeler/akreditasyon</a:t>
            </a:r>
            <a:endParaRPr lang="tr-TR" sz="2400" dirty="0" smtClean="0"/>
          </a:p>
          <a:p>
            <a:endParaRPr lang="tr-TR" dirty="0"/>
          </a:p>
        </p:txBody>
      </p:sp>
    </p:spTree>
    <p:extLst>
      <p:ext uri="{BB962C8B-B14F-4D97-AF65-F5344CB8AC3E}">
        <p14:creationId xmlns:p14="http://schemas.microsoft.com/office/powerpoint/2010/main" val="2295291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4"/>
          </p:nvPr>
        </p:nvSpPr>
        <p:spPr/>
        <p:txBody>
          <a:bodyPr/>
          <a:lstStyle/>
          <a:p>
            <a:endParaRPr lang="tr-TR"/>
          </a:p>
        </p:txBody>
      </p:sp>
      <p:pic>
        <p:nvPicPr>
          <p:cNvPr id="4" name="object 5"/>
          <p:cNvPicPr/>
          <p:nvPr/>
        </p:nvPicPr>
        <p:blipFill>
          <a:blip r:embed="rId2" cstate="print"/>
          <a:stretch>
            <a:fillRect/>
          </a:stretch>
        </p:blipFill>
        <p:spPr>
          <a:xfrm>
            <a:off x="119336" y="1302945"/>
            <a:ext cx="11554460" cy="5190587"/>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9856" y="361786"/>
            <a:ext cx="1515616" cy="1195005"/>
          </a:xfrm>
          <a:prstGeom prst="rect">
            <a:avLst/>
          </a:prstGeom>
        </p:spPr>
      </p:pic>
      <p:pic>
        <p:nvPicPr>
          <p:cNvPr id="7" name="object 5"/>
          <p:cNvPicPr/>
          <p:nvPr/>
        </p:nvPicPr>
        <p:blipFill>
          <a:blip r:embed="rId4" cstate="print"/>
          <a:stretch>
            <a:fillRect/>
          </a:stretch>
        </p:blipFill>
        <p:spPr>
          <a:xfrm>
            <a:off x="10106477" y="6095049"/>
            <a:ext cx="1024835" cy="540173"/>
          </a:xfrm>
          <a:prstGeom prst="rect">
            <a:avLst/>
          </a:prstGeom>
        </p:spPr>
      </p:pic>
      <p:pic>
        <p:nvPicPr>
          <p:cNvPr id="8" name="object 7"/>
          <p:cNvPicPr/>
          <p:nvPr/>
        </p:nvPicPr>
        <p:blipFill>
          <a:blip r:embed="rId5" cstate="print"/>
          <a:stretch>
            <a:fillRect/>
          </a:stretch>
        </p:blipFill>
        <p:spPr>
          <a:xfrm>
            <a:off x="443124" y="6072385"/>
            <a:ext cx="1024835" cy="562838"/>
          </a:xfrm>
          <a:prstGeom prst="rect">
            <a:avLst/>
          </a:prstGeom>
        </p:spPr>
      </p:pic>
      <p:pic>
        <p:nvPicPr>
          <p:cNvPr id="9" name="object 8"/>
          <p:cNvPicPr/>
          <p:nvPr/>
        </p:nvPicPr>
        <p:blipFill>
          <a:blip r:embed="rId6" cstate="print"/>
          <a:stretch>
            <a:fillRect/>
          </a:stretch>
        </p:blipFill>
        <p:spPr>
          <a:xfrm>
            <a:off x="4895266" y="6148744"/>
            <a:ext cx="1783903" cy="43278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5591564"/>
            <a:ext cx="12179300" cy="73660"/>
            <a:chOff x="-6350" y="5591564"/>
            <a:chExt cx="12179300" cy="73660"/>
          </a:xfrm>
          <a:solidFill>
            <a:schemeClr val="accent6">
              <a:lumMod val="75000"/>
            </a:schemeClr>
          </a:solidFill>
        </p:grpSpPr>
        <p:sp>
          <p:nvSpPr>
            <p:cNvPr id="3" name="object 3"/>
            <p:cNvSpPr/>
            <p:nvPr/>
          </p:nvSpPr>
          <p:spPr>
            <a:xfrm>
              <a:off x="0" y="5597914"/>
              <a:ext cx="12166600" cy="60960"/>
            </a:xfrm>
            <a:custGeom>
              <a:avLst/>
              <a:gdLst/>
              <a:ahLst/>
              <a:cxnLst/>
              <a:rect l="l" t="t" r="r" b="b"/>
              <a:pathLst>
                <a:path w="12166600" h="60960">
                  <a:moveTo>
                    <a:pt x="12166332" y="60899"/>
                  </a:moveTo>
                  <a:lnTo>
                    <a:pt x="0" y="60899"/>
                  </a:lnTo>
                  <a:lnTo>
                    <a:pt x="0" y="0"/>
                  </a:lnTo>
                  <a:lnTo>
                    <a:pt x="12166332" y="0"/>
                  </a:lnTo>
                  <a:lnTo>
                    <a:pt x="12166332" y="60899"/>
                  </a:lnTo>
                  <a:close/>
                </a:path>
              </a:pathLst>
            </a:custGeom>
            <a:grpFill/>
          </p:spPr>
          <p:txBody>
            <a:bodyPr wrap="square" lIns="0" tIns="0" rIns="0" bIns="0" rtlCol="0"/>
            <a:lstStyle/>
            <a:p>
              <a:endParaRPr/>
            </a:p>
          </p:txBody>
        </p:sp>
        <p:sp>
          <p:nvSpPr>
            <p:cNvPr id="4" name="object 4"/>
            <p:cNvSpPr/>
            <p:nvPr/>
          </p:nvSpPr>
          <p:spPr>
            <a:xfrm>
              <a:off x="0" y="5597914"/>
              <a:ext cx="12166600" cy="60960"/>
            </a:xfrm>
            <a:custGeom>
              <a:avLst/>
              <a:gdLst/>
              <a:ahLst/>
              <a:cxnLst/>
              <a:rect l="l" t="t" r="r" b="b"/>
              <a:pathLst>
                <a:path w="12166600" h="60960">
                  <a:moveTo>
                    <a:pt x="0" y="0"/>
                  </a:moveTo>
                  <a:lnTo>
                    <a:pt x="12166332" y="0"/>
                  </a:lnTo>
                  <a:lnTo>
                    <a:pt x="12166332" y="60899"/>
                  </a:lnTo>
                  <a:lnTo>
                    <a:pt x="0" y="60899"/>
                  </a:lnTo>
                </a:path>
              </a:pathLst>
            </a:custGeom>
            <a:grpFill/>
            <a:ln w="12699">
              <a:solidFill>
                <a:srgbClr val="313E4F"/>
              </a:solidFill>
            </a:ln>
          </p:spPr>
          <p:txBody>
            <a:bodyPr wrap="square" lIns="0" tIns="0" rIns="0" bIns="0" rtlCol="0"/>
            <a:lstStyle/>
            <a:p>
              <a:endParaRPr/>
            </a:p>
          </p:txBody>
        </p:sp>
      </p:grpSp>
      <p:pic>
        <p:nvPicPr>
          <p:cNvPr id="5" name="object 5"/>
          <p:cNvPicPr/>
          <p:nvPr/>
        </p:nvPicPr>
        <p:blipFill>
          <a:blip r:embed="rId2" cstate="print"/>
          <a:stretch>
            <a:fillRect/>
          </a:stretch>
        </p:blipFill>
        <p:spPr>
          <a:xfrm>
            <a:off x="10419019" y="6034373"/>
            <a:ext cx="1024835" cy="540173"/>
          </a:xfrm>
          <a:prstGeom prst="rect">
            <a:avLst/>
          </a:prstGeom>
        </p:spPr>
      </p:pic>
      <p:pic>
        <p:nvPicPr>
          <p:cNvPr id="7" name="object 7"/>
          <p:cNvPicPr/>
          <p:nvPr/>
        </p:nvPicPr>
        <p:blipFill>
          <a:blip r:embed="rId3" cstate="print"/>
          <a:stretch>
            <a:fillRect/>
          </a:stretch>
        </p:blipFill>
        <p:spPr>
          <a:xfrm>
            <a:off x="755666" y="6011709"/>
            <a:ext cx="1024836" cy="562838"/>
          </a:xfrm>
          <a:prstGeom prst="rect">
            <a:avLst/>
          </a:prstGeom>
        </p:spPr>
      </p:pic>
      <p:pic>
        <p:nvPicPr>
          <p:cNvPr id="8" name="object 8"/>
          <p:cNvPicPr/>
          <p:nvPr/>
        </p:nvPicPr>
        <p:blipFill>
          <a:blip r:embed="rId4" cstate="print"/>
          <a:stretch>
            <a:fillRect/>
          </a:stretch>
        </p:blipFill>
        <p:spPr>
          <a:xfrm>
            <a:off x="4655840" y="6113240"/>
            <a:ext cx="1783902" cy="432781"/>
          </a:xfrm>
          <a:prstGeom prst="rect">
            <a:avLst/>
          </a:prstGeom>
        </p:spPr>
      </p:pic>
      <p:sp>
        <p:nvSpPr>
          <p:cNvPr id="9" name="object 9"/>
          <p:cNvSpPr txBox="1">
            <a:spLocks noGrp="1"/>
          </p:cNvSpPr>
          <p:nvPr>
            <p:ph type="title"/>
          </p:nvPr>
        </p:nvSpPr>
        <p:spPr>
          <a:xfrm>
            <a:off x="139711" y="289376"/>
            <a:ext cx="7026275" cy="513080"/>
          </a:xfrm>
          <a:prstGeom prst="rect">
            <a:avLst/>
          </a:prstGeom>
        </p:spPr>
        <p:txBody>
          <a:bodyPr vert="horz" wrap="square" lIns="0" tIns="12700" rIns="0" bIns="0" rtlCol="0">
            <a:spAutoFit/>
          </a:bodyPr>
          <a:lstStyle/>
          <a:p>
            <a:pPr marL="12700">
              <a:lnSpc>
                <a:spcPct val="100000"/>
              </a:lnSpc>
              <a:spcBef>
                <a:spcPts val="100"/>
              </a:spcBef>
            </a:pPr>
            <a:r>
              <a:rPr sz="3200" spc="-10" dirty="0">
                <a:solidFill>
                  <a:schemeClr val="accent6">
                    <a:lumMod val="75000"/>
                  </a:schemeClr>
                </a:solidFill>
                <a:latin typeface="Arial"/>
                <a:cs typeface="Arial"/>
              </a:rPr>
              <a:t>Erasmus+</a:t>
            </a:r>
            <a:r>
              <a:rPr sz="3200" spc="-35" dirty="0">
                <a:solidFill>
                  <a:schemeClr val="accent6">
                    <a:lumMod val="75000"/>
                  </a:schemeClr>
                </a:solidFill>
                <a:latin typeface="Arial"/>
                <a:cs typeface="Arial"/>
              </a:rPr>
              <a:t> </a:t>
            </a:r>
            <a:r>
              <a:rPr sz="3200" spc="-10" dirty="0">
                <a:solidFill>
                  <a:schemeClr val="accent6">
                    <a:lumMod val="75000"/>
                  </a:schemeClr>
                </a:solidFill>
                <a:latin typeface="Arial"/>
                <a:cs typeface="Arial"/>
              </a:rPr>
              <a:t>Programının</a:t>
            </a:r>
            <a:r>
              <a:rPr sz="3200" spc="-35" dirty="0">
                <a:solidFill>
                  <a:schemeClr val="accent6">
                    <a:lumMod val="75000"/>
                  </a:schemeClr>
                </a:solidFill>
                <a:latin typeface="Arial"/>
                <a:cs typeface="Arial"/>
              </a:rPr>
              <a:t> </a:t>
            </a:r>
            <a:r>
              <a:rPr sz="3200" spc="-10" dirty="0">
                <a:solidFill>
                  <a:schemeClr val="accent6">
                    <a:lumMod val="75000"/>
                  </a:schemeClr>
                </a:solidFill>
                <a:latin typeface="Arial"/>
                <a:cs typeface="Arial"/>
              </a:rPr>
              <a:t>Genel</a:t>
            </a:r>
            <a:r>
              <a:rPr sz="3200" spc="-145" dirty="0">
                <a:solidFill>
                  <a:schemeClr val="accent6">
                    <a:lumMod val="75000"/>
                  </a:schemeClr>
                </a:solidFill>
                <a:latin typeface="Arial"/>
                <a:cs typeface="Arial"/>
              </a:rPr>
              <a:t> </a:t>
            </a:r>
            <a:r>
              <a:rPr sz="3200" spc="-5" dirty="0">
                <a:solidFill>
                  <a:schemeClr val="accent6">
                    <a:lumMod val="75000"/>
                  </a:schemeClr>
                </a:solidFill>
                <a:latin typeface="Arial"/>
                <a:cs typeface="Arial"/>
              </a:rPr>
              <a:t>Amacı</a:t>
            </a:r>
            <a:endParaRPr sz="3200">
              <a:solidFill>
                <a:schemeClr val="accent6">
                  <a:lumMod val="75000"/>
                </a:schemeClr>
              </a:solidFill>
              <a:latin typeface="Arial"/>
              <a:cs typeface="Arial"/>
            </a:endParaRPr>
          </a:p>
        </p:txBody>
      </p:sp>
      <p:sp>
        <p:nvSpPr>
          <p:cNvPr id="10" name="object 10"/>
          <p:cNvSpPr txBox="1"/>
          <p:nvPr/>
        </p:nvSpPr>
        <p:spPr>
          <a:xfrm>
            <a:off x="1028075" y="2040045"/>
            <a:ext cx="9544050" cy="1854200"/>
          </a:xfrm>
          <a:prstGeom prst="rect">
            <a:avLst/>
          </a:prstGeom>
        </p:spPr>
        <p:txBody>
          <a:bodyPr vert="horz" wrap="square" lIns="0" tIns="12700" rIns="0" bIns="0" rtlCol="0">
            <a:spAutoFit/>
          </a:bodyPr>
          <a:lstStyle/>
          <a:p>
            <a:pPr marL="12700" marR="5080">
              <a:lnSpc>
                <a:spcPct val="100000"/>
              </a:lnSpc>
              <a:spcBef>
                <a:spcPts val="100"/>
              </a:spcBef>
            </a:pPr>
            <a:r>
              <a:rPr sz="2400" b="1" spc="-35" dirty="0">
                <a:latin typeface="Calibri"/>
                <a:cs typeface="Calibri"/>
              </a:rPr>
              <a:t>Ya</a:t>
            </a:r>
            <a:r>
              <a:rPr sz="2400" b="1" spc="-35" dirty="0">
                <a:latin typeface="Arial"/>
                <a:cs typeface="Arial"/>
              </a:rPr>
              <a:t>ş</a:t>
            </a:r>
            <a:r>
              <a:rPr sz="2400" b="1" spc="-35" dirty="0">
                <a:latin typeface="Calibri"/>
                <a:cs typeface="Calibri"/>
              </a:rPr>
              <a:t>am </a:t>
            </a:r>
            <a:r>
              <a:rPr sz="2400" b="1" spc="-10" dirty="0">
                <a:latin typeface="Calibri"/>
                <a:cs typeface="Calibri"/>
              </a:rPr>
              <a:t>boyu </a:t>
            </a:r>
            <a:r>
              <a:rPr sz="2400" b="1" spc="-5" dirty="0">
                <a:latin typeface="Calibri"/>
                <a:cs typeface="Calibri"/>
              </a:rPr>
              <a:t>ö</a:t>
            </a:r>
            <a:r>
              <a:rPr sz="2400" b="1" spc="-5" dirty="0">
                <a:latin typeface="Arial"/>
                <a:cs typeface="Arial"/>
              </a:rPr>
              <a:t>ğ</a:t>
            </a:r>
            <a:r>
              <a:rPr sz="2400" b="1" spc="-5" dirty="0">
                <a:latin typeface="Calibri"/>
                <a:cs typeface="Calibri"/>
              </a:rPr>
              <a:t>renme </a:t>
            </a:r>
            <a:r>
              <a:rPr sz="2400" b="1" spc="-10" dirty="0">
                <a:latin typeface="Calibri"/>
                <a:cs typeface="Calibri"/>
              </a:rPr>
              <a:t>yoluyla </a:t>
            </a:r>
            <a:r>
              <a:rPr sz="2400" b="1" dirty="0">
                <a:latin typeface="Calibri"/>
                <a:cs typeface="Calibri"/>
              </a:rPr>
              <a:t>e</a:t>
            </a:r>
            <a:r>
              <a:rPr sz="2400" b="1" dirty="0">
                <a:latin typeface="Arial"/>
                <a:cs typeface="Arial"/>
              </a:rPr>
              <a:t>ğ</a:t>
            </a:r>
            <a:r>
              <a:rPr sz="2400" b="1" dirty="0">
                <a:latin typeface="Calibri"/>
                <a:cs typeface="Calibri"/>
              </a:rPr>
              <a:t>itici, </a:t>
            </a:r>
            <a:r>
              <a:rPr sz="2400" b="1" spc="-20" dirty="0">
                <a:latin typeface="Calibri"/>
                <a:cs typeface="Calibri"/>
              </a:rPr>
              <a:t>profesyonel </a:t>
            </a:r>
            <a:r>
              <a:rPr sz="2400" b="1" spc="-15" dirty="0">
                <a:latin typeface="Calibri"/>
                <a:cs typeface="Calibri"/>
              </a:rPr>
              <a:t>ve Avrupa'da ve </a:t>
            </a:r>
            <a:r>
              <a:rPr sz="2400" b="1" spc="-10" dirty="0">
                <a:latin typeface="Calibri"/>
                <a:cs typeface="Calibri"/>
              </a:rPr>
              <a:t>ötesinde </a:t>
            </a:r>
            <a:r>
              <a:rPr sz="2400" b="1" spc="-530" dirty="0">
                <a:latin typeface="Calibri"/>
                <a:cs typeface="Calibri"/>
              </a:rPr>
              <a:t> </a:t>
            </a:r>
            <a:r>
              <a:rPr sz="2400" b="1" spc="-5" dirty="0">
                <a:latin typeface="Calibri"/>
                <a:cs typeface="Calibri"/>
              </a:rPr>
              <a:t>e</a:t>
            </a:r>
            <a:r>
              <a:rPr sz="2400" b="1" spc="-5" dirty="0">
                <a:latin typeface="Arial"/>
                <a:cs typeface="Arial"/>
              </a:rPr>
              <a:t>ğ</a:t>
            </a:r>
            <a:r>
              <a:rPr sz="2400" b="1" spc="-5" dirty="0">
                <a:latin typeface="Calibri"/>
                <a:cs typeface="Calibri"/>
              </a:rPr>
              <a:t>itim, </a:t>
            </a:r>
            <a:r>
              <a:rPr sz="2400" b="1" spc="-10" dirty="0">
                <a:latin typeface="Calibri"/>
                <a:cs typeface="Calibri"/>
              </a:rPr>
              <a:t>ö</a:t>
            </a:r>
            <a:r>
              <a:rPr sz="2400" b="1" spc="-10" dirty="0">
                <a:latin typeface="Arial"/>
                <a:cs typeface="Arial"/>
              </a:rPr>
              <a:t>ğ</a:t>
            </a:r>
            <a:r>
              <a:rPr sz="2400" b="1" spc="-10" dirty="0">
                <a:latin typeface="Calibri"/>
                <a:cs typeface="Calibri"/>
              </a:rPr>
              <a:t>retim,</a:t>
            </a:r>
            <a:r>
              <a:rPr sz="2400" b="1" spc="-5" dirty="0">
                <a:latin typeface="Calibri"/>
                <a:cs typeface="Calibri"/>
              </a:rPr>
              <a:t> </a:t>
            </a:r>
            <a:r>
              <a:rPr sz="2400" b="1" spc="-10" dirty="0">
                <a:latin typeface="Calibri"/>
                <a:cs typeface="Calibri"/>
              </a:rPr>
              <a:t>gençlik</a:t>
            </a:r>
            <a:r>
              <a:rPr sz="2400" b="1" dirty="0">
                <a:latin typeface="Calibri"/>
                <a:cs typeface="Calibri"/>
              </a:rPr>
              <a:t> </a:t>
            </a:r>
            <a:r>
              <a:rPr sz="2400" b="1" spc="-15" dirty="0">
                <a:latin typeface="Calibri"/>
                <a:cs typeface="Calibri"/>
              </a:rPr>
              <a:t>ve</a:t>
            </a:r>
            <a:r>
              <a:rPr sz="2400" b="1" spc="-5" dirty="0">
                <a:latin typeface="Calibri"/>
                <a:cs typeface="Calibri"/>
              </a:rPr>
              <a:t> </a:t>
            </a:r>
            <a:r>
              <a:rPr sz="2400" b="1" spc="-10" dirty="0">
                <a:latin typeface="Calibri"/>
                <a:cs typeface="Calibri"/>
              </a:rPr>
              <a:t>spordaki</a:t>
            </a:r>
            <a:r>
              <a:rPr sz="2400" b="1" dirty="0">
                <a:latin typeface="Calibri"/>
                <a:cs typeface="Calibri"/>
              </a:rPr>
              <a:t> </a:t>
            </a:r>
            <a:r>
              <a:rPr sz="2400" b="1" spc="-5" dirty="0">
                <a:latin typeface="Calibri"/>
                <a:cs typeface="Calibri"/>
              </a:rPr>
              <a:t>insanların </a:t>
            </a:r>
            <a:r>
              <a:rPr sz="2400" b="1" spc="5" dirty="0">
                <a:latin typeface="Calibri"/>
                <a:cs typeface="Calibri"/>
              </a:rPr>
              <a:t>ki</a:t>
            </a:r>
            <a:r>
              <a:rPr sz="2400" b="1" spc="5" dirty="0">
                <a:latin typeface="Arial"/>
                <a:cs typeface="Arial"/>
              </a:rPr>
              <a:t>ş</a:t>
            </a:r>
            <a:r>
              <a:rPr sz="2400" b="1" spc="5" dirty="0">
                <a:latin typeface="Calibri"/>
                <a:cs typeface="Calibri"/>
              </a:rPr>
              <a:t>isel</a:t>
            </a:r>
            <a:r>
              <a:rPr sz="2400" b="1" dirty="0">
                <a:latin typeface="Calibri"/>
                <a:cs typeface="Calibri"/>
              </a:rPr>
              <a:t> </a:t>
            </a:r>
            <a:r>
              <a:rPr sz="2400" b="1" spc="-5" dirty="0">
                <a:latin typeface="Calibri"/>
                <a:cs typeface="Calibri"/>
              </a:rPr>
              <a:t>geli</a:t>
            </a:r>
            <a:r>
              <a:rPr sz="2400" b="1" spc="-5" dirty="0">
                <a:latin typeface="Arial"/>
                <a:cs typeface="Arial"/>
              </a:rPr>
              <a:t>ş</a:t>
            </a:r>
            <a:r>
              <a:rPr sz="2400" b="1" spc="-5" dirty="0">
                <a:latin typeface="Calibri"/>
                <a:cs typeface="Calibri"/>
              </a:rPr>
              <a:t>imi, </a:t>
            </a:r>
            <a:r>
              <a:rPr sz="2400" b="1" spc="-10" dirty="0">
                <a:latin typeface="Calibri"/>
                <a:cs typeface="Calibri"/>
              </a:rPr>
              <a:t>böylece </a:t>
            </a:r>
            <a:r>
              <a:rPr sz="2400" b="1" spc="-5" dirty="0">
                <a:latin typeface="Calibri"/>
                <a:cs typeface="Calibri"/>
              </a:rPr>
              <a:t> </a:t>
            </a:r>
            <a:r>
              <a:rPr sz="2400" b="1" spc="-10" dirty="0">
                <a:latin typeface="Calibri"/>
                <a:cs typeface="Calibri"/>
              </a:rPr>
              <a:t>sürdürülebilir</a:t>
            </a:r>
            <a:r>
              <a:rPr sz="2400" b="1" spc="-5" dirty="0">
                <a:latin typeface="Calibri"/>
                <a:cs typeface="Calibri"/>
              </a:rPr>
              <a:t> büyüme,</a:t>
            </a:r>
            <a:r>
              <a:rPr sz="2400" b="1" dirty="0">
                <a:latin typeface="Calibri"/>
                <a:cs typeface="Calibri"/>
              </a:rPr>
              <a:t> </a:t>
            </a:r>
            <a:r>
              <a:rPr sz="2400" b="1" spc="-15" dirty="0">
                <a:latin typeface="Calibri"/>
                <a:cs typeface="Calibri"/>
              </a:rPr>
              <a:t>kaliteli</a:t>
            </a:r>
            <a:r>
              <a:rPr sz="2400" b="1" dirty="0">
                <a:latin typeface="Calibri"/>
                <a:cs typeface="Calibri"/>
              </a:rPr>
              <a:t> </a:t>
            </a:r>
            <a:r>
              <a:rPr sz="2400" b="1" spc="10" dirty="0">
                <a:latin typeface="Calibri"/>
                <a:cs typeface="Calibri"/>
              </a:rPr>
              <a:t>i</a:t>
            </a:r>
            <a:r>
              <a:rPr sz="2400" b="1" spc="10" dirty="0">
                <a:latin typeface="Arial"/>
                <a:cs typeface="Arial"/>
              </a:rPr>
              <a:t>ş</a:t>
            </a:r>
            <a:r>
              <a:rPr sz="2400" b="1" spc="10" dirty="0">
                <a:latin typeface="Calibri"/>
                <a:cs typeface="Calibri"/>
              </a:rPr>
              <a:t>ler</a:t>
            </a:r>
            <a:r>
              <a:rPr sz="2400" b="1" dirty="0">
                <a:latin typeface="Calibri"/>
                <a:cs typeface="Calibri"/>
              </a:rPr>
              <a:t> </a:t>
            </a:r>
            <a:r>
              <a:rPr sz="2400" b="1" spc="-15" dirty="0">
                <a:latin typeface="Calibri"/>
                <a:cs typeface="Calibri"/>
              </a:rPr>
              <a:t>ve</a:t>
            </a:r>
            <a:r>
              <a:rPr sz="2400" b="1" dirty="0">
                <a:latin typeface="Calibri"/>
                <a:cs typeface="Calibri"/>
              </a:rPr>
              <a:t> </a:t>
            </a:r>
            <a:r>
              <a:rPr sz="2400" b="1" spc="-20" dirty="0">
                <a:latin typeface="Calibri"/>
                <a:cs typeface="Calibri"/>
              </a:rPr>
              <a:t>sosyal</a:t>
            </a:r>
            <a:r>
              <a:rPr sz="2400" b="1" dirty="0">
                <a:latin typeface="Calibri"/>
                <a:cs typeface="Calibri"/>
              </a:rPr>
              <a:t> </a:t>
            </a:r>
            <a:r>
              <a:rPr sz="2400" b="1" spc="-5" dirty="0">
                <a:latin typeface="Calibri"/>
                <a:cs typeface="Calibri"/>
              </a:rPr>
              <a:t>uyum,</a:t>
            </a:r>
            <a:r>
              <a:rPr sz="2400" b="1" dirty="0">
                <a:latin typeface="Calibri"/>
                <a:cs typeface="Calibri"/>
              </a:rPr>
              <a:t> </a:t>
            </a:r>
            <a:r>
              <a:rPr sz="2400" b="1" spc="-10" dirty="0">
                <a:latin typeface="Calibri"/>
                <a:cs typeface="Calibri"/>
              </a:rPr>
              <a:t>yenilikçili</a:t>
            </a:r>
            <a:r>
              <a:rPr sz="2400" b="1" spc="-10" dirty="0">
                <a:latin typeface="Arial"/>
                <a:cs typeface="Arial"/>
              </a:rPr>
              <a:t>ğ</a:t>
            </a:r>
            <a:r>
              <a:rPr sz="2400" b="1" spc="-10" dirty="0">
                <a:latin typeface="Calibri"/>
                <a:cs typeface="Calibri"/>
              </a:rPr>
              <a:t>i</a:t>
            </a:r>
            <a:r>
              <a:rPr sz="2400" b="1" dirty="0">
                <a:latin typeface="Calibri"/>
                <a:cs typeface="Calibri"/>
              </a:rPr>
              <a:t> </a:t>
            </a:r>
            <a:r>
              <a:rPr sz="2400" b="1" spc="-10" dirty="0">
                <a:latin typeface="Calibri"/>
                <a:cs typeface="Calibri"/>
              </a:rPr>
              <a:t>te</a:t>
            </a:r>
            <a:r>
              <a:rPr sz="2400" b="1" spc="-10" dirty="0">
                <a:latin typeface="Arial"/>
                <a:cs typeface="Arial"/>
              </a:rPr>
              <a:t>ş</a:t>
            </a:r>
            <a:r>
              <a:rPr sz="2400" b="1" spc="-10" dirty="0">
                <a:latin typeface="Calibri"/>
                <a:cs typeface="Calibri"/>
              </a:rPr>
              <a:t>vik </a:t>
            </a:r>
            <a:r>
              <a:rPr sz="2400" b="1" spc="-5" dirty="0">
                <a:latin typeface="Calibri"/>
                <a:cs typeface="Calibri"/>
              </a:rPr>
              <a:t> </a:t>
            </a:r>
            <a:r>
              <a:rPr sz="2400" b="1" spc="-10" dirty="0">
                <a:latin typeface="Calibri"/>
                <a:cs typeface="Calibri"/>
              </a:rPr>
              <a:t>etmek </a:t>
            </a:r>
            <a:r>
              <a:rPr sz="2400" b="1" spc="-15" dirty="0">
                <a:latin typeface="Calibri"/>
                <a:cs typeface="Calibri"/>
              </a:rPr>
              <a:t>ve Avrupa </a:t>
            </a:r>
            <a:r>
              <a:rPr sz="2400" b="1" spc="-5" dirty="0">
                <a:latin typeface="Calibri"/>
                <a:cs typeface="Calibri"/>
              </a:rPr>
              <a:t>kimli</a:t>
            </a:r>
            <a:r>
              <a:rPr sz="2400" b="1" spc="-5" dirty="0">
                <a:latin typeface="Arial"/>
                <a:cs typeface="Arial"/>
              </a:rPr>
              <a:t>ğ</a:t>
            </a:r>
            <a:r>
              <a:rPr sz="2400" b="1" spc="-5" dirty="0">
                <a:latin typeface="Calibri"/>
                <a:cs typeface="Calibri"/>
              </a:rPr>
              <a:t>ini güçlendirmek </a:t>
            </a:r>
            <a:r>
              <a:rPr sz="2400" b="1" spc="-15" dirty="0">
                <a:latin typeface="Calibri"/>
                <a:cs typeface="Calibri"/>
              </a:rPr>
              <a:t>ve </a:t>
            </a:r>
            <a:r>
              <a:rPr sz="2400" b="1" spc="-10" dirty="0">
                <a:latin typeface="Calibri"/>
                <a:cs typeface="Calibri"/>
              </a:rPr>
              <a:t>aktif vatanda</a:t>
            </a:r>
            <a:r>
              <a:rPr sz="2400" b="1" spc="-10" dirty="0">
                <a:latin typeface="Arial"/>
                <a:cs typeface="Arial"/>
              </a:rPr>
              <a:t>ş</a:t>
            </a:r>
            <a:r>
              <a:rPr sz="2400" b="1" spc="-10" dirty="0">
                <a:latin typeface="Calibri"/>
                <a:cs typeface="Calibri"/>
              </a:rPr>
              <a:t>lı</a:t>
            </a:r>
            <a:r>
              <a:rPr sz="2400" b="1" spc="-10" dirty="0">
                <a:latin typeface="Arial"/>
                <a:cs typeface="Arial"/>
              </a:rPr>
              <a:t>ğ</a:t>
            </a:r>
            <a:r>
              <a:rPr sz="2400" b="1" spc="-10" dirty="0">
                <a:latin typeface="Calibri"/>
                <a:cs typeface="Calibri"/>
              </a:rPr>
              <a:t>ı </a:t>
            </a:r>
            <a:r>
              <a:rPr sz="2400" b="1" spc="-5" dirty="0">
                <a:latin typeface="Calibri"/>
                <a:cs typeface="Calibri"/>
              </a:rPr>
              <a:t> </a:t>
            </a:r>
            <a:r>
              <a:rPr sz="2400" b="1" spc="-25" dirty="0">
                <a:latin typeface="Calibri"/>
                <a:cs typeface="Calibri"/>
              </a:rPr>
              <a:t>desteklemektir.</a:t>
            </a:r>
            <a:endParaRPr sz="2400">
              <a:latin typeface="Calibri"/>
              <a:cs typeface="Calibri"/>
            </a:endParaRPr>
          </a:p>
        </p:txBody>
      </p:sp>
      <p:sp>
        <p:nvSpPr>
          <p:cNvPr id="11" name="object 11"/>
          <p:cNvSpPr/>
          <p:nvPr/>
        </p:nvSpPr>
        <p:spPr>
          <a:xfrm>
            <a:off x="152398" y="479317"/>
            <a:ext cx="0" cy="251460"/>
          </a:xfrm>
          <a:custGeom>
            <a:avLst/>
            <a:gdLst/>
            <a:ahLst/>
            <a:cxnLst/>
            <a:rect l="l" t="t" r="r" b="b"/>
            <a:pathLst>
              <a:path h="251459">
                <a:moveTo>
                  <a:pt x="0" y="251399"/>
                </a:moveTo>
                <a:lnTo>
                  <a:pt x="0" y="0"/>
                </a:lnTo>
                <a:lnTo>
                  <a:pt x="0" y="251399"/>
                </a:lnTo>
                <a:close/>
              </a:path>
            </a:pathLst>
          </a:custGeom>
          <a:solidFill>
            <a:srgbClr val="F7F9FA"/>
          </a:solidFill>
        </p:spPr>
        <p:txBody>
          <a:bodyPr wrap="square" lIns="0" tIns="0" rIns="0" bIns="0" rtlCol="0"/>
          <a:lstStyle/>
          <a:p>
            <a:endParaRPr/>
          </a:p>
        </p:txBody>
      </p:sp>
      <p:sp>
        <p:nvSpPr>
          <p:cNvPr id="12" name="object 12"/>
          <p:cNvSpPr/>
          <p:nvPr/>
        </p:nvSpPr>
        <p:spPr>
          <a:xfrm>
            <a:off x="483225" y="1936799"/>
            <a:ext cx="387350" cy="2323465"/>
          </a:xfrm>
          <a:custGeom>
            <a:avLst/>
            <a:gdLst/>
            <a:ahLst/>
            <a:cxnLst/>
            <a:rect l="l" t="t" r="r" b="b"/>
            <a:pathLst>
              <a:path w="387350" h="2323465">
                <a:moveTo>
                  <a:pt x="387184" y="2323199"/>
                </a:moveTo>
                <a:lnTo>
                  <a:pt x="342795" y="2318087"/>
                </a:lnTo>
                <a:lnTo>
                  <a:pt x="302047" y="2303523"/>
                </a:lnTo>
                <a:lnTo>
                  <a:pt x="266102" y="2280669"/>
                </a:lnTo>
                <a:lnTo>
                  <a:pt x="236122" y="2250689"/>
                </a:lnTo>
                <a:lnTo>
                  <a:pt x="213269" y="2214744"/>
                </a:lnTo>
                <a:lnTo>
                  <a:pt x="198705" y="2173996"/>
                </a:lnTo>
                <a:lnTo>
                  <a:pt x="193592" y="2129607"/>
                </a:lnTo>
                <a:lnTo>
                  <a:pt x="193592" y="1355192"/>
                </a:lnTo>
                <a:lnTo>
                  <a:pt x="188479" y="1310803"/>
                </a:lnTo>
                <a:lnTo>
                  <a:pt x="173915" y="1270055"/>
                </a:lnTo>
                <a:lnTo>
                  <a:pt x="151062" y="1234110"/>
                </a:lnTo>
                <a:lnTo>
                  <a:pt x="121082" y="1204130"/>
                </a:lnTo>
                <a:lnTo>
                  <a:pt x="85136" y="1181276"/>
                </a:lnTo>
                <a:lnTo>
                  <a:pt x="44388" y="1166712"/>
                </a:lnTo>
                <a:lnTo>
                  <a:pt x="0" y="1161599"/>
                </a:lnTo>
                <a:lnTo>
                  <a:pt x="44388" y="1156487"/>
                </a:lnTo>
                <a:lnTo>
                  <a:pt x="85136" y="1141923"/>
                </a:lnTo>
                <a:lnTo>
                  <a:pt x="121082" y="1119069"/>
                </a:lnTo>
                <a:lnTo>
                  <a:pt x="151062" y="1089089"/>
                </a:lnTo>
                <a:lnTo>
                  <a:pt x="173915" y="1053144"/>
                </a:lnTo>
                <a:lnTo>
                  <a:pt x="188479" y="1012396"/>
                </a:lnTo>
                <a:lnTo>
                  <a:pt x="193592" y="968007"/>
                </a:lnTo>
                <a:lnTo>
                  <a:pt x="193592" y="193592"/>
                </a:lnTo>
                <a:lnTo>
                  <a:pt x="198705" y="149203"/>
                </a:lnTo>
                <a:lnTo>
                  <a:pt x="213269" y="108455"/>
                </a:lnTo>
                <a:lnTo>
                  <a:pt x="236122" y="72510"/>
                </a:lnTo>
                <a:lnTo>
                  <a:pt x="266102" y="42530"/>
                </a:lnTo>
                <a:lnTo>
                  <a:pt x="302047" y="19676"/>
                </a:lnTo>
                <a:lnTo>
                  <a:pt x="342795" y="5112"/>
                </a:lnTo>
                <a:lnTo>
                  <a:pt x="387184" y="0"/>
                </a:lnTo>
              </a:path>
            </a:pathLst>
          </a:custGeom>
          <a:solidFill>
            <a:schemeClr val="bg1"/>
          </a:solidFill>
          <a:ln w="76199">
            <a:solidFill>
              <a:schemeClr val="accent6">
                <a:lumMod val="75000"/>
              </a:schemeClr>
            </a:solidFill>
          </a:ln>
        </p:spPr>
        <p:txBody>
          <a:bodyPr wrap="square" lIns="0" tIns="0" rIns="0" bIns="0" rtlCol="0"/>
          <a:lstStyle/>
          <a:p>
            <a:endParaRPr/>
          </a:p>
        </p:txBody>
      </p:sp>
      <p:sp>
        <p:nvSpPr>
          <p:cNvPr id="13" name="object 13"/>
          <p:cNvSpPr/>
          <p:nvPr/>
        </p:nvSpPr>
        <p:spPr>
          <a:xfrm>
            <a:off x="10857040" y="1936799"/>
            <a:ext cx="387350" cy="2323465"/>
          </a:xfrm>
          <a:custGeom>
            <a:avLst/>
            <a:gdLst/>
            <a:ahLst/>
            <a:cxnLst/>
            <a:rect l="l" t="t" r="r" b="b"/>
            <a:pathLst>
              <a:path w="387350" h="2323465">
                <a:moveTo>
                  <a:pt x="0" y="0"/>
                </a:moveTo>
                <a:lnTo>
                  <a:pt x="37944" y="3754"/>
                </a:lnTo>
                <a:lnTo>
                  <a:pt x="107405" y="32525"/>
                </a:lnTo>
                <a:lnTo>
                  <a:pt x="136890" y="56701"/>
                </a:lnTo>
                <a:lnTo>
                  <a:pt x="161066" y="86187"/>
                </a:lnTo>
                <a:lnTo>
                  <a:pt x="189837" y="155647"/>
                </a:lnTo>
                <a:lnTo>
                  <a:pt x="193591" y="193592"/>
                </a:lnTo>
                <a:lnTo>
                  <a:pt x="193591" y="968007"/>
                </a:lnTo>
                <a:lnTo>
                  <a:pt x="198704" y="1012396"/>
                </a:lnTo>
                <a:lnTo>
                  <a:pt x="213268" y="1053144"/>
                </a:lnTo>
                <a:lnTo>
                  <a:pt x="236122" y="1089089"/>
                </a:lnTo>
                <a:lnTo>
                  <a:pt x="266102" y="1119069"/>
                </a:lnTo>
                <a:lnTo>
                  <a:pt x="302047" y="1141923"/>
                </a:lnTo>
                <a:lnTo>
                  <a:pt x="342795" y="1156487"/>
                </a:lnTo>
                <a:lnTo>
                  <a:pt x="387184" y="1161599"/>
                </a:lnTo>
                <a:lnTo>
                  <a:pt x="342795" y="1166712"/>
                </a:lnTo>
                <a:lnTo>
                  <a:pt x="302047" y="1181276"/>
                </a:lnTo>
                <a:lnTo>
                  <a:pt x="266102" y="1204130"/>
                </a:lnTo>
                <a:lnTo>
                  <a:pt x="236122" y="1234110"/>
                </a:lnTo>
                <a:lnTo>
                  <a:pt x="213268" y="1270055"/>
                </a:lnTo>
                <a:lnTo>
                  <a:pt x="198704" y="1310803"/>
                </a:lnTo>
                <a:lnTo>
                  <a:pt x="193591" y="1355192"/>
                </a:lnTo>
                <a:lnTo>
                  <a:pt x="193591" y="2129607"/>
                </a:lnTo>
                <a:lnTo>
                  <a:pt x="188479" y="2173996"/>
                </a:lnTo>
                <a:lnTo>
                  <a:pt x="173915" y="2214744"/>
                </a:lnTo>
                <a:lnTo>
                  <a:pt x="151062" y="2250689"/>
                </a:lnTo>
                <a:lnTo>
                  <a:pt x="121081" y="2280669"/>
                </a:lnTo>
                <a:lnTo>
                  <a:pt x="85136" y="2303523"/>
                </a:lnTo>
                <a:lnTo>
                  <a:pt x="44388" y="2318087"/>
                </a:lnTo>
                <a:lnTo>
                  <a:pt x="0" y="2323199"/>
                </a:lnTo>
              </a:path>
            </a:pathLst>
          </a:custGeom>
          <a:ln w="76199">
            <a:solidFill>
              <a:schemeClr val="accent6">
                <a:lumMod val="75000"/>
              </a:schemeClr>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10419019" y="6034373"/>
            <a:ext cx="1024835" cy="540173"/>
          </a:xfrm>
          <a:prstGeom prst="rect">
            <a:avLst/>
          </a:prstGeom>
        </p:spPr>
      </p:pic>
      <p:pic>
        <p:nvPicPr>
          <p:cNvPr id="7" name="object 7"/>
          <p:cNvPicPr/>
          <p:nvPr/>
        </p:nvPicPr>
        <p:blipFill>
          <a:blip r:embed="rId3" cstate="print"/>
          <a:stretch>
            <a:fillRect/>
          </a:stretch>
        </p:blipFill>
        <p:spPr>
          <a:xfrm>
            <a:off x="755666" y="6011709"/>
            <a:ext cx="1024836" cy="562838"/>
          </a:xfrm>
          <a:prstGeom prst="rect">
            <a:avLst/>
          </a:prstGeom>
        </p:spPr>
      </p:pic>
      <p:pic>
        <p:nvPicPr>
          <p:cNvPr id="8" name="object 8"/>
          <p:cNvPicPr/>
          <p:nvPr/>
        </p:nvPicPr>
        <p:blipFill>
          <a:blip r:embed="rId4" cstate="print"/>
          <a:stretch>
            <a:fillRect/>
          </a:stretch>
        </p:blipFill>
        <p:spPr>
          <a:xfrm>
            <a:off x="4223792" y="6141765"/>
            <a:ext cx="1783902" cy="432781"/>
          </a:xfrm>
          <a:prstGeom prst="rect">
            <a:avLst/>
          </a:prstGeom>
        </p:spPr>
      </p:pic>
      <p:sp>
        <p:nvSpPr>
          <p:cNvPr id="9" name="object 9"/>
          <p:cNvSpPr/>
          <p:nvPr/>
        </p:nvSpPr>
        <p:spPr>
          <a:xfrm>
            <a:off x="152398" y="479317"/>
            <a:ext cx="0" cy="251460"/>
          </a:xfrm>
          <a:custGeom>
            <a:avLst/>
            <a:gdLst/>
            <a:ahLst/>
            <a:cxnLst/>
            <a:rect l="l" t="t" r="r" b="b"/>
            <a:pathLst>
              <a:path h="251459">
                <a:moveTo>
                  <a:pt x="0" y="251399"/>
                </a:moveTo>
                <a:lnTo>
                  <a:pt x="0" y="0"/>
                </a:lnTo>
                <a:lnTo>
                  <a:pt x="0" y="251399"/>
                </a:lnTo>
                <a:close/>
              </a:path>
            </a:pathLst>
          </a:custGeom>
          <a:solidFill>
            <a:srgbClr val="F7F9FA"/>
          </a:solidFill>
        </p:spPr>
        <p:txBody>
          <a:bodyPr wrap="square" lIns="0" tIns="0" rIns="0" bIns="0" rtlCol="0"/>
          <a:lstStyle/>
          <a:p>
            <a:endParaRPr/>
          </a:p>
        </p:txBody>
      </p:sp>
      <p:sp>
        <p:nvSpPr>
          <p:cNvPr id="25" name="object 25"/>
          <p:cNvSpPr txBox="1">
            <a:spLocks noGrp="1"/>
          </p:cNvSpPr>
          <p:nvPr>
            <p:ph type="title"/>
          </p:nvPr>
        </p:nvSpPr>
        <p:spPr>
          <a:xfrm>
            <a:off x="139711" y="289376"/>
            <a:ext cx="5938520" cy="513080"/>
          </a:xfrm>
          <a:prstGeom prst="rect">
            <a:avLst/>
          </a:prstGeom>
        </p:spPr>
        <p:txBody>
          <a:bodyPr vert="horz" wrap="square" lIns="0" tIns="12700" rIns="0" bIns="0" rtlCol="0">
            <a:spAutoFit/>
          </a:bodyPr>
          <a:lstStyle/>
          <a:p>
            <a:pPr marL="12700">
              <a:lnSpc>
                <a:spcPct val="100000"/>
              </a:lnSpc>
              <a:spcBef>
                <a:spcPts val="100"/>
              </a:spcBef>
            </a:pPr>
            <a:r>
              <a:rPr sz="3200" spc="-10" dirty="0">
                <a:solidFill>
                  <a:srgbClr val="000000"/>
                </a:solidFill>
                <a:latin typeface="Arial"/>
                <a:cs typeface="Arial"/>
              </a:rPr>
              <a:t>Erasmus+</a:t>
            </a:r>
            <a:r>
              <a:rPr sz="3200" spc="-50" dirty="0">
                <a:solidFill>
                  <a:srgbClr val="000000"/>
                </a:solidFill>
                <a:latin typeface="Arial"/>
                <a:cs typeface="Arial"/>
              </a:rPr>
              <a:t> </a:t>
            </a:r>
            <a:r>
              <a:rPr sz="3200" spc="-10" dirty="0">
                <a:solidFill>
                  <a:srgbClr val="000000"/>
                </a:solidFill>
                <a:latin typeface="Arial"/>
                <a:cs typeface="Arial"/>
              </a:rPr>
              <a:t>Program</a:t>
            </a:r>
            <a:r>
              <a:rPr sz="3200" spc="-45" dirty="0">
                <a:solidFill>
                  <a:srgbClr val="000000"/>
                </a:solidFill>
                <a:latin typeface="Arial"/>
                <a:cs typeface="Arial"/>
              </a:rPr>
              <a:t> </a:t>
            </a:r>
            <a:r>
              <a:rPr sz="3200" spc="-5" dirty="0">
                <a:solidFill>
                  <a:srgbClr val="000000"/>
                </a:solidFill>
                <a:latin typeface="Arial"/>
                <a:cs typeface="Arial"/>
              </a:rPr>
              <a:t>Öncelikleri</a:t>
            </a:r>
            <a:endParaRPr sz="3200">
              <a:latin typeface="Arial"/>
              <a:cs typeface="Arial"/>
            </a:endParaRPr>
          </a:p>
        </p:txBody>
      </p:sp>
      <p:grpSp>
        <p:nvGrpSpPr>
          <p:cNvPr id="28" name="object 2"/>
          <p:cNvGrpSpPr/>
          <p:nvPr/>
        </p:nvGrpSpPr>
        <p:grpSpPr>
          <a:xfrm>
            <a:off x="0" y="5572140"/>
            <a:ext cx="12179300" cy="74295"/>
            <a:chOff x="-6350" y="5591564"/>
            <a:chExt cx="12179300" cy="74295"/>
          </a:xfrm>
          <a:solidFill>
            <a:schemeClr val="accent6">
              <a:lumMod val="75000"/>
            </a:schemeClr>
          </a:solidFill>
        </p:grpSpPr>
        <p:sp>
          <p:nvSpPr>
            <p:cNvPr id="29" name="object 3"/>
            <p:cNvSpPr/>
            <p:nvPr/>
          </p:nvSpPr>
          <p:spPr>
            <a:xfrm>
              <a:off x="0" y="5597914"/>
              <a:ext cx="12166600" cy="61594"/>
            </a:xfrm>
            <a:custGeom>
              <a:avLst/>
              <a:gdLst/>
              <a:ahLst/>
              <a:cxnLst/>
              <a:rect l="l" t="t" r="r" b="b"/>
              <a:pathLst>
                <a:path w="12166600" h="61595">
                  <a:moveTo>
                    <a:pt x="12166333" y="61028"/>
                  </a:moveTo>
                  <a:lnTo>
                    <a:pt x="0" y="61028"/>
                  </a:lnTo>
                  <a:lnTo>
                    <a:pt x="0" y="0"/>
                  </a:lnTo>
                  <a:lnTo>
                    <a:pt x="12166333" y="0"/>
                  </a:lnTo>
                  <a:lnTo>
                    <a:pt x="12166333" y="61028"/>
                  </a:lnTo>
                  <a:close/>
                </a:path>
              </a:pathLst>
            </a:custGeom>
            <a:grpFill/>
          </p:spPr>
          <p:txBody>
            <a:bodyPr wrap="square" lIns="0" tIns="0" rIns="0" bIns="0" rtlCol="0"/>
            <a:lstStyle/>
            <a:p>
              <a:endParaRPr/>
            </a:p>
          </p:txBody>
        </p:sp>
        <p:sp>
          <p:nvSpPr>
            <p:cNvPr id="30" name="object 4"/>
            <p:cNvSpPr/>
            <p:nvPr/>
          </p:nvSpPr>
          <p:spPr>
            <a:xfrm>
              <a:off x="0" y="5597914"/>
              <a:ext cx="12166600" cy="61594"/>
            </a:xfrm>
            <a:custGeom>
              <a:avLst/>
              <a:gdLst/>
              <a:ahLst/>
              <a:cxnLst/>
              <a:rect l="l" t="t" r="r" b="b"/>
              <a:pathLst>
                <a:path w="12166600" h="61595">
                  <a:moveTo>
                    <a:pt x="0" y="0"/>
                  </a:moveTo>
                  <a:lnTo>
                    <a:pt x="12166333" y="0"/>
                  </a:lnTo>
                  <a:lnTo>
                    <a:pt x="12166333" y="61028"/>
                  </a:lnTo>
                  <a:lnTo>
                    <a:pt x="0" y="61028"/>
                  </a:lnTo>
                </a:path>
              </a:pathLst>
            </a:custGeom>
            <a:grpFill/>
            <a:ln w="12699">
              <a:solidFill>
                <a:srgbClr val="313E4F"/>
              </a:solidFill>
            </a:ln>
          </p:spPr>
          <p:txBody>
            <a:bodyPr wrap="square" lIns="0" tIns="0" rIns="0" bIns="0" rtlCol="0"/>
            <a:lstStyle/>
            <a:p>
              <a:endParaRPr/>
            </a:p>
          </p:txBody>
        </p:sp>
      </p:grpSp>
      <p:graphicFrame>
        <p:nvGraphicFramePr>
          <p:cNvPr id="3" name="Diyagram 2"/>
          <p:cNvGraphicFramePr/>
          <p:nvPr>
            <p:extLst>
              <p:ext uri="{D42A27DB-BD31-4B8C-83A1-F6EECF244321}">
                <p14:modId xmlns:p14="http://schemas.microsoft.com/office/powerpoint/2010/main" val="1093052783"/>
              </p:ext>
            </p:extLst>
          </p:nvPr>
        </p:nvGraphicFramePr>
        <p:xfrm>
          <a:off x="1487488" y="1412776"/>
          <a:ext cx="7603194" cy="31948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10419019" y="6034373"/>
            <a:ext cx="1024835" cy="540173"/>
          </a:xfrm>
          <a:prstGeom prst="rect">
            <a:avLst/>
          </a:prstGeom>
        </p:spPr>
      </p:pic>
      <p:pic>
        <p:nvPicPr>
          <p:cNvPr id="7" name="object 7"/>
          <p:cNvPicPr/>
          <p:nvPr/>
        </p:nvPicPr>
        <p:blipFill>
          <a:blip r:embed="rId3" cstate="print"/>
          <a:stretch>
            <a:fillRect/>
          </a:stretch>
        </p:blipFill>
        <p:spPr>
          <a:xfrm>
            <a:off x="755666" y="6011709"/>
            <a:ext cx="1024836" cy="562838"/>
          </a:xfrm>
          <a:prstGeom prst="rect">
            <a:avLst/>
          </a:prstGeom>
        </p:spPr>
      </p:pic>
      <p:pic>
        <p:nvPicPr>
          <p:cNvPr id="8" name="object 8"/>
          <p:cNvPicPr/>
          <p:nvPr/>
        </p:nvPicPr>
        <p:blipFill>
          <a:blip r:embed="rId4" cstate="print"/>
          <a:stretch>
            <a:fillRect/>
          </a:stretch>
        </p:blipFill>
        <p:spPr>
          <a:xfrm>
            <a:off x="3309918" y="6143644"/>
            <a:ext cx="1783902" cy="432781"/>
          </a:xfrm>
          <a:prstGeom prst="rect">
            <a:avLst/>
          </a:prstGeom>
        </p:spPr>
      </p:pic>
      <p:sp>
        <p:nvSpPr>
          <p:cNvPr id="9" name="object 9"/>
          <p:cNvSpPr/>
          <p:nvPr/>
        </p:nvSpPr>
        <p:spPr>
          <a:xfrm>
            <a:off x="152398" y="479317"/>
            <a:ext cx="0" cy="251460"/>
          </a:xfrm>
          <a:custGeom>
            <a:avLst/>
            <a:gdLst/>
            <a:ahLst/>
            <a:cxnLst/>
            <a:rect l="l" t="t" r="r" b="b"/>
            <a:pathLst>
              <a:path h="251459">
                <a:moveTo>
                  <a:pt x="0" y="251399"/>
                </a:moveTo>
                <a:lnTo>
                  <a:pt x="0" y="0"/>
                </a:lnTo>
                <a:lnTo>
                  <a:pt x="0" y="251399"/>
                </a:lnTo>
                <a:close/>
              </a:path>
            </a:pathLst>
          </a:custGeom>
          <a:solidFill>
            <a:srgbClr val="F7F9FA"/>
          </a:solidFill>
        </p:spPr>
        <p:txBody>
          <a:bodyPr wrap="square" lIns="0" tIns="0" rIns="0" bIns="0" rtlCol="0"/>
          <a:lstStyle/>
          <a:p>
            <a:endParaRPr/>
          </a:p>
        </p:txBody>
      </p:sp>
      <p:sp>
        <p:nvSpPr>
          <p:cNvPr id="10" name="object 10"/>
          <p:cNvSpPr txBox="1">
            <a:spLocks noGrp="1"/>
          </p:cNvSpPr>
          <p:nvPr>
            <p:ph type="title"/>
          </p:nvPr>
        </p:nvSpPr>
        <p:spPr>
          <a:xfrm>
            <a:off x="139711" y="289376"/>
            <a:ext cx="5938520" cy="513080"/>
          </a:xfrm>
          <a:prstGeom prst="rect">
            <a:avLst/>
          </a:prstGeom>
        </p:spPr>
        <p:txBody>
          <a:bodyPr vert="horz" wrap="square" lIns="0" tIns="12700" rIns="0" bIns="0" rtlCol="0">
            <a:spAutoFit/>
          </a:bodyPr>
          <a:lstStyle/>
          <a:p>
            <a:pPr marL="12700">
              <a:lnSpc>
                <a:spcPct val="100000"/>
              </a:lnSpc>
              <a:spcBef>
                <a:spcPts val="100"/>
              </a:spcBef>
            </a:pPr>
            <a:r>
              <a:rPr sz="3200" spc="-10" dirty="0">
                <a:solidFill>
                  <a:srgbClr val="000000"/>
                </a:solidFill>
                <a:latin typeface="Arial"/>
                <a:cs typeface="Arial"/>
              </a:rPr>
              <a:t>Erasmus+</a:t>
            </a:r>
            <a:r>
              <a:rPr sz="3200" spc="-50" dirty="0">
                <a:solidFill>
                  <a:srgbClr val="000000"/>
                </a:solidFill>
                <a:latin typeface="Arial"/>
                <a:cs typeface="Arial"/>
              </a:rPr>
              <a:t> </a:t>
            </a:r>
            <a:r>
              <a:rPr sz="3200" spc="-10" dirty="0">
                <a:solidFill>
                  <a:srgbClr val="000000"/>
                </a:solidFill>
                <a:latin typeface="Arial"/>
                <a:cs typeface="Arial"/>
              </a:rPr>
              <a:t>Program</a:t>
            </a:r>
            <a:r>
              <a:rPr sz="3200" spc="-45" dirty="0">
                <a:solidFill>
                  <a:srgbClr val="000000"/>
                </a:solidFill>
                <a:latin typeface="Arial"/>
                <a:cs typeface="Arial"/>
              </a:rPr>
              <a:t> </a:t>
            </a:r>
            <a:r>
              <a:rPr sz="3200" spc="-5" dirty="0">
                <a:solidFill>
                  <a:srgbClr val="000000"/>
                </a:solidFill>
                <a:latin typeface="Arial"/>
                <a:cs typeface="Arial"/>
              </a:rPr>
              <a:t>Öncelikleri</a:t>
            </a:r>
            <a:endParaRPr sz="3200">
              <a:latin typeface="Arial"/>
              <a:cs typeface="Arial"/>
            </a:endParaRPr>
          </a:p>
        </p:txBody>
      </p:sp>
      <p:sp>
        <p:nvSpPr>
          <p:cNvPr id="12" name="object 12"/>
          <p:cNvSpPr/>
          <p:nvPr/>
        </p:nvSpPr>
        <p:spPr>
          <a:xfrm>
            <a:off x="4049413" y="911045"/>
            <a:ext cx="3741420" cy="4459605"/>
          </a:xfrm>
          <a:custGeom>
            <a:avLst/>
            <a:gdLst/>
            <a:ahLst/>
            <a:cxnLst/>
            <a:rect l="l" t="t" r="r" b="b"/>
            <a:pathLst>
              <a:path w="3741420" h="4459605">
                <a:moveTo>
                  <a:pt x="3076306" y="4459108"/>
                </a:moveTo>
                <a:lnTo>
                  <a:pt x="0" y="4459108"/>
                </a:lnTo>
                <a:lnTo>
                  <a:pt x="0" y="664551"/>
                </a:lnTo>
                <a:lnTo>
                  <a:pt x="1668" y="617094"/>
                </a:lnTo>
                <a:lnTo>
                  <a:pt x="6599" y="570537"/>
                </a:lnTo>
                <a:lnTo>
                  <a:pt x="14679" y="524993"/>
                </a:lnTo>
                <a:lnTo>
                  <a:pt x="25796" y="480575"/>
                </a:lnTo>
                <a:lnTo>
                  <a:pt x="39838" y="437395"/>
                </a:lnTo>
                <a:lnTo>
                  <a:pt x="56692" y="395565"/>
                </a:lnTo>
                <a:lnTo>
                  <a:pt x="76246" y="355198"/>
                </a:lnTo>
                <a:lnTo>
                  <a:pt x="98387" y="316406"/>
                </a:lnTo>
                <a:lnTo>
                  <a:pt x="123003" y="279302"/>
                </a:lnTo>
                <a:lnTo>
                  <a:pt x="149982" y="243999"/>
                </a:lnTo>
                <a:lnTo>
                  <a:pt x="179210" y="210607"/>
                </a:lnTo>
                <a:lnTo>
                  <a:pt x="210576" y="179241"/>
                </a:lnTo>
                <a:lnTo>
                  <a:pt x="243967" y="150013"/>
                </a:lnTo>
                <a:lnTo>
                  <a:pt x="279271" y="123034"/>
                </a:lnTo>
                <a:lnTo>
                  <a:pt x="316375" y="98418"/>
                </a:lnTo>
                <a:lnTo>
                  <a:pt x="355167" y="76277"/>
                </a:lnTo>
                <a:lnTo>
                  <a:pt x="395534" y="56723"/>
                </a:lnTo>
                <a:lnTo>
                  <a:pt x="437364" y="39869"/>
                </a:lnTo>
                <a:lnTo>
                  <a:pt x="480544" y="25827"/>
                </a:lnTo>
                <a:lnTo>
                  <a:pt x="524962" y="14710"/>
                </a:lnTo>
                <a:lnTo>
                  <a:pt x="570506" y="6630"/>
                </a:lnTo>
                <a:lnTo>
                  <a:pt x="617063" y="1699"/>
                </a:lnTo>
                <a:lnTo>
                  <a:pt x="664520" y="31"/>
                </a:lnTo>
                <a:lnTo>
                  <a:pt x="3740812" y="0"/>
                </a:lnTo>
                <a:lnTo>
                  <a:pt x="3740826" y="3794587"/>
                </a:lnTo>
                <a:lnTo>
                  <a:pt x="3739102" y="3842446"/>
                </a:lnTo>
                <a:lnTo>
                  <a:pt x="3733976" y="3889779"/>
                </a:lnTo>
                <a:lnTo>
                  <a:pt x="3725516" y="3936420"/>
                </a:lnTo>
                <a:lnTo>
                  <a:pt x="3713794" y="3982199"/>
                </a:lnTo>
                <a:lnTo>
                  <a:pt x="3698877" y="4026950"/>
                </a:lnTo>
                <a:lnTo>
                  <a:pt x="3680836" y="4070505"/>
                </a:lnTo>
                <a:lnTo>
                  <a:pt x="3659740" y="4112697"/>
                </a:lnTo>
                <a:lnTo>
                  <a:pt x="3635658" y="4153357"/>
                </a:lnTo>
                <a:lnTo>
                  <a:pt x="3608660" y="4192318"/>
                </a:lnTo>
                <a:lnTo>
                  <a:pt x="3578815" y="4229413"/>
                </a:lnTo>
                <a:lnTo>
                  <a:pt x="3546193" y="4264474"/>
                </a:lnTo>
                <a:lnTo>
                  <a:pt x="3511132" y="4297096"/>
                </a:lnTo>
                <a:lnTo>
                  <a:pt x="3474037" y="4326941"/>
                </a:lnTo>
                <a:lnTo>
                  <a:pt x="3435076" y="4353939"/>
                </a:lnTo>
                <a:lnTo>
                  <a:pt x="3394416" y="4378021"/>
                </a:lnTo>
                <a:lnTo>
                  <a:pt x="3352224" y="4399117"/>
                </a:lnTo>
                <a:lnTo>
                  <a:pt x="3308669" y="4417158"/>
                </a:lnTo>
                <a:lnTo>
                  <a:pt x="3263918" y="4432075"/>
                </a:lnTo>
                <a:lnTo>
                  <a:pt x="3218139" y="4443797"/>
                </a:lnTo>
                <a:lnTo>
                  <a:pt x="3171498" y="4452257"/>
                </a:lnTo>
                <a:lnTo>
                  <a:pt x="3124165" y="4457383"/>
                </a:lnTo>
                <a:lnTo>
                  <a:pt x="3076306" y="4459108"/>
                </a:lnTo>
                <a:close/>
              </a:path>
            </a:pathLst>
          </a:custGeom>
          <a:solidFill>
            <a:schemeClr val="accent6">
              <a:lumMod val="75000"/>
            </a:schemeClr>
          </a:solidFill>
        </p:spPr>
        <p:txBody>
          <a:bodyPr wrap="square" lIns="0" tIns="0" rIns="0" bIns="0" rtlCol="0"/>
          <a:lstStyle/>
          <a:p>
            <a:endParaRPr/>
          </a:p>
        </p:txBody>
      </p:sp>
      <p:sp>
        <p:nvSpPr>
          <p:cNvPr id="13" name="object 13"/>
          <p:cNvSpPr txBox="1"/>
          <p:nvPr/>
        </p:nvSpPr>
        <p:spPr>
          <a:xfrm>
            <a:off x="4625053" y="1238040"/>
            <a:ext cx="1725930" cy="635000"/>
          </a:xfrm>
          <a:prstGeom prst="rect">
            <a:avLst/>
          </a:prstGeom>
          <a:solidFill>
            <a:schemeClr val="accent6">
              <a:lumMod val="75000"/>
            </a:schemeClr>
          </a:solidFill>
        </p:spPr>
        <p:txBody>
          <a:bodyPr vert="horz" wrap="square" lIns="0" tIns="12700" rIns="0" bIns="0" rtlCol="0">
            <a:spAutoFit/>
          </a:bodyPr>
          <a:lstStyle/>
          <a:p>
            <a:pPr marL="12700" marR="5080">
              <a:lnSpc>
                <a:spcPct val="100000"/>
              </a:lnSpc>
              <a:spcBef>
                <a:spcPts val="100"/>
              </a:spcBef>
            </a:pPr>
            <a:r>
              <a:rPr sz="2000" b="1" spc="-10" dirty="0">
                <a:latin typeface="Roboto"/>
                <a:cs typeface="Roboto"/>
              </a:rPr>
              <a:t>Kapsayıcılık</a:t>
            </a:r>
            <a:r>
              <a:rPr sz="2000" b="1" spc="-75" dirty="0">
                <a:latin typeface="Roboto"/>
                <a:cs typeface="Roboto"/>
              </a:rPr>
              <a:t> </a:t>
            </a:r>
            <a:r>
              <a:rPr sz="2000" b="1" dirty="0">
                <a:latin typeface="Roboto"/>
                <a:cs typeface="Roboto"/>
              </a:rPr>
              <a:t>ve </a:t>
            </a:r>
            <a:r>
              <a:rPr sz="2000" b="1" spc="-480" dirty="0">
                <a:latin typeface="Roboto"/>
                <a:cs typeface="Roboto"/>
              </a:rPr>
              <a:t> </a:t>
            </a:r>
            <a:r>
              <a:rPr sz="2000" b="1" spc="-5" dirty="0">
                <a:latin typeface="Roboto"/>
                <a:cs typeface="Roboto"/>
              </a:rPr>
              <a:t>Çeşitlilik</a:t>
            </a:r>
            <a:endParaRPr sz="2000">
              <a:latin typeface="Roboto"/>
              <a:cs typeface="Roboto"/>
            </a:endParaRPr>
          </a:p>
        </p:txBody>
      </p:sp>
      <p:sp>
        <p:nvSpPr>
          <p:cNvPr id="14" name="object 14"/>
          <p:cNvSpPr txBox="1"/>
          <p:nvPr/>
        </p:nvSpPr>
        <p:spPr>
          <a:xfrm>
            <a:off x="4350353" y="2218134"/>
            <a:ext cx="3117215" cy="2749550"/>
          </a:xfrm>
          <a:prstGeom prst="rect">
            <a:avLst/>
          </a:prstGeom>
        </p:spPr>
        <p:txBody>
          <a:bodyPr vert="horz" wrap="square" lIns="0" tIns="12700" rIns="0" bIns="0" rtlCol="0">
            <a:spAutoFit/>
          </a:bodyPr>
          <a:lstStyle/>
          <a:p>
            <a:pPr marL="12700" marR="5080">
              <a:lnSpc>
                <a:spcPct val="114599"/>
              </a:lnSpc>
              <a:spcBef>
                <a:spcPts val="100"/>
              </a:spcBef>
            </a:pPr>
            <a:r>
              <a:rPr sz="1200" spc="-15" dirty="0">
                <a:solidFill>
                  <a:srgbClr val="FFFFFF"/>
                </a:solidFill>
                <a:latin typeface="Roboto"/>
                <a:cs typeface="Roboto"/>
              </a:rPr>
              <a:t>Erasmus</a:t>
            </a:r>
            <a:r>
              <a:rPr sz="1200" spc="-5" dirty="0">
                <a:solidFill>
                  <a:srgbClr val="FFFFFF"/>
                </a:solidFill>
                <a:latin typeface="Roboto"/>
                <a:cs typeface="Roboto"/>
              </a:rPr>
              <a:t> + </a:t>
            </a:r>
            <a:r>
              <a:rPr sz="1200" spc="-15" dirty="0">
                <a:solidFill>
                  <a:srgbClr val="FFFFFF"/>
                </a:solidFill>
                <a:latin typeface="Roboto"/>
                <a:cs typeface="Roboto"/>
              </a:rPr>
              <a:t>Programı,</a:t>
            </a:r>
            <a:r>
              <a:rPr sz="1200" spc="-5" dirty="0">
                <a:solidFill>
                  <a:srgbClr val="FFFFFF"/>
                </a:solidFill>
                <a:latin typeface="Roboto"/>
                <a:cs typeface="Roboto"/>
              </a:rPr>
              <a:t> </a:t>
            </a:r>
            <a:r>
              <a:rPr sz="1200" spc="-15" dirty="0">
                <a:solidFill>
                  <a:srgbClr val="FFFFFF"/>
                </a:solidFill>
                <a:latin typeface="Roboto"/>
                <a:cs typeface="Roboto"/>
              </a:rPr>
              <a:t>tüm</a:t>
            </a:r>
            <a:r>
              <a:rPr sz="1200" spc="-5" dirty="0">
                <a:solidFill>
                  <a:srgbClr val="FFFFFF"/>
                </a:solidFill>
                <a:latin typeface="Roboto"/>
                <a:cs typeface="Roboto"/>
              </a:rPr>
              <a:t> </a:t>
            </a:r>
            <a:r>
              <a:rPr sz="1200" spc="-15" dirty="0">
                <a:solidFill>
                  <a:srgbClr val="FFFFFF"/>
                </a:solidFill>
                <a:latin typeface="Roboto"/>
                <a:cs typeface="Roboto"/>
              </a:rPr>
              <a:t>eylemlerinde</a:t>
            </a:r>
            <a:r>
              <a:rPr sz="1200" spc="-5" dirty="0">
                <a:solidFill>
                  <a:srgbClr val="FFFFFF"/>
                </a:solidFill>
                <a:latin typeface="Roboto"/>
                <a:cs typeface="Roboto"/>
              </a:rPr>
              <a:t> </a:t>
            </a:r>
            <a:r>
              <a:rPr sz="1200" spc="-15" dirty="0">
                <a:solidFill>
                  <a:srgbClr val="FFFFFF"/>
                </a:solidFill>
                <a:latin typeface="Roboto"/>
                <a:cs typeface="Roboto"/>
              </a:rPr>
              <a:t>eşit </a:t>
            </a:r>
            <a:r>
              <a:rPr sz="1200" spc="-10" dirty="0">
                <a:solidFill>
                  <a:srgbClr val="FFFFFF"/>
                </a:solidFill>
                <a:latin typeface="Roboto"/>
                <a:cs typeface="Roboto"/>
              </a:rPr>
              <a:t> </a:t>
            </a:r>
            <a:r>
              <a:rPr sz="1200" spc="-15" dirty="0">
                <a:solidFill>
                  <a:srgbClr val="FFFFFF"/>
                </a:solidFill>
                <a:latin typeface="Roboto"/>
                <a:cs typeface="Roboto"/>
              </a:rPr>
              <a:t>fırsatlar</a:t>
            </a:r>
            <a:r>
              <a:rPr sz="1200" spc="-5" dirty="0">
                <a:solidFill>
                  <a:srgbClr val="FFFFFF"/>
                </a:solidFill>
                <a:latin typeface="Roboto"/>
                <a:cs typeface="Roboto"/>
              </a:rPr>
              <a:t> </a:t>
            </a:r>
            <a:r>
              <a:rPr sz="1200" spc="-15" dirty="0">
                <a:solidFill>
                  <a:srgbClr val="FFFFFF"/>
                </a:solidFill>
                <a:latin typeface="Roboto"/>
                <a:cs typeface="Roboto"/>
              </a:rPr>
              <a:t>ve</a:t>
            </a:r>
            <a:r>
              <a:rPr sz="1200" spc="-5" dirty="0">
                <a:solidFill>
                  <a:srgbClr val="FFFFFF"/>
                </a:solidFill>
                <a:latin typeface="Roboto"/>
                <a:cs typeface="Roboto"/>
              </a:rPr>
              <a:t> </a:t>
            </a:r>
            <a:r>
              <a:rPr sz="1200" spc="-10" dirty="0">
                <a:solidFill>
                  <a:srgbClr val="FFFFFF"/>
                </a:solidFill>
                <a:latin typeface="Roboto"/>
                <a:cs typeface="Roboto"/>
              </a:rPr>
              <a:t>erişim,</a:t>
            </a:r>
            <a:r>
              <a:rPr sz="1200" spc="-5" dirty="0">
                <a:solidFill>
                  <a:srgbClr val="FFFFFF"/>
                </a:solidFill>
                <a:latin typeface="Roboto"/>
                <a:cs typeface="Roboto"/>
              </a:rPr>
              <a:t> </a:t>
            </a:r>
            <a:r>
              <a:rPr sz="1200" spc="-15" dirty="0">
                <a:solidFill>
                  <a:srgbClr val="FFFFFF"/>
                </a:solidFill>
                <a:latin typeface="Roboto"/>
                <a:cs typeface="Roboto"/>
              </a:rPr>
              <a:t>katılım</a:t>
            </a:r>
            <a:r>
              <a:rPr sz="1200" spc="-5" dirty="0">
                <a:solidFill>
                  <a:srgbClr val="FFFFFF"/>
                </a:solidFill>
                <a:latin typeface="Roboto"/>
                <a:cs typeface="Roboto"/>
              </a:rPr>
              <a:t> </a:t>
            </a:r>
            <a:r>
              <a:rPr sz="1200" spc="-15" dirty="0">
                <a:solidFill>
                  <a:srgbClr val="FFFFFF"/>
                </a:solidFill>
                <a:latin typeface="Roboto"/>
                <a:cs typeface="Roboto"/>
              </a:rPr>
              <a:t>ve</a:t>
            </a:r>
            <a:r>
              <a:rPr sz="1200" dirty="0">
                <a:solidFill>
                  <a:srgbClr val="FFFFFF"/>
                </a:solidFill>
                <a:latin typeface="Roboto"/>
                <a:cs typeface="Roboto"/>
              </a:rPr>
              <a:t> </a:t>
            </a:r>
            <a:r>
              <a:rPr sz="1200" spc="-15" dirty="0">
                <a:solidFill>
                  <a:srgbClr val="FFFFFF"/>
                </a:solidFill>
                <a:latin typeface="Roboto"/>
                <a:cs typeface="Roboto"/>
              </a:rPr>
              <a:t>adaleti</a:t>
            </a:r>
            <a:r>
              <a:rPr sz="1200" spc="-5" dirty="0">
                <a:solidFill>
                  <a:srgbClr val="FFFFFF"/>
                </a:solidFill>
                <a:latin typeface="Roboto"/>
                <a:cs typeface="Roboto"/>
              </a:rPr>
              <a:t> </a:t>
            </a:r>
            <a:r>
              <a:rPr sz="1200" spc="-15" dirty="0">
                <a:solidFill>
                  <a:srgbClr val="FFFFFF"/>
                </a:solidFill>
                <a:latin typeface="Roboto"/>
                <a:cs typeface="Roboto"/>
              </a:rPr>
              <a:t>teşvik </a:t>
            </a:r>
            <a:r>
              <a:rPr sz="1200" spc="-10" dirty="0">
                <a:solidFill>
                  <a:srgbClr val="FFFFFF"/>
                </a:solidFill>
                <a:latin typeface="Roboto"/>
                <a:cs typeface="Roboto"/>
              </a:rPr>
              <a:t> </a:t>
            </a:r>
            <a:r>
              <a:rPr sz="1200" spc="-15" dirty="0">
                <a:solidFill>
                  <a:srgbClr val="FFFFFF"/>
                </a:solidFill>
                <a:latin typeface="Roboto"/>
                <a:cs typeface="Roboto"/>
              </a:rPr>
              <a:t>etmeyi</a:t>
            </a:r>
            <a:r>
              <a:rPr sz="1200" dirty="0">
                <a:solidFill>
                  <a:srgbClr val="FFFFFF"/>
                </a:solidFill>
                <a:latin typeface="Roboto"/>
                <a:cs typeface="Roboto"/>
              </a:rPr>
              <a:t> </a:t>
            </a:r>
            <a:r>
              <a:rPr sz="1200" spc="-20" dirty="0">
                <a:solidFill>
                  <a:srgbClr val="FFFFFF"/>
                </a:solidFill>
                <a:latin typeface="Roboto"/>
                <a:cs typeface="Roboto"/>
              </a:rPr>
              <a:t>amaçlamaktadır.</a:t>
            </a:r>
            <a:r>
              <a:rPr sz="1200" spc="5" dirty="0">
                <a:solidFill>
                  <a:srgbClr val="FFFFFF"/>
                </a:solidFill>
                <a:latin typeface="Roboto"/>
                <a:cs typeface="Roboto"/>
              </a:rPr>
              <a:t> </a:t>
            </a:r>
            <a:r>
              <a:rPr sz="1200" spc="-25" dirty="0">
                <a:solidFill>
                  <a:srgbClr val="FFFFFF"/>
                </a:solidFill>
                <a:latin typeface="Roboto"/>
                <a:cs typeface="Roboto"/>
              </a:rPr>
              <a:t>Bu</a:t>
            </a:r>
            <a:r>
              <a:rPr sz="1200" dirty="0">
                <a:solidFill>
                  <a:srgbClr val="FFFFFF"/>
                </a:solidFill>
                <a:latin typeface="Roboto"/>
                <a:cs typeface="Roboto"/>
              </a:rPr>
              <a:t> </a:t>
            </a:r>
            <a:r>
              <a:rPr sz="1200" spc="-15" dirty="0">
                <a:solidFill>
                  <a:srgbClr val="FFFFFF"/>
                </a:solidFill>
                <a:latin typeface="Roboto"/>
                <a:cs typeface="Roboto"/>
              </a:rPr>
              <a:t>ilkeleri</a:t>
            </a:r>
            <a:r>
              <a:rPr sz="1200" spc="5" dirty="0">
                <a:solidFill>
                  <a:srgbClr val="FFFFFF"/>
                </a:solidFill>
                <a:latin typeface="Roboto"/>
                <a:cs typeface="Roboto"/>
              </a:rPr>
              <a:t> </a:t>
            </a:r>
            <a:r>
              <a:rPr sz="1200" spc="-20" dirty="0">
                <a:solidFill>
                  <a:srgbClr val="FFFFFF"/>
                </a:solidFill>
                <a:latin typeface="Roboto"/>
                <a:cs typeface="Roboto"/>
              </a:rPr>
              <a:t>uygulamak </a:t>
            </a:r>
            <a:r>
              <a:rPr sz="1200" spc="-285" dirty="0">
                <a:solidFill>
                  <a:srgbClr val="FFFFFF"/>
                </a:solidFill>
                <a:latin typeface="Roboto"/>
                <a:cs typeface="Roboto"/>
              </a:rPr>
              <a:t> </a:t>
            </a:r>
            <a:r>
              <a:rPr sz="1200" spc="-15" dirty="0">
                <a:solidFill>
                  <a:srgbClr val="FFFFFF"/>
                </a:solidFill>
                <a:latin typeface="Roboto"/>
                <a:cs typeface="Roboto"/>
              </a:rPr>
              <a:t>için,</a:t>
            </a:r>
            <a:r>
              <a:rPr sz="1200" spc="-10" dirty="0">
                <a:solidFill>
                  <a:srgbClr val="FFFFFF"/>
                </a:solidFill>
                <a:latin typeface="Roboto"/>
                <a:cs typeface="Roboto"/>
              </a:rPr>
              <a:t> </a:t>
            </a:r>
            <a:r>
              <a:rPr sz="1200" spc="-15" dirty="0">
                <a:solidFill>
                  <a:srgbClr val="FFFFFF"/>
                </a:solidFill>
                <a:latin typeface="Roboto"/>
                <a:cs typeface="Roboto"/>
              </a:rPr>
              <a:t>daha</a:t>
            </a:r>
            <a:r>
              <a:rPr sz="1200" spc="-5" dirty="0">
                <a:solidFill>
                  <a:srgbClr val="FFFFFF"/>
                </a:solidFill>
                <a:latin typeface="Roboto"/>
                <a:cs typeface="Roboto"/>
              </a:rPr>
              <a:t> </a:t>
            </a:r>
            <a:r>
              <a:rPr sz="1200" spc="-10" dirty="0">
                <a:solidFill>
                  <a:srgbClr val="FFFFFF"/>
                </a:solidFill>
                <a:latin typeface="Roboto"/>
                <a:cs typeface="Roboto"/>
              </a:rPr>
              <a:t>farklı </a:t>
            </a:r>
            <a:r>
              <a:rPr sz="1200" spc="-5" dirty="0">
                <a:solidFill>
                  <a:srgbClr val="FFFFFF"/>
                </a:solidFill>
                <a:latin typeface="Roboto"/>
                <a:cs typeface="Roboto"/>
              </a:rPr>
              <a:t>geçmişlere </a:t>
            </a:r>
            <a:r>
              <a:rPr sz="1200" spc="-20" dirty="0">
                <a:solidFill>
                  <a:srgbClr val="FFFFFF"/>
                </a:solidFill>
                <a:latin typeface="Roboto"/>
                <a:cs typeface="Roboto"/>
              </a:rPr>
              <a:t>sahip</a:t>
            </a:r>
            <a:r>
              <a:rPr sz="1200" spc="-10" dirty="0">
                <a:solidFill>
                  <a:srgbClr val="FFFFFF"/>
                </a:solidFill>
                <a:latin typeface="Roboto"/>
                <a:cs typeface="Roboto"/>
              </a:rPr>
              <a:t> </a:t>
            </a:r>
            <a:r>
              <a:rPr sz="1200" spc="-15" dirty="0">
                <a:solidFill>
                  <a:srgbClr val="FFFFFF"/>
                </a:solidFill>
                <a:latin typeface="Roboto"/>
                <a:cs typeface="Roboto"/>
              </a:rPr>
              <a:t>katılımcılara, </a:t>
            </a:r>
            <a:r>
              <a:rPr sz="1200" spc="-280" dirty="0">
                <a:solidFill>
                  <a:srgbClr val="FFFFFF"/>
                </a:solidFill>
                <a:latin typeface="Roboto"/>
                <a:cs typeface="Roboto"/>
              </a:rPr>
              <a:t> </a:t>
            </a:r>
            <a:r>
              <a:rPr sz="1200" spc="-15" dirty="0">
                <a:solidFill>
                  <a:srgbClr val="FFFFFF"/>
                </a:solidFill>
                <a:latin typeface="Roboto"/>
                <a:cs typeface="Roboto"/>
              </a:rPr>
              <a:t>özellikle</a:t>
            </a:r>
            <a:r>
              <a:rPr sz="1200" spc="-5" dirty="0">
                <a:solidFill>
                  <a:srgbClr val="FFFFFF"/>
                </a:solidFill>
                <a:latin typeface="Roboto"/>
                <a:cs typeface="Roboto"/>
              </a:rPr>
              <a:t> de </a:t>
            </a:r>
            <a:r>
              <a:rPr sz="1200" spc="-20" dirty="0">
                <a:solidFill>
                  <a:srgbClr val="FFFFFF"/>
                </a:solidFill>
                <a:latin typeface="Roboto"/>
                <a:cs typeface="Roboto"/>
              </a:rPr>
              <a:t>Avrupa</a:t>
            </a:r>
            <a:r>
              <a:rPr sz="1200" spc="-5" dirty="0">
                <a:solidFill>
                  <a:srgbClr val="FFFFFF"/>
                </a:solidFill>
                <a:latin typeface="Roboto"/>
                <a:cs typeface="Roboto"/>
              </a:rPr>
              <a:t> </a:t>
            </a:r>
            <a:r>
              <a:rPr sz="1200" spc="-15" dirty="0">
                <a:solidFill>
                  <a:srgbClr val="FFFFFF"/>
                </a:solidFill>
                <a:latin typeface="Roboto"/>
                <a:cs typeface="Roboto"/>
              </a:rPr>
              <a:t>Projelerine</a:t>
            </a:r>
            <a:r>
              <a:rPr sz="1200" dirty="0">
                <a:solidFill>
                  <a:srgbClr val="FFFFFF"/>
                </a:solidFill>
                <a:latin typeface="Roboto"/>
                <a:cs typeface="Roboto"/>
              </a:rPr>
              <a:t> </a:t>
            </a:r>
            <a:r>
              <a:rPr sz="1200" spc="-15" dirty="0">
                <a:solidFill>
                  <a:srgbClr val="FFFFFF"/>
                </a:solidFill>
                <a:latin typeface="Roboto"/>
                <a:cs typeface="Roboto"/>
              </a:rPr>
              <a:t>katılma </a:t>
            </a:r>
            <a:r>
              <a:rPr sz="1200" spc="-10" dirty="0">
                <a:solidFill>
                  <a:srgbClr val="FFFFFF"/>
                </a:solidFill>
                <a:latin typeface="Roboto"/>
                <a:cs typeface="Roboto"/>
              </a:rPr>
              <a:t> </a:t>
            </a:r>
            <a:r>
              <a:rPr sz="1200" spc="-20" dirty="0">
                <a:solidFill>
                  <a:srgbClr val="FFFFFF"/>
                </a:solidFill>
                <a:latin typeface="Roboto"/>
                <a:cs typeface="Roboto"/>
              </a:rPr>
              <a:t>konusunda</a:t>
            </a:r>
            <a:r>
              <a:rPr sz="1200" spc="-10" dirty="0">
                <a:solidFill>
                  <a:srgbClr val="FFFFFF"/>
                </a:solidFill>
                <a:latin typeface="Roboto"/>
                <a:cs typeface="Roboto"/>
              </a:rPr>
              <a:t> engellerle </a:t>
            </a:r>
            <a:r>
              <a:rPr sz="1200" spc="-15" dirty="0">
                <a:solidFill>
                  <a:srgbClr val="FFFFFF"/>
                </a:solidFill>
                <a:latin typeface="Roboto"/>
                <a:cs typeface="Roboto"/>
              </a:rPr>
              <a:t>karşılaşan</a:t>
            </a:r>
            <a:r>
              <a:rPr sz="1200" spc="-5" dirty="0">
                <a:solidFill>
                  <a:srgbClr val="FFFFFF"/>
                </a:solidFill>
                <a:latin typeface="Roboto"/>
                <a:cs typeface="Roboto"/>
              </a:rPr>
              <a:t> </a:t>
            </a:r>
            <a:r>
              <a:rPr sz="1200" spc="-15" dirty="0">
                <a:solidFill>
                  <a:srgbClr val="FFFFFF"/>
                </a:solidFill>
                <a:latin typeface="Roboto"/>
                <a:cs typeface="Roboto"/>
              </a:rPr>
              <a:t>daha</a:t>
            </a:r>
            <a:r>
              <a:rPr sz="1200" spc="-10" dirty="0">
                <a:solidFill>
                  <a:srgbClr val="FFFFFF"/>
                </a:solidFill>
                <a:latin typeface="Roboto"/>
                <a:cs typeface="Roboto"/>
              </a:rPr>
              <a:t> </a:t>
            </a:r>
            <a:r>
              <a:rPr sz="1200" spc="-15" dirty="0">
                <a:solidFill>
                  <a:srgbClr val="FFFFFF"/>
                </a:solidFill>
                <a:latin typeface="Roboto"/>
                <a:cs typeface="Roboto"/>
              </a:rPr>
              <a:t>az </a:t>
            </a:r>
            <a:r>
              <a:rPr sz="1200" spc="-10" dirty="0">
                <a:solidFill>
                  <a:srgbClr val="FFFFFF"/>
                </a:solidFill>
                <a:latin typeface="Roboto"/>
                <a:cs typeface="Roboto"/>
              </a:rPr>
              <a:t> fırsata </a:t>
            </a:r>
            <a:r>
              <a:rPr sz="1200" spc="-20" dirty="0">
                <a:solidFill>
                  <a:srgbClr val="FFFFFF"/>
                </a:solidFill>
                <a:latin typeface="Roboto"/>
                <a:cs typeface="Roboto"/>
              </a:rPr>
              <a:t>sahip</a:t>
            </a:r>
            <a:r>
              <a:rPr sz="1200" spc="-5" dirty="0">
                <a:solidFill>
                  <a:srgbClr val="FFFFFF"/>
                </a:solidFill>
                <a:latin typeface="Roboto"/>
                <a:cs typeface="Roboto"/>
              </a:rPr>
              <a:t> </a:t>
            </a:r>
            <a:r>
              <a:rPr sz="1200" spc="-20" dirty="0">
                <a:solidFill>
                  <a:srgbClr val="FFFFFF"/>
                </a:solidFill>
                <a:latin typeface="Roboto"/>
                <a:cs typeface="Roboto"/>
              </a:rPr>
              <a:t>olanlara</a:t>
            </a:r>
            <a:r>
              <a:rPr sz="1200" spc="-5" dirty="0">
                <a:solidFill>
                  <a:srgbClr val="FFFFFF"/>
                </a:solidFill>
                <a:latin typeface="Roboto"/>
                <a:cs typeface="Roboto"/>
              </a:rPr>
              <a:t> </a:t>
            </a:r>
            <a:r>
              <a:rPr sz="1200" spc="-15" dirty="0">
                <a:solidFill>
                  <a:srgbClr val="FFFFFF"/>
                </a:solidFill>
                <a:latin typeface="Roboto"/>
                <a:cs typeface="Roboto"/>
              </a:rPr>
              <a:t>daha</a:t>
            </a:r>
            <a:r>
              <a:rPr sz="1200" spc="-5" dirty="0">
                <a:solidFill>
                  <a:srgbClr val="FFFFFF"/>
                </a:solidFill>
                <a:latin typeface="Roboto"/>
                <a:cs typeface="Roboto"/>
              </a:rPr>
              <a:t> </a:t>
            </a:r>
            <a:r>
              <a:rPr sz="1200" spc="-25" dirty="0">
                <a:solidFill>
                  <a:srgbClr val="FFFFFF"/>
                </a:solidFill>
                <a:latin typeface="Roboto"/>
                <a:cs typeface="Roboto"/>
              </a:rPr>
              <a:t>iyi</a:t>
            </a:r>
            <a:r>
              <a:rPr sz="1200" spc="-5" dirty="0">
                <a:solidFill>
                  <a:srgbClr val="FFFFFF"/>
                </a:solidFill>
                <a:latin typeface="Roboto"/>
                <a:cs typeface="Roboto"/>
              </a:rPr>
              <a:t> </a:t>
            </a:r>
            <a:r>
              <a:rPr sz="1200" spc="-15" dirty="0">
                <a:solidFill>
                  <a:srgbClr val="FFFFFF"/>
                </a:solidFill>
                <a:latin typeface="Roboto"/>
                <a:cs typeface="Roboto"/>
              </a:rPr>
              <a:t>bir</a:t>
            </a:r>
            <a:r>
              <a:rPr sz="1200" spc="-5" dirty="0">
                <a:solidFill>
                  <a:srgbClr val="FFFFFF"/>
                </a:solidFill>
                <a:latin typeface="Roboto"/>
                <a:cs typeface="Roboto"/>
              </a:rPr>
              <a:t> </a:t>
            </a:r>
            <a:r>
              <a:rPr sz="1200" spc="-15" dirty="0">
                <a:solidFill>
                  <a:srgbClr val="FFFFFF"/>
                </a:solidFill>
                <a:latin typeface="Roboto"/>
                <a:cs typeface="Roboto"/>
              </a:rPr>
              <a:t>erişim </a:t>
            </a:r>
            <a:r>
              <a:rPr sz="1200" spc="-10" dirty="0">
                <a:solidFill>
                  <a:srgbClr val="FFFFFF"/>
                </a:solidFill>
                <a:latin typeface="Roboto"/>
                <a:cs typeface="Roboto"/>
              </a:rPr>
              <a:t> </a:t>
            </a:r>
            <a:r>
              <a:rPr sz="1200" spc="-15" dirty="0">
                <a:solidFill>
                  <a:srgbClr val="FFFFFF"/>
                </a:solidFill>
                <a:latin typeface="Roboto"/>
                <a:cs typeface="Roboto"/>
              </a:rPr>
              <a:t>sağlamak</a:t>
            </a:r>
            <a:r>
              <a:rPr sz="1200" spc="-10" dirty="0">
                <a:solidFill>
                  <a:srgbClr val="FFFFFF"/>
                </a:solidFill>
                <a:latin typeface="Roboto"/>
                <a:cs typeface="Roboto"/>
              </a:rPr>
              <a:t> </a:t>
            </a:r>
            <a:r>
              <a:rPr sz="1200" spc="-15" dirty="0">
                <a:solidFill>
                  <a:srgbClr val="FFFFFF"/>
                </a:solidFill>
                <a:latin typeface="Roboto"/>
                <a:cs typeface="Roboto"/>
              </a:rPr>
              <a:t>için</a:t>
            </a:r>
            <a:r>
              <a:rPr sz="1200" spc="-10" dirty="0">
                <a:solidFill>
                  <a:srgbClr val="FFFFFF"/>
                </a:solidFill>
                <a:latin typeface="Roboto"/>
                <a:cs typeface="Roboto"/>
              </a:rPr>
              <a:t> </a:t>
            </a:r>
            <a:r>
              <a:rPr sz="1200" spc="-15" dirty="0">
                <a:solidFill>
                  <a:srgbClr val="FFFFFF"/>
                </a:solidFill>
                <a:latin typeface="Roboto"/>
                <a:cs typeface="Roboto"/>
              </a:rPr>
              <a:t>bir</a:t>
            </a:r>
            <a:r>
              <a:rPr sz="1200" spc="-5" dirty="0">
                <a:solidFill>
                  <a:srgbClr val="FFFFFF"/>
                </a:solidFill>
                <a:latin typeface="Roboto"/>
                <a:cs typeface="Roboto"/>
              </a:rPr>
              <a:t> </a:t>
            </a:r>
            <a:r>
              <a:rPr sz="1200" spc="-10" dirty="0">
                <a:solidFill>
                  <a:srgbClr val="FFFFFF"/>
                </a:solidFill>
                <a:latin typeface="Roboto"/>
                <a:cs typeface="Roboto"/>
              </a:rPr>
              <a:t>İçerme </a:t>
            </a:r>
            <a:r>
              <a:rPr sz="1200" spc="-15" dirty="0">
                <a:solidFill>
                  <a:srgbClr val="FFFFFF"/>
                </a:solidFill>
                <a:latin typeface="Roboto"/>
                <a:cs typeface="Roboto"/>
              </a:rPr>
              <a:t>ve</a:t>
            </a:r>
            <a:r>
              <a:rPr sz="1200" spc="-5" dirty="0">
                <a:solidFill>
                  <a:srgbClr val="FFFFFF"/>
                </a:solidFill>
                <a:latin typeface="Roboto"/>
                <a:cs typeface="Roboto"/>
              </a:rPr>
              <a:t> </a:t>
            </a:r>
            <a:r>
              <a:rPr sz="1200" spc="-10" dirty="0">
                <a:solidFill>
                  <a:srgbClr val="FFFFFF"/>
                </a:solidFill>
                <a:latin typeface="Roboto"/>
                <a:cs typeface="Roboto"/>
              </a:rPr>
              <a:t>Çeşitlilik </a:t>
            </a:r>
            <a:r>
              <a:rPr sz="1200" spc="-20" dirty="0">
                <a:solidFill>
                  <a:srgbClr val="FFFFFF"/>
                </a:solidFill>
                <a:latin typeface="Roboto"/>
                <a:cs typeface="Roboto"/>
              </a:rPr>
              <a:t>Stratejisi </a:t>
            </a:r>
            <a:r>
              <a:rPr sz="1200" spc="-15" dirty="0">
                <a:solidFill>
                  <a:srgbClr val="FFFFFF"/>
                </a:solidFill>
                <a:latin typeface="Roboto"/>
                <a:cs typeface="Roboto"/>
              </a:rPr>
              <a:t> tasarlandı.</a:t>
            </a:r>
            <a:r>
              <a:rPr sz="1200" spc="-10" dirty="0">
                <a:solidFill>
                  <a:srgbClr val="FFFFFF"/>
                </a:solidFill>
                <a:latin typeface="Roboto"/>
                <a:cs typeface="Roboto"/>
              </a:rPr>
              <a:t> </a:t>
            </a:r>
            <a:r>
              <a:rPr sz="1200" spc="-25" dirty="0">
                <a:solidFill>
                  <a:srgbClr val="FFFFFF"/>
                </a:solidFill>
                <a:latin typeface="Roboto"/>
                <a:cs typeface="Roboto"/>
              </a:rPr>
              <a:t>Kuruluşlar,</a:t>
            </a:r>
            <a:r>
              <a:rPr sz="1200" spc="-10" dirty="0">
                <a:solidFill>
                  <a:srgbClr val="FFFFFF"/>
                </a:solidFill>
                <a:latin typeface="Roboto"/>
                <a:cs typeface="Roboto"/>
              </a:rPr>
              <a:t> </a:t>
            </a:r>
            <a:r>
              <a:rPr sz="1200" spc="-15" dirty="0">
                <a:solidFill>
                  <a:srgbClr val="FFFFFF"/>
                </a:solidFill>
                <a:latin typeface="Roboto"/>
                <a:cs typeface="Roboto"/>
              </a:rPr>
              <a:t>daha</a:t>
            </a:r>
            <a:r>
              <a:rPr sz="1200" spc="-10" dirty="0">
                <a:solidFill>
                  <a:srgbClr val="FFFFFF"/>
                </a:solidFill>
                <a:latin typeface="Roboto"/>
                <a:cs typeface="Roboto"/>
              </a:rPr>
              <a:t> </a:t>
            </a:r>
            <a:r>
              <a:rPr sz="1200" spc="-15" dirty="0">
                <a:solidFill>
                  <a:srgbClr val="FFFFFF"/>
                </a:solidFill>
                <a:latin typeface="Roboto"/>
                <a:cs typeface="Roboto"/>
              </a:rPr>
              <a:t>az</a:t>
            </a:r>
            <a:r>
              <a:rPr sz="1200" spc="-10" dirty="0">
                <a:solidFill>
                  <a:srgbClr val="FFFFFF"/>
                </a:solidFill>
                <a:latin typeface="Roboto"/>
                <a:cs typeface="Roboto"/>
              </a:rPr>
              <a:t> fırsata </a:t>
            </a:r>
            <a:r>
              <a:rPr sz="1200" spc="-20" dirty="0">
                <a:solidFill>
                  <a:srgbClr val="FFFFFF"/>
                </a:solidFill>
                <a:latin typeface="Roboto"/>
                <a:cs typeface="Roboto"/>
              </a:rPr>
              <a:t>sahip </a:t>
            </a:r>
            <a:r>
              <a:rPr sz="1200" spc="-15" dirty="0">
                <a:solidFill>
                  <a:srgbClr val="FFFFFF"/>
                </a:solidFill>
                <a:latin typeface="Roboto"/>
                <a:cs typeface="Roboto"/>
              </a:rPr>
              <a:t> katılımcıların</a:t>
            </a:r>
            <a:r>
              <a:rPr sz="1200" spc="-5" dirty="0">
                <a:solidFill>
                  <a:srgbClr val="FFFFFF"/>
                </a:solidFill>
                <a:latin typeface="Roboto"/>
                <a:cs typeface="Roboto"/>
              </a:rPr>
              <a:t> </a:t>
            </a:r>
            <a:r>
              <a:rPr sz="1200" spc="-15" dirty="0">
                <a:solidFill>
                  <a:srgbClr val="FFFFFF"/>
                </a:solidFill>
                <a:latin typeface="Roboto"/>
                <a:cs typeface="Roboto"/>
              </a:rPr>
              <a:t>görüşlerini</a:t>
            </a:r>
            <a:r>
              <a:rPr sz="1200" spc="-5" dirty="0">
                <a:solidFill>
                  <a:srgbClr val="FFFFFF"/>
                </a:solidFill>
                <a:latin typeface="Roboto"/>
                <a:cs typeface="Roboto"/>
              </a:rPr>
              <a:t> </a:t>
            </a:r>
            <a:r>
              <a:rPr sz="1200" spc="-15" dirty="0">
                <a:solidFill>
                  <a:srgbClr val="FFFFFF"/>
                </a:solidFill>
                <a:latin typeface="Roboto"/>
                <a:cs typeface="Roboto"/>
              </a:rPr>
              <a:t>dikkate</a:t>
            </a:r>
            <a:r>
              <a:rPr sz="1200" spc="-5" dirty="0">
                <a:solidFill>
                  <a:srgbClr val="FFFFFF"/>
                </a:solidFill>
                <a:latin typeface="Roboto"/>
                <a:cs typeface="Roboto"/>
              </a:rPr>
              <a:t> </a:t>
            </a:r>
            <a:r>
              <a:rPr sz="1200" spc="-20" dirty="0">
                <a:solidFill>
                  <a:srgbClr val="FFFFFF"/>
                </a:solidFill>
                <a:latin typeface="Roboto"/>
                <a:cs typeface="Roboto"/>
              </a:rPr>
              <a:t>alarak</a:t>
            </a:r>
            <a:r>
              <a:rPr sz="1200" spc="-5" dirty="0">
                <a:solidFill>
                  <a:srgbClr val="FFFFFF"/>
                </a:solidFill>
                <a:latin typeface="Roboto"/>
                <a:cs typeface="Roboto"/>
              </a:rPr>
              <a:t> </a:t>
            </a:r>
            <a:r>
              <a:rPr sz="1200" spc="-15" dirty="0">
                <a:solidFill>
                  <a:srgbClr val="FFFFFF"/>
                </a:solidFill>
                <a:latin typeface="Roboto"/>
                <a:cs typeface="Roboto"/>
              </a:rPr>
              <a:t>ve</a:t>
            </a:r>
            <a:r>
              <a:rPr sz="1200" spc="-5" dirty="0">
                <a:solidFill>
                  <a:srgbClr val="FFFFFF"/>
                </a:solidFill>
                <a:latin typeface="Roboto"/>
                <a:cs typeface="Roboto"/>
              </a:rPr>
              <a:t> </a:t>
            </a:r>
            <a:r>
              <a:rPr sz="1200" spc="-15" dirty="0">
                <a:solidFill>
                  <a:srgbClr val="FFFFFF"/>
                </a:solidFill>
                <a:latin typeface="Roboto"/>
                <a:cs typeface="Roboto"/>
              </a:rPr>
              <a:t>tüm </a:t>
            </a:r>
            <a:r>
              <a:rPr sz="1200" spc="-285" dirty="0">
                <a:solidFill>
                  <a:srgbClr val="FFFFFF"/>
                </a:solidFill>
                <a:latin typeface="Roboto"/>
                <a:cs typeface="Roboto"/>
              </a:rPr>
              <a:t> </a:t>
            </a:r>
            <a:r>
              <a:rPr sz="1200" spc="-15" dirty="0">
                <a:solidFill>
                  <a:srgbClr val="FFFFFF"/>
                </a:solidFill>
                <a:latin typeface="Roboto"/>
                <a:cs typeface="Roboto"/>
              </a:rPr>
              <a:t>süreç</a:t>
            </a:r>
            <a:r>
              <a:rPr sz="1200" spc="-10" dirty="0">
                <a:solidFill>
                  <a:srgbClr val="FFFFFF"/>
                </a:solidFill>
                <a:latin typeface="Roboto"/>
                <a:cs typeface="Roboto"/>
              </a:rPr>
              <a:t> </a:t>
            </a:r>
            <a:r>
              <a:rPr sz="1200" spc="-20" dirty="0">
                <a:solidFill>
                  <a:srgbClr val="FFFFFF"/>
                </a:solidFill>
                <a:latin typeface="Roboto"/>
                <a:cs typeface="Roboto"/>
              </a:rPr>
              <a:t>boyunca</a:t>
            </a:r>
            <a:r>
              <a:rPr sz="1200" spc="-5" dirty="0">
                <a:solidFill>
                  <a:srgbClr val="FFFFFF"/>
                </a:solidFill>
                <a:latin typeface="Roboto"/>
                <a:cs typeface="Roboto"/>
              </a:rPr>
              <a:t> </a:t>
            </a:r>
            <a:r>
              <a:rPr sz="1200" spc="-20" dirty="0">
                <a:solidFill>
                  <a:srgbClr val="FFFFFF"/>
                </a:solidFill>
                <a:latin typeface="Roboto"/>
                <a:cs typeface="Roboto"/>
              </a:rPr>
              <a:t>karar</a:t>
            </a:r>
            <a:r>
              <a:rPr sz="1200" spc="-5" dirty="0">
                <a:solidFill>
                  <a:srgbClr val="FFFFFF"/>
                </a:solidFill>
                <a:latin typeface="Roboto"/>
                <a:cs typeface="Roboto"/>
              </a:rPr>
              <a:t> </a:t>
            </a:r>
            <a:r>
              <a:rPr sz="1200" spc="-10" dirty="0">
                <a:solidFill>
                  <a:srgbClr val="FFFFFF"/>
                </a:solidFill>
                <a:latin typeface="Roboto"/>
                <a:cs typeface="Roboto"/>
              </a:rPr>
              <a:t>alma </a:t>
            </a:r>
            <a:r>
              <a:rPr sz="1200" spc="-15" dirty="0">
                <a:solidFill>
                  <a:srgbClr val="FFFFFF"/>
                </a:solidFill>
                <a:latin typeface="Roboto"/>
                <a:cs typeface="Roboto"/>
              </a:rPr>
              <a:t>sürecine</a:t>
            </a:r>
            <a:r>
              <a:rPr sz="1200" spc="-5" dirty="0">
                <a:solidFill>
                  <a:srgbClr val="FFFFFF"/>
                </a:solidFill>
                <a:latin typeface="Roboto"/>
                <a:cs typeface="Roboto"/>
              </a:rPr>
              <a:t> </a:t>
            </a:r>
            <a:r>
              <a:rPr sz="1200" spc="-20" dirty="0">
                <a:solidFill>
                  <a:srgbClr val="FFFFFF"/>
                </a:solidFill>
                <a:latin typeface="Roboto"/>
                <a:cs typeface="Roboto"/>
              </a:rPr>
              <a:t>dahil </a:t>
            </a:r>
            <a:r>
              <a:rPr sz="1200" spc="-15" dirty="0">
                <a:solidFill>
                  <a:srgbClr val="FFFFFF"/>
                </a:solidFill>
                <a:latin typeface="Roboto"/>
                <a:cs typeface="Roboto"/>
              </a:rPr>
              <a:t> </a:t>
            </a:r>
            <a:r>
              <a:rPr sz="1200" spc="-10" dirty="0">
                <a:solidFill>
                  <a:srgbClr val="FFFFFF"/>
                </a:solidFill>
                <a:latin typeface="Roboto"/>
                <a:cs typeface="Roboto"/>
              </a:rPr>
              <a:t>ederek</a:t>
            </a:r>
            <a:r>
              <a:rPr sz="1200" spc="-5" dirty="0">
                <a:solidFill>
                  <a:srgbClr val="FFFFFF"/>
                </a:solidFill>
                <a:latin typeface="Roboto"/>
                <a:cs typeface="Roboto"/>
              </a:rPr>
              <a:t> </a:t>
            </a:r>
            <a:r>
              <a:rPr sz="1200" spc="-15" dirty="0">
                <a:solidFill>
                  <a:srgbClr val="FFFFFF"/>
                </a:solidFill>
                <a:latin typeface="Roboto"/>
                <a:cs typeface="Roboto"/>
              </a:rPr>
              <a:t>erişilebilir</a:t>
            </a:r>
            <a:r>
              <a:rPr sz="1200" spc="-10" dirty="0">
                <a:solidFill>
                  <a:srgbClr val="FFFFFF"/>
                </a:solidFill>
                <a:latin typeface="Roboto"/>
                <a:cs typeface="Roboto"/>
              </a:rPr>
              <a:t> </a:t>
            </a:r>
            <a:r>
              <a:rPr sz="1200" spc="-15" dirty="0">
                <a:solidFill>
                  <a:srgbClr val="FFFFFF"/>
                </a:solidFill>
                <a:latin typeface="Roboto"/>
                <a:cs typeface="Roboto"/>
              </a:rPr>
              <a:t>ve</a:t>
            </a:r>
            <a:r>
              <a:rPr sz="1200" spc="265" dirty="0">
                <a:solidFill>
                  <a:srgbClr val="FFFFFF"/>
                </a:solidFill>
                <a:latin typeface="Roboto"/>
                <a:cs typeface="Roboto"/>
              </a:rPr>
              <a:t> </a:t>
            </a:r>
            <a:r>
              <a:rPr sz="1200" spc="-15" dirty="0">
                <a:solidFill>
                  <a:srgbClr val="FFFFFF"/>
                </a:solidFill>
                <a:latin typeface="Roboto"/>
                <a:cs typeface="Roboto"/>
              </a:rPr>
              <a:t>kapsayıcı</a:t>
            </a:r>
            <a:r>
              <a:rPr sz="1200" spc="270" dirty="0">
                <a:solidFill>
                  <a:srgbClr val="FFFFFF"/>
                </a:solidFill>
                <a:latin typeface="Roboto"/>
                <a:cs typeface="Roboto"/>
              </a:rPr>
              <a:t> </a:t>
            </a:r>
            <a:r>
              <a:rPr sz="1200" spc="-15" dirty="0">
                <a:solidFill>
                  <a:srgbClr val="FFFFFF"/>
                </a:solidFill>
                <a:latin typeface="Roboto"/>
                <a:cs typeface="Roboto"/>
              </a:rPr>
              <a:t>proje </a:t>
            </a:r>
            <a:r>
              <a:rPr sz="1200" spc="-10" dirty="0">
                <a:solidFill>
                  <a:srgbClr val="FFFFFF"/>
                </a:solidFill>
                <a:latin typeface="Roboto"/>
                <a:cs typeface="Roboto"/>
              </a:rPr>
              <a:t> </a:t>
            </a:r>
            <a:r>
              <a:rPr sz="1200" spc="-15" dirty="0">
                <a:solidFill>
                  <a:srgbClr val="FFFFFF"/>
                </a:solidFill>
                <a:latin typeface="Roboto"/>
                <a:cs typeface="Roboto"/>
              </a:rPr>
              <a:t>faaliyetleri</a:t>
            </a:r>
            <a:r>
              <a:rPr sz="1200" spc="-10" dirty="0">
                <a:solidFill>
                  <a:srgbClr val="FFFFFF"/>
                </a:solidFill>
                <a:latin typeface="Roboto"/>
                <a:cs typeface="Roboto"/>
              </a:rPr>
              <a:t> </a:t>
            </a:r>
            <a:r>
              <a:rPr sz="1200" spc="-20" dirty="0">
                <a:solidFill>
                  <a:srgbClr val="FFFFFF"/>
                </a:solidFill>
                <a:latin typeface="Roboto"/>
                <a:cs typeface="Roboto"/>
              </a:rPr>
              <a:t>tasarlanmalıdır.</a:t>
            </a:r>
            <a:endParaRPr sz="1200">
              <a:latin typeface="Roboto"/>
              <a:cs typeface="Roboto"/>
            </a:endParaRPr>
          </a:p>
        </p:txBody>
      </p:sp>
      <p:sp>
        <p:nvSpPr>
          <p:cNvPr id="15" name="object 15"/>
          <p:cNvSpPr/>
          <p:nvPr/>
        </p:nvSpPr>
        <p:spPr>
          <a:xfrm>
            <a:off x="254533" y="911046"/>
            <a:ext cx="3676650" cy="4459605"/>
          </a:xfrm>
          <a:custGeom>
            <a:avLst/>
            <a:gdLst/>
            <a:ahLst/>
            <a:cxnLst/>
            <a:rect l="l" t="t" r="r" b="b"/>
            <a:pathLst>
              <a:path w="3676650" h="4459605">
                <a:moveTo>
                  <a:pt x="38" y="0"/>
                </a:moveTo>
                <a:close/>
              </a:path>
              <a:path w="3676650" h="4459605">
                <a:moveTo>
                  <a:pt x="3676459" y="653122"/>
                </a:moveTo>
                <a:lnTo>
                  <a:pt x="3674414" y="601408"/>
                </a:lnTo>
                <a:lnTo>
                  <a:pt x="3668331" y="550341"/>
                </a:lnTo>
                <a:lnTo>
                  <a:pt x="3658298" y="500138"/>
                </a:lnTo>
                <a:lnTo>
                  <a:pt x="3644404" y="451015"/>
                </a:lnTo>
                <a:lnTo>
                  <a:pt x="3626751" y="403199"/>
                </a:lnTo>
                <a:lnTo>
                  <a:pt x="3605415" y="356895"/>
                </a:lnTo>
                <a:lnTo>
                  <a:pt x="3580511" y="312343"/>
                </a:lnTo>
                <a:lnTo>
                  <a:pt x="3552101" y="269748"/>
                </a:lnTo>
                <a:lnTo>
                  <a:pt x="3520300" y="229336"/>
                </a:lnTo>
                <a:lnTo>
                  <a:pt x="3485172" y="191325"/>
                </a:lnTo>
                <a:lnTo>
                  <a:pt x="3447161" y="156197"/>
                </a:lnTo>
                <a:lnTo>
                  <a:pt x="3406749" y="124396"/>
                </a:lnTo>
                <a:lnTo>
                  <a:pt x="3364153" y="95986"/>
                </a:lnTo>
                <a:lnTo>
                  <a:pt x="3319602" y="71081"/>
                </a:lnTo>
                <a:lnTo>
                  <a:pt x="3273298" y="49745"/>
                </a:lnTo>
                <a:lnTo>
                  <a:pt x="3225482" y="32092"/>
                </a:lnTo>
                <a:lnTo>
                  <a:pt x="3176359" y="18199"/>
                </a:lnTo>
                <a:lnTo>
                  <a:pt x="3126155" y="8166"/>
                </a:lnTo>
                <a:lnTo>
                  <a:pt x="3075089" y="2082"/>
                </a:lnTo>
                <a:lnTo>
                  <a:pt x="3023374" y="38"/>
                </a:lnTo>
                <a:lnTo>
                  <a:pt x="0" y="38"/>
                </a:lnTo>
                <a:lnTo>
                  <a:pt x="0" y="3806025"/>
                </a:lnTo>
                <a:lnTo>
                  <a:pt x="1790" y="3854767"/>
                </a:lnTo>
                <a:lnTo>
                  <a:pt x="7086" y="3902532"/>
                </a:lnTo>
                <a:lnTo>
                  <a:pt x="15748" y="3949204"/>
                </a:lnTo>
                <a:lnTo>
                  <a:pt x="27647" y="3994645"/>
                </a:lnTo>
                <a:lnTo>
                  <a:pt x="42684" y="4038739"/>
                </a:lnTo>
                <a:lnTo>
                  <a:pt x="60706" y="4081348"/>
                </a:lnTo>
                <a:lnTo>
                  <a:pt x="81584" y="4122356"/>
                </a:lnTo>
                <a:lnTo>
                  <a:pt x="105219" y="4161637"/>
                </a:lnTo>
                <a:lnTo>
                  <a:pt x="131457" y="4199064"/>
                </a:lnTo>
                <a:lnTo>
                  <a:pt x="160197" y="4234497"/>
                </a:lnTo>
                <a:lnTo>
                  <a:pt x="191287" y="4267822"/>
                </a:lnTo>
                <a:lnTo>
                  <a:pt x="224612" y="4298924"/>
                </a:lnTo>
                <a:lnTo>
                  <a:pt x="260057" y="4327652"/>
                </a:lnTo>
                <a:lnTo>
                  <a:pt x="297472" y="4353890"/>
                </a:lnTo>
                <a:lnTo>
                  <a:pt x="336753" y="4377525"/>
                </a:lnTo>
                <a:lnTo>
                  <a:pt x="377761" y="4398416"/>
                </a:lnTo>
                <a:lnTo>
                  <a:pt x="420382" y="4416437"/>
                </a:lnTo>
                <a:lnTo>
                  <a:pt x="464464" y="4431462"/>
                </a:lnTo>
                <a:lnTo>
                  <a:pt x="509917" y="4443374"/>
                </a:lnTo>
                <a:lnTo>
                  <a:pt x="556577" y="4452036"/>
                </a:lnTo>
                <a:lnTo>
                  <a:pt x="604342" y="4457319"/>
                </a:lnTo>
                <a:lnTo>
                  <a:pt x="653084" y="4459109"/>
                </a:lnTo>
                <a:lnTo>
                  <a:pt x="3676446" y="4459148"/>
                </a:lnTo>
                <a:lnTo>
                  <a:pt x="3676459" y="653122"/>
                </a:lnTo>
                <a:close/>
              </a:path>
            </a:pathLst>
          </a:custGeom>
          <a:solidFill>
            <a:schemeClr val="accent6">
              <a:lumMod val="75000"/>
            </a:schemeClr>
          </a:solidFill>
        </p:spPr>
        <p:txBody>
          <a:bodyPr wrap="square" lIns="0" tIns="0" rIns="0" bIns="0" rtlCol="0"/>
          <a:lstStyle/>
          <a:p>
            <a:endParaRPr/>
          </a:p>
        </p:txBody>
      </p:sp>
      <p:sp>
        <p:nvSpPr>
          <p:cNvPr id="16" name="object 16"/>
          <p:cNvSpPr txBox="1"/>
          <p:nvPr/>
        </p:nvSpPr>
        <p:spPr>
          <a:xfrm>
            <a:off x="696050" y="1338936"/>
            <a:ext cx="1844675" cy="505267"/>
          </a:xfrm>
          <a:prstGeom prst="rect">
            <a:avLst/>
          </a:prstGeom>
        </p:spPr>
        <p:txBody>
          <a:bodyPr vert="horz" wrap="square" lIns="0" tIns="12700" rIns="0" bIns="0" rtlCol="0">
            <a:spAutoFit/>
          </a:bodyPr>
          <a:lstStyle/>
          <a:p>
            <a:pPr marL="12700" marR="5080">
              <a:lnSpc>
                <a:spcPct val="100000"/>
              </a:lnSpc>
              <a:spcBef>
                <a:spcPts val="100"/>
              </a:spcBef>
            </a:pPr>
            <a:r>
              <a:rPr sz="1600" b="1" spc="10">
                <a:latin typeface="Roboto"/>
                <a:cs typeface="Roboto"/>
              </a:rPr>
              <a:t>Çevresel </a:t>
            </a:r>
            <a:r>
              <a:rPr sz="1600" b="1" spc="15">
                <a:latin typeface="Roboto"/>
                <a:cs typeface="Roboto"/>
              </a:rPr>
              <a:t> </a:t>
            </a:r>
            <a:r>
              <a:rPr sz="1600" b="1" spc="-5" smtClean="0">
                <a:latin typeface="Roboto"/>
                <a:cs typeface="Roboto"/>
              </a:rPr>
              <a:t>Sü</a:t>
            </a:r>
            <a:r>
              <a:rPr sz="1600" b="1" spc="-20" smtClean="0">
                <a:latin typeface="Roboto"/>
                <a:cs typeface="Roboto"/>
              </a:rPr>
              <a:t>r</a:t>
            </a:r>
            <a:r>
              <a:rPr sz="1600" b="1" spc="-5" smtClean="0">
                <a:latin typeface="Roboto"/>
                <a:cs typeface="Roboto"/>
              </a:rPr>
              <a:t>dürülebilirlik</a:t>
            </a:r>
            <a:endParaRPr sz="1600">
              <a:latin typeface="Roboto"/>
              <a:cs typeface="Roboto"/>
            </a:endParaRPr>
          </a:p>
        </p:txBody>
      </p:sp>
      <p:sp>
        <p:nvSpPr>
          <p:cNvPr id="18" name="object 18"/>
          <p:cNvSpPr txBox="1"/>
          <p:nvPr/>
        </p:nvSpPr>
        <p:spPr>
          <a:xfrm>
            <a:off x="595274" y="2143116"/>
            <a:ext cx="2375535" cy="654050"/>
          </a:xfrm>
          <a:prstGeom prst="rect">
            <a:avLst/>
          </a:prstGeom>
          <a:solidFill>
            <a:schemeClr val="accent6">
              <a:lumMod val="75000"/>
            </a:schemeClr>
          </a:solidFill>
        </p:spPr>
        <p:txBody>
          <a:bodyPr vert="horz" wrap="square" lIns="0" tIns="12700" rIns="0" bIns="0" rtlCol="0">
            <a:spAutoFit/>
          </a:bodyPr>
          <a:lstStyle/>
          <a:p>
            <a:pPr marL="12700" marR="5080">
              <a:lnSpc>
                <a:spcPct val="114599"/>
              </a:lnSpc>
              <a:spcBef>
                <a:spcPts val="100"/>
              </a:spcBef>
            </a:pPr>
            <a:r>
              <a:rPr sz="1000" spc="-15" dirty="0">
                <a:solidFill>
                  <a:srgbClr val="FFFFFF"/>
                </a:solidFill>
                <a:latin typeface="Roboto"/>
                <a:cs typeface="Roboto"/>
              </a:rPr>
              <a:t>P</a:t>
            </a:r>
            <a:r>
              <a:rPr sz="1200" spc="-15" dirty="0">
                <a:solidFill>
                  <a:srgbClr val="FFFFFF"/>
                </a:solidFill>
                <a:latin typeface="Roboto"/>
                <a:cs typeface="Roboto"/>
              </a:rPr>
              <a:t>rojeler</a:t>
            </a:r>
            <a:r>
              <a:rPr sz="1200" spc="-10" dirty="0">
                <a:solidFill>
                  <a:srgbClr val="FFFFFF"/>
                </a:solidFill>
                <a:latin typeface="Roboto"/>
                <a:cs typeface="Roboto"/>
              </a:rPr>
              <a:t> </a:t>
            </a:r>
            <a:r>
              <a:rPr sz="1200" spc="-15" dirty="0">
                <a:solidFill>
                  <a:srgbClr val="FFFFFF"/>
                </a:solidFill>
                <a:latin typeface="Roboto"/>
                <a:cs typeface="Roboto"/>
              </a:rPr>
              <a:t>çevre</a:t>
            </a:r>
            <a:r>
              <a:rPr sz="1200" spc="-10" dirty="0">
                <a:solidFill>
                  <a:srgbClr val="FFFFFF"/>
                </a:solidFill>
                <a:latin typeface="Roboto"/>
                <a:cs typeface="Roboto"/>
              </a:rPr>
              <a:t> </a:t>
            </a:r>
            <a:r>
              <a:rPr sz="1200" spc="-15" dirty="0">
                <a:solidFill>
                  <a:srgbClr val="FFFFFF"/>
                </a:solidFill>
                <a:latin typeface="Roboto"/>
                <a:cs typeface="Roboto"/>
              </a:rPr>
              <a:t>dostu</a:t>
            </a:r>
            <a:r>
              <a:rPr sz="1200" spc="-5" dirty="0">
                <a:solidFill>
                  <a:srgbClr val="FFFFFF"/>
                </a:solidFill>
                <a:latin typeface="Roboto"/>
                <a:cs typeface="Roboto"/>
              </a:rPr>
              <a:t> </a:t>
            </a:r>
            <a:r>
              <a:rPr sz="1200" spc="-15" dirty="0">
                <a:solidFill>
                  <a:srgbClr val="FFFFFF"/>
                </a:solidFill>
                <a:latin typeface="Roboto"/>
                <a:cs typeface="Roboto"/>
              </a:rPr>
              <a:t>bir</a:t>
            </a:r>
            <a:r>
              <a:rPr sz="1200" spc="-10" dirty="0">
                <a:solidFill>
                  <a:srgbClr val="FFFFFF"/>
                </a:solidFill>
                <a:latin typeface="Roboto"/>
                <a:cs typeface="Roboto"/>
              </a:rPr>
              <a:t> şekilde </a:t>
            </a:r>
            <a:r>
              <a:rPr sz="1200" spc="-5" dirty="0">
                <a:solidFill>
                  <a:srgbClr val="FFFFFF"/>
                </a:solidFill>
                <a:latin typeface="Roboto"/>
                <a:cs typeface="Roboto"/>
              </a:rPr>
              <a:t> </a:t>
            </a:r>
            <a:r>
              <a:rPr sz="1200" spc="-15" dirty="0">
                <a:solidFill>
                  <a:srgbClr val="FFFFFF"/>
                </a:solidFill>
                <a:latin typeface="Roboto"/>
                <a:cs typeface="Roboto"/>
              </a:rPr>
              <a:t>tasarlanmalı ve</a:t>
            </a:r>
            <a:r>
              <a:rPr sz="1200" spc="-10" dirty="0">
                <a:solidFill>
                  <a:srgbClr val="FFFFFF"/>
                </a:solidFill>
                <a:latin typeface="Roboto"/>
                <a:cs typeface="Roboto"/>
              </a:rPr>
              <a:t> </a:t>
            </a:r>
            <a:r>
              <a:rPr sz="1200" spc="-15" dirty="0">
                <a:solidFill>
                  <a:srgbClr val="FFFFFF"/>
                </a:solidFill>
                <a:latin typeface="Roboto"/>
                <a:cs typeface="Roboto"/>
              </a:rPr>
              <a:t>tüm </a:t>
            </a:r>
            <a:r>
              <a:rPr sz="1200" spc="-20" dirty="0">
                <a:solidFill>
                  <a:srgbClr val="FFFFFF"/>
                </a:solidFill>
                <a:latin typeface="Roboto"/>
                <a:cs typeface="Roboto"/>
              </a:rPr>
              <a:t>yönleriyle</a:t>
            </a:r>
            <a:r>
              <a:rPr sz="1200" spc="-10" dirty="0">
                <a:solidFill>
                  <a:srgbClr val="FFFFFF"/>
                </a:solidFill>
                <a:latin typeface="Roboto"/>
                <a:cs typeface="Roboto"/>
              </a:rPr>
              <a:t> </a:t>
            </a:r>
            <a:r>
              <a:rPr sz="1200" spc="-20" dirty="0">
                <a:solidFill>
                  <a:srgbClr val="FFFFFF"/>
                </a:solidFill>
                <a:latin typeface="Roboto"/>
                <a:cs typeface="Roboto"/>
              </a:rPr>
              <a:t>yeşil </a:t>
            </a:r>
            <a:r>
              <a:rPr sz="1200" spc="-285" dirty="0">
                <a:solidFill>
                  <a:srgbClr val="FFFFFF"/>
                </a:solidFill>
                <a:latin typeface="Roboto"/>
                <a:cs typeface="Roboto"/>
              </a:rPr>
              <a:t> </a:t>
            </a:r>
            <a:r>
              <a:rPr sz="1200" spc="-20" dirty="0">
                <a:solidFill>
                  <a:srgbClr val="FFFFFF"/>
                </a:solidFill>
                <a:latin typeface="Roboto"/>
                <a:cs typeface="Roboto"/>
              </a:rPr>
              <a:t>uygulamaları</a:t>
            </a:r>
            <a:r>
              <a:rPr sz="1200" spc="-10" dirty="0">
                <a:solidFill>
                  <a:srgbClr val="FFFFFF"/>
                </a:solidFill>
                <a:latin typeface="Roboto"/>
                <a:cs typeface="Roboto"/>
              </a:rPr>
              <a:t> </a:t>
            </a:r>
            <a:r>
              <a:rPr sz="1200" spc="-20" dirty="0">
                <a:solidFill>
                  <a:srgbClr val="FFFFFF"/>
                </a:solidFill>
                <a:latin typeface="Roboto"/>
                <a:cs typeface="Roboto"/>
              </a:rPr>
              <a:t>içermelidir.</a:t>
            </a:r>
            <a:endParaRPr sz="1200">
              <a:latin typeface="Roboto"/>
              <a:cs typeface="Roboto"/>
            </a:endParaRPr>
          </a:p>
        </p:txBody>
      </p:sp>
      <p:sp>
        <p:nvSpPr>
          <p:cNvPr id="19" name="object 19"/>
          <p:cNvSpPr txBox="1"/>
          <p:nvPr/>
        </p:nvSpPr>
        <p:spPr>
          <a:xfrm>
            <a:off x="614202" y="2975610"/>
            <a:ext cx="2555875" cy="444500"/>
          </a:xfrm>
          <a:prstGeom prst="rect">
            <a:avLst/>
          </a:prstGeom>
          <a:solidFill>
            <a:schemeClr val="accent6">
              <a:lumMod val="75000"/>
            </a:schemeClr>
          </a:solidFill>
        </p:spPr>
        <p:txBody>
          <a:bodyPr vert="horz" wrap="square" lIns="0" tIns="12700" rIns="0" bIns="0" rtlCol="0">
            <a:spAutoFit/>
          </a:bodyPr>
          <a:lstStyle/>
          <a:p>
            <a:pPr marL="12700" marR="5080">
              <a:lnSpc>
                <a:spcPct val="114599"/>
              </a:lnSpc>
              <a:spcBef>
                <a:spcPts val="100"/>
              </a:spcBef>
            </a:pPr>
            <a:r>
              <a:rPr sz="1200" spc="-20" dirty="0">
                <a:solidFill>
                  <a:srgbClr val="FFFFFF"/>
                </a:solidFill>
                <a:latin typeface="Roboto"/>
                <a:cs typeface="Roboto"/>
              </a:rPr>
              <a:t>Kuruluşlar</a:t>
            </a:r>
            <a:r>
              <a:rPr sz="1200" spc="-10" dirty="0">
                <a:solidFill>
                  <a:srgbClr val="FFFFFF"/>
                </a:solidFill>
                <a:latin typeface="Roboto"/>
                <a:cs typeface="Roboto"/>
              </a:rPr>
              <a:t> </a:t>
            </a:r>
            <a:r>
              <a:rPr sz="1200" spc="-15" dirty="0">
                <a:solidFill>
                  <a:srgbClr val="FFFFFF"/>
                </a:solidFill>
                <a:latin typeface="Roboto"/>
                <a:cs typeface="Roboto"/>
              </a:rPr>
              <a:t>ve</a:t>
            </a:r>
            <a:r>
              <a:rPr sz="1200" spc="-5" dirty="0">
                <a:solidFill>
                  <a:srgbClr val="FFFFFF"/>
                </a:solidFill>
                <a:latin typeface="Roboto"/>
                <a:cs typeface="Roboto"/>
              </a:rPr>
              <a:t> </a:t>
            </a:r>
            <a:r>
              <a:rPr sz="1200" spc="-15" dirty="0">
                <a:solidFill>
                  <a:srgbClr val="FFFFFF"/>
                </a:solidFill>
                <a:latin typeface="Roboto"/>
                <a:cs typeface="Roboto"/>
              </a:rPr>
              <a:t>katılımcılar</a:t>
            </a:r>
            <a:r>
              <a:rPr sz="1200" spc="-10" dirty="0">
                <a:solidFill>
                  <a:srgbClr val="FFFFFF"/>
                </a:solidFill>
                <a:latin typeface="Roboto"/>
                <a:cs typeface="Roboto"/>
              </a:rPr>
              <a:t> </a:t>
            </a:r>
            <a:r>
              <a:rPr sz="1200" spc="-20" dirty="0">
                <a:solidFill>
                  <a:srgbClr val="FFFFFF"/>
                </a:solidFill>
                <a:latin typeface="Roboto"/>
                <a:cs typeface="Roboto"/>
              </a:rPr>
              <a:t>projeyi </a:t>
            </a:r>
            <a:r>
              <a:rPr sz="1200" spc="-15" dirty="0">
                <a:solidFill>
                  <a:srgbClr val="FFFFFF"/>
                </a:solidFill>
                <a:latin typeface="Roboto"/>
                <a:cs typeface="Roboto"/>
              </a:rPr>
              <a:t> tasarlarken,</a:t>
            </a:r>
            <a:r>
              <a:rPr sz="1200" spc="-10" dirty="0">
                <a:solidFill>
                  <a:srgbClr val="FFFFFF"/>
                </a:solidFill>
                <a:latin typeface="Roboto"/>
                <a:cs typeface="Roboto"/>
              </a:rPr>
              <a:t> </a:t>
            </a:r>
            <a:r>
              <a:rPr sz="1200" spc="-20" dirty="0">
                <a:solidFill>
                  <a:srgbClr val="FFFFFF"/>
                </a:solidFill>
                <a:latin typeface="Roboto"/>
                <a:cs typeface="Roboto"/>
              </a:rPr>
              <a:t>projeye</a:t>
            </a:r>
            <a:r>
              <a:rPr sz="1200" spc="-5" dirty="0">
                <a:solidFill>
                  <a:srgbClr val="FFFFFF"/>
                </a:solidFill>
                <a:latin typeface="Roboto"/>
                <a:cs typeface="Roboto"/>
              </a:rPr>
              <a:t> </a:t>
            </a:r>
            <a:r>
              <a:rPr sz="1200" spc="-20" dirty="0">
                <a:solidFill>
                  <a:srgbClr val="FFFFFF"/>
                </a:solidFill>
                <a:latin typeface="Roboto"/>
                <a:cs typeface="Roboto"/>
              </a:rPr>
              <a:t>dahil</a:t>
            </a:r>
            <a:r>
              <a:rPr sz="1200" spc="-10" dirty="0">
                <a:solidFill>
                  <a:srgbClr val="FFFFFF"/>
                </a:solidFill>
                <a:latin typeface="Roboto"/>
                <a:cs typeface="Roboto"/>
              </a:rPr>
              <a:t> </a:t>
            </a:r>
            <a:r>
              <a:rPr sz="1200" spc="-15" dirty="0">
                <a:solidFill>
                  <a:srgbClr val="FFFFFF"/>
                </a:solidFill>
                <a:latin typeface="Roboto"/>
                <a:cs typeface="Roboto"/>
              </a:rPr>
              <a:t>olan</a:t>
            </a:r>
            <a:r>
              <a:rPr sz="1200" spc="-5" dirty="0">
                <a:solidFill>
                  <a:srgbClr val="FFFFFF"/>
                </a:solidFill>
                <a:latin typeface="Roboto"/>
                <a:cs typeface="Roboto"/>
              </a:rPr>
              <a:t> </a:t>
            </a:r>
            <a:r>
              <a:rPr sz="1200" spc="-15" dirty="0">
                <a:solidFill>
                  <a:srgbClr val="FFFFFF"/>
                </a:solidFill>
                <a:latin typeface="Roboto"/>
                <a:cs typeface="Roboto"/>
              </a:rPr>
              <a:t>herkesi</a:t>
            </a:r>
            <a:endParaRPr sz="1200">
              <a:latin typeface="Roboto"/>
              <a:cs typeface="Roboto"/>
            </a:endParaRPr>
          </a:p>
        </p:txBody>
      </p:sp>
      <p:sp>
        <p:nvSpPr>
          <p:cNvPr id="20" name="object 20"/>
          <p:cNvSpPr txBox="1"/>
          <p:nvPr/>
        </p:nvSpPr>
        <p:spPr>
          <a:xfrm>
            <a:off x="614202" y="3394710"/>
            <a:ext cx="2902585" cy="1492250"/>
          </a:xfrm>
          <a:prstGeom prst="rect">
            <a:avLst/>
          </a:prstGeom>
        </p:spPr>
        <p:txBody>
          <a:bodyPr vert="horz" wrap="square" lIns="0" tIns="12700" rIns="0" bIns="0" rtlCol="0">
            <a:spAutoFit/>
          </a:bodyPr>
          <a:lstStyle/>
          <a:p>
            <a:pPr marL="12700" marR="5080">
              <a:lnSpc>
                <a:spcPct val="114599"/>
              </a:lnSpc>
              <a:spcBef>
                <a:spcPts val="100"/>
              </a:spcBef>
            </a:pPr>
            <a:r>
              <a:rPr sz="1200" spc="-15" dirty="0">
                <a:solidFill>
                  <a:srgbClr val="FFFFFF"/>
                </a:solidFill>
                <a:latin typeface="Roboto"/>
                <a:cs typeface="Roboto"/>
              </a:rPr>
              <a:t>çevresel</a:t>
            </a:r>
            <a:r>
              <a:rPr sz="1200" spc="-10" dirty="0">
                <a:solidFill>
                  <a:srgbClr val="FFFFFF"/>
                </a:solidFill>
                <a:latin typeface="Roboto"/>
                <a:cs typeface="Roboto"/>
              </a:rPr>
              <a:t> </a:t>
            </a:r>
            <a:r>
              <a:rPr sz="1200" spc="-15" dirty="0">
                <a:solidFill>
                  <a:srgbClr val="FFFFFF"/>
                </a:solidFill>
                <a:latin typeface="Roboto"/>
                <a:cs typeface="Roboto"/>
              </a:rPr>
              <a:t>konuları</a:t>
            </a:r>
            <a:r>
              <a:rPr sz="1200" spc="-10" dirty="0">
                <a:solidFill>
                  <a:srgbClr val="FFFFFF"/>
                </a:solidFill>
                <a:latin typeface="Roboto"/>
                <a:cs typeface="Roboto"/>
              </a:rPr>
              <a:t> </a:t>
            </a:r>
            <a:r>
              <a:rPr sz="1200" spc="-15" dirty="0">
                <a:solidFill>
                  <a:srgbClr val="FFFFFF"/>
                </a:solidFill>
                <a:latin typeface="Roboto"/>
                <a:cs typeface="Roboto"/>
              </a:rPr>
              <a:t>tartışmaya</a:t>
            </a:r>
            <a:r>
              <a:rPr sz="1200" spc="-5" dirty="0">
                <a:solidFill>
                  <a:srgbClr val="FFFFFF"/>
                </a:solidFill>
                <a:latin typeface="Roboto"/>
                <a:cs typeface="Roboto"/>
              </a:rPr>
              <a:t> </a:t>
            </a:r>
            <a:r>
              <a:rPr sz="1200" spc="-15" dirty="0">
                <a:solidFill>
                  <a:srgbClr val="FFFFFF"/>
                </a:solidFill>
                <a:latin typeface="Roboto"/>
                <a:cs typeface="Roboto"/>
              </a:rPr>
              <a:t>ve</a:t>
            </a:r>
            <a:r>
              <a:rPr sz="1200" spc="-10" dirty="0">
                <a:solidFill>
                  <a:srgbClr val="FFFFFF"/>
                </a:solidFill>
                <a:latin typeface="Roboto"/>
                <a:cs typeface="Roboto"/>
              </a:rPr>
              <a:t> </a:t>
            </a:r>
            <a:r>
              <a:rPr sz="1200" spc="-15" dirty="0">
                <a:solidFill>
                  <a:srgbClr val="FFFFFF"/>
                </a:solidFill>
                <a:latin typeface="Roboto"/>
                <a:cs typeface="Roboto"/>
              </a:rPr>
              <a:t>öğrenmeye </a:t>
            </a:r>
            <a:r>
              <a:rPr sz="1200" spc="-280" dirty="0">
                <a:solidFill>
                  <a:srgbClr val="FFFFFF"/>
                </a:solidFill>
                <a:latin typeface="Roboto"/>
                <a:cs typeface="Roboto"/>
              </a:rPr>
              <a:t> </a:t>
            </a:r>
            <a:r>
              <a:rPr sz="1200" spc="-15" dirty="0">
                <a:solidFill>
                  <a:srgbClr val="FFFFFF"/>
                </a:solidFill>
                <a:latin typeface="Roboto"/>
                <a:cs typeface="Roboto"/>
              </a:rPr>
              <a:t>teşvik</a:t>
            </a:r>
            <a:r>
              <a:rPr sz="1200" spc="-10" dirty="0">
                <a:solidFill>
                  <a:srgbClr val="FFFFFF"/>
                </a:solidFill>
                <a:latin typeface="Roboto"/>
                <a:cs typeface="Roboto"/>
              </a:rPr>
              <a:t> </a:t>
            </a:r>
            <a:r>
              <a:rPr sz="1200" spc="-5" dirty="0">
                <a:solidFill>
                  <a:srgbClr val="FFFFFF"/>
                </a:solidFill>
                <a:latin typeface="Roboto"/>
                <a:cs typeface="Roboto"/>
              </a:rPr>
              <a:t>edecek, </a:t>
            </a:r>
            <a:r>
              <a:rPr sz="1200" spc="-10" dirty="0">
                <a:solidFill>
                  <a:srgbClr val="FFFFFF"/>
                </a:solidFill>
                <a:latin typeface="Roboto"/>
                <a:cs typeface="Roboto"/>
              </a:rPr>
              <a:t>farklı </a:t>
            </a:r>
            <a:r>
              <a:rPr sz="1200" spc="-15" dirty="0">
                <a:solidFill>
                  <a:srgbClr val="FFFFFF"/>
                </a:solidFill>
                <a:latin typeface="Roboto"/>
                <a:cs typeface="Roboto"/>
              </a:rPr>
              <a:t>seviyelerde</a:t>
            </a:r>
            <a:r>
              <a:rPr sz="1200" spc="-5" dirty="0">
                <a:solidFill>
                  <a:srgbClr val="FFFFFF"/>
                </a:solidFill>
                <a:latin typeface="Roboto"/>
                <a:cs typeface="Roboto"/>
              </a:rPr>
              <a:t> </a:t>
            </a:r>
            <a:r>
              <a:rPr sz="1200" spc="-15" dirty="0">
                <a:solidFill>
                  <a:srgbClr val="FFFFFF"/>
                </a:solidFill>
                <a:latin typeface="Roboto"/>
                <a:cs typeface="Roboto"/>
              </a:rPr>
              <a:t>neler </a:t>
            </a:r>
            <a:r>
              <a:rPr sz="1200" spc="-10" dirty="0">
                <a:solidFill>
                  <a:srgbClr val="FFFFFF"/>
                </a:solidFill>
                <a:latin typeface="Roboto"/>
                <a:cs typeface="Roboto"/>
              </a:rPr>
              <a:t> </a:t>
            </a:r>
            <a:r>
              <a:rPr sz="1200" spc="-15" dirty="0">
                <a:solidFill>
                  <a:srgbClr val="FFFFFF"/>
                </a:solidFill>
                <a:latin typeface="Roboto"/>
                <a:cs typeface="Roboto"/>
              </a:rPr>
              <a:t>yapılabileceğini </a:t>
            </a:r>
            <a:r>
              <a:rPr sz="1200" spc="-20" dirty="0">
                <a:solidFill>
                  <a:srgbClr val="FFFFFF"/>
                </a:solidFill>
                <a:latin typeface="Roboto"/>
                <a:cs typeface="Roboto"/>
              </a:rPr>
              <a:t>düşünmeye</a:t>
            </a:r>
            <a:r>
              <a:rPr sz="1200" spc="-10" dirty="0">
                <a:solidFill>
                  <a:srgbClr val="FFFFFF"/>
                </a:solidFill>
                <a:latin typeface="Roboto"/>
                <a:cs typeface="Roboto"/>
              </a:rPr>
              <a:t> </a:t>
            </a:r>
            <a:r>
              <a:rPr sz="1200" spc="-15" dirty="0">
                <a:solidFill>
                  <a:srgbClr val="FFFFFF"/>
                </a:solidFill>
                <a:latin typeface="Roboto"/>
                <a:cs typeface="Roboto"/>
              </a:rPr>
              <a:t>ve</a:t>
            </a:r>
            <a:r>
              <a:rPr sz="1200" spc="-10" dirty="0">
                <a:solidFill>
                  <a:srgbClr val="FFFFFF"/>
                </a:solidFill>
                <a:latin typeface="Roboto"/>
                <a:cs typeface="Roboto"/>
              </a:rPr>
              <a:t> </a:t>
            </a:r>
            <a:r>
              <a:rPr sz="1200" spc="-20" dirty="0">
                <a:solidFill>
                  <a:srgbClr val="FFFFFF"/>
                </a:solidFill>
                <a:latin typeface="Roboto"/>
                <a:cs typeface="Roboto"/>
              </a:rPr>
              <a:t>kuruluşların </a:t>
            </a:r>
            <a:r>
              <a:rPr sz="1200" spc="-280" dirty="0">
                <a:solidFill>
                  <a:srgbClr val="FFFFFF"/>
                </a:solidFill>
                <a:latin typeface="Roboto"/>
                <a:cs typeface="Roboto"/>
              </a:rPr>
              <a:t> </a:t>
            </a:r>
            <a:r>
              <a:rPr sz="1200" spc="-15" dirty="0">
                <a:solidFill>
                  <a:srgbClr val="FFFFFF"/>
                </a:solidFill>
                <a:latin typeface="Roboto"/>
                <a:cs typeface="Roboto"/>
              </a:rPr>
              <a:t>ve</a:t>
            </a:r>
            <a:r>
              <a:rPr sz="1200" spc="-10" dirty="0">
                <a:solidFill>
                  <a:srgbClr val="FFFFFF"/>
                </a:solidFill>
                <a:latin typeface="Roboto"/>
                <a:cs typeface="Roboto"/>
              </a:rPr>
              <a:t> </a:t>
            </a:r>
            <a:r>
              <a:rPr sz="1200" spc="-15" dirty="0">
                <a:solidFill>
                  <a:srgbClr val="FFFFFF"/>
                </a:solidFill>
                <a:latin typeface="Roboto"/>
                <a:cs typeface="Roboto"/>
              </a:rPr>
              <a:t>katılımcıların</a:t>
            </a:r>
            <a:r>
              <a:rPr sz="1200" spc="-5" dirty="0">
                <a:solidFill>
                  <a:srgbClr val="FFFFFF"/>
                </a:solidFill>
                <a:latin typeface="Roboto"/>
                <a:cs typeface="Roboto"/>
              </a:rPr>
              <a:t> </a:t>
            </a:r>
            <a:r>
              <a:rPr sz="1200" spc="-15" dirty="0">
                <a:solidFill>
                  <a:srgbClr val="FFFFFF"/>
                </a:solidFill>
                <a:latin typeface="Roboto"/>
                <a:cs typeface="Roboto"/>
              </a:rPr>
              <a:t>proje</a:t>
            </a:r>
            <a:r>
              <a:rPr sz="1200" spc="-5" dirty="0">
                <a:solidFill>
                  <a:srgbClr val="FFFFFF"/>
                </a:solidFill>
                <a:latin typeface="Roboto"/>
                <a:cs typeface="Roboto"/>
              </a:rPr>
              <a:t> </a:t>
            </a:r>
            <a:r>
              <a:rPr sz="1200" spc="-15" dirty="0">
                <a:solidFill>
                  <a:srgbClr val="FFFFFF"/>
                </a:solidFill>
                <a:latin typeface="Roboto"/>
                <a:cs typeface="Roboto"/>
              </a:rPr>
              <a:t>faaliyetlerini </a:t>
            </a:r>
            <a:r>
              <a:rPr sz="1200" spc="-10" dirty="0">
                <a:solidFill>
                  <a:srgbClr val="FFFFFF"/>
                </a:solidFill>
                <a:latin typeface="Roboto"/>
                <a:cs typeface="Roboto"/>
              </a:rPr>
              <a:t> </a:t>
            </a:r>
            <a:r>
              <a:rPr sz="1200" spc="-20" dirty="0">
                <a:solidFill>
                  <a:srgbClr val="FFFFFF"/>
                </a:solidFill>
                <a:latin typeface="Roboto"/>
                <a:cs typeface="Roboto"/>
              </a:rPr>
              <a:t>uygulamak</a:t>
            </a:r>
            <a:r>
              <a:rPr sz="1200" spc="-5" dirty="0">
                <a:solidFill>
                  <a:srgbClr val="FFFFFF"/>
                </a:solidFill>
                <a:latin typeface="Roboto"/>
                <a:cs typeface="Roboto"/>
              </a:rPr>
              <a:t> </a:t>
            </a:r>
            <a:r>
              <a:rPr sz="1200" spc="-15" dirty="0">
                <a:solidFill>
                  <a:srgbClr val="FFFFFF"/>
                </a:solidFill>
                <a:latin typeface="Roboto"/>
                <a:cs typeface="Roboto"/>
              </a:rPr>
              <a:t>için</a:t>
            </a:r>
            <a:r>
              <a:rPr sz="1200" spc="-10" dirty="0">
                <a:solidFill>
                  <a:srgbClr val="FFFFFF"/>
                </a:solidFill>
                <a:latin typeface="Roboto"/>
                <a:cs typeface="Roboto"/>
              </a:rPr>
              <a:t> </a:t>
            </a:r>
            <a:r>
              <a:rPr sz="1200" spc="-15" dirty="0">
                <a:solidFill>
                  <a:srgbClr val="FFFFFF"/>
                </a:solidFill>
                <a:latin typeface="Roboto"/>
                <a:cs typeface="Roboto"/>
              </a:rPr>
              <a:t>alternatif,</a:t>
            </a:r>
            <a:r>
              <a:rPr sz="1200" spc="-5" dirty="0">
                <a:solidFill>
                  <a:srgbClr val="FFFFFF"/>
                </a:solidFill>
                <a:latin typeface="Roboto"/>
                <a:cs typeface="Roboto"/>
              </a:rPr>
              <a:t> </a:t>
            </a:r>
            <a:r>
              <a:rPr sz="1200" spc="-15" dirty="0">
                <a:solidFill>
                  <a:srgbClr val="FFFFFF"/>
                </a:solidFill>
                <a:latin typeface="Roboto"/>
                <a:cs typeface="Roboto"/>
              </a:rPr>
              <a:t>daha</a:t>
            </a:r>
            <a:r>
              <a:rPr sz="1200" spc="-5" dirty="0">
                <a:solidFill>
                  <a:srgbClr val="FFFFFF"/>
                </a:solidFill>
                <a:latin typeface="Roboto"/>
                <a:cs typeface="Roboto"/>
              </a:rPr>
              <a:t> </a:t>
            </a:r>
            <a:r>
              <a:rPr sz="1200" spc="-20" dirty="0">
                <a:solidFill>
                  <a:srgbClr val="FFFFFF"/>
                </a:solidFill>
                <a:latin typeface="Roboto"/>
                <a:cs typeface="Roboto"/>
              </a:rPr>
              <a:t>yeşil</a:t>
            </a:r>
            <a:r>
              <a:rPr sz="1200" spc="-5" dirty="0">
                <a:solidFill>
                  <a:srgbClr val="FFFFFF"/>
                </a:solidFill>
                <a:latin typeface="Roboto"/>
                <a:cs typeface="Roboto"/>
              </a:rPr>
              <a:t> </a:t>
            </a:r>
            <a:r>
              <a:rPr sz="1200" spc="-20" dirty="0">
                <a:solidFill>
                  <a:srgbClr val="FFFFFF"/>
                </a:solidFill>
                <a:latin typeface="Roboto"/>
                <a:cs typeface="Roboto"/>
              </a:rPr>
              <a:t>yollar </a:t>
            </a:r>
            <a:r>
              <a:rPr sz="1200" spc="-15" dirty="0">
                <a:solidFill>
                  <a:srgbClr val="FFFFFF"/>
                </a:solidFill>
                <a:latin typeface="Roboto"/>
                <a:cs typeface="Roboto"/>
              </a:rPr>
              <a:t> bulmalarına</a:t>
            </a:r>
            <a:r>
              <a:rPr sz="1200" spc="5" dirty="0">
                <a:solidFill>
                  <a:srgbClr val="FFFFFF"/>
                </a:solidFill>
                <a:latin typeface="Roboto"/>
                <a:cs typeface="Roboto"/>
              </a:rPr>
              <a:t> </a:t>
            </a:r>
            <a:r>
              <a:rPr sz="1200" spc="-15" dirty="0">
                <a:solidFill>
                  <a:srgbClr val="FFFFFF"/>
                </a:solidFill>
                <a:latin typeface="Roboto"/>
                <a:cs typeface="Roboto"/>
              </a:rPr>
              <a:t>yardımcı</a:t>
            </a:r>
            <a:r>
              <a:rPr sz="1200" spc="10" dirty="0">
                <a:solidFill>
                  <a:srgbClr val="FFFFFF"/>
                </a:solidFill>
                <a:latin typeface="Roboto"/>
                <a:cs typeface="Roboto"/>
              </a:rPr>
              <a:t> </a:t>
            </a:r>
            <a:r>
              <a:rPr sz="1200" spc="-10" dirty="0">
                <a:solidFill>
                  <a:srgbClr val="FFFFFF"/>
                </a:solidFill>
                <a:latin typeface="Roboto"/>
                <a:cs typeface="Roboto"/>
              </a:rPr>
              <a:t>olacak</a:t>
            </a:r>
            <a:r>
              <a:rPr sz="1200" spc="5" dirty="0">
                <a:solidFill>
                  <a:srgbClr val="FFFFFF"/>
                </a:solidFill>
                <a:latin typeface="Roboto"/>
                <a:cs typeface="Roboto"/>
              </a:rPr>
              <a:t> </a:t>
            </a:r>
            <a:r>
              <a:rPr sz="1200" spc="-15" dirty="0">
                <a:solidFill>
                  <a:srgbClr val="FFFFFF"/>
                </a:solidFill>
                <a:latin typeface="Roboto"/>
                <a:cs typeface="Roboto"/>
              </a:rPr>
              <a:t>çevre</a:t>
            </a:r>
            <a:r>
              <a:rPr sz="1200" spc="10" dirty="0">
                <a:solidFill>
                  <a:srgbClr val="FFFFFF"/>
                </a:solidFill>
                <a:latin typeface="Roboto"/>
                <a:cs typeface="Roboto"/>
              </a:rPr>
              <a:t> </a:t>
            </a:r>
            <a:r>
              <a:rPr sz="1200" spc="-15" dirty="0">
                <a:solidFill>
                  <a:srgbClr val="FFFFFF"/>
                </a:solidFill>
                <a:latin typeface="Roboto"/>
                <a:cs typeface="Roboto"/>
              </a:rPr>
              <a:t>dostu </a:t>
            </a:r>
            <a:r>
              <a:rPr sz="1200" spc="-10" dirty="0">
                <a:solidFill>
                  <a:srgbClr val="FFFFFF"/>
                </a:solidFill>
                <a:latin typeface="Roboto"/>
                <a:cs typeface="Roboto"/>
              </a:rPr>
              <a:t> </a:t>
            </a:r>
            <a:r>
              <a:rPr sz="1200" spc="-15" dirty="0">
                <a:solidFill>
                  <a:srgbClr val="FFFFFF"/>
                </a:solidFill>
                <a:latin typeface="Roboto"/>
                <a:cs typeface="Roboto"/>
              </a:rPr>
              <a:t>bir</a:t>
            </a:r>
            <a:r>
              <a:rPr sz="1200" spc="-10" dirty="0">
                <a:solidFill>
                  <a:srgbClr val="FFFFFF"/>
                </a:solidFill>
                <a:latin typeface="Roboto"/>
                <a:cs typeface="Roboto"/>
              </a:rPr>
              <a:t> </a:t>
            </a:r>
            <a:r>
              <a:rPr sz="1200" spc="-15" dirty="0">
                <a:solidFill>
                  <a:srgbClr val="FFFFFF"/>
                </a:solidFill>
                <a:latin typeface="Roboto"/>
                <a:cs typeface="Roboto"/>
              </a:rPr>
              <a:t>yaklaşıma</a:t>
            </a:r>
            <a:r>
              <a:rPr sz="1200" spc="-5" dirty="0">
                <a:solidFill>
                  <a:srgbClr val="FFFFFF"/>
                </a:solidFill>
                <a:latin typeface="Roboto"/>
                <a:cs typeface="Roboto"/>
              </a:rPr>
              <a:t> </a:t>
            </a:r>
            <a:r>
              <a:rPr sz="1200" spc="-20" dirty="0">
                <a:solidFill>
                  <a:srgbClr val="FFFFFF"/>
                </a:solidFill>
                <a:latin typeface="Roboto"/>
                <a:cs typeface="Roboto"/>
              </a:rPr>
              <a:t>sahip</a:t>
            </a:r>
            <a:r>
              <a:rPr sz="1200" spc="-5" dirty="0">
                <a:solidFill>
                  <a:srgbClr val="FFFFFF"/>
                </a:solidFill>
                <a:latin typeface="Roboto"/>
                <a:cs typeface="Roboto"/>
              </a:rPr>
              <a:t> </a:t>
            </a:r>
            <a:r>
              <a:rPr sz="1200" spc="-20" dirty="0">
                <a:solidFill>
                  <a:srgbClr val="FFFFFF"/>
                </a:solidFill>
                <a:latin typeface="Roboto"/>
                <a:cs typeface="Roboto"/>
              </a:rPr>
              <a:t>olmalıdır.</a:t>
            </a:r>
            <a:endParaRPr sz="1200">
              <a:latin typeface="Roboto"/>
              <a:cs typeface="Roboto"/>
            </a:endParaRPr>
          </a:p>
        </p:txBody>
      </p:sp>
      <p:sp>
        <p:nvSpPr>
          <p:cNvPr id="21" name="object 21"/>
          <p:cNvSpPr/>
          <p:nvPr/>
        </p:nvSpPr>
        <p:spPr>
          <a:xfrm>
            <a:off x="7908892" y="911094"/>
            <a:ext cx="3852545" cy="4459605"/>
          </a:xfrm>
          <a:custGeom>
            <a:avLst/>
            <a:gdLst/>
            <a:ahLst/>
            <a:cxnLst/>
            <a:rect l="l" t="t" r="r" b="b"/>
            <a:pathLst>
              <a:path w="3852545" h="4459605">
                <a:moveTo>
                  <a:pt x="0" y="32"/>
                </a:moveTo>
                <a:close/>
              </a:path>
              <a:path w="3852545" h="4459605">
                <a:moveTo>
                  <a:pt x="3852025" y="4459140"/>
                </a:moveTo>
                <a:lnTo>
                  <a:pt x="684276" y="4459108"/>
                </a:lnTo>
                <a:lnTo>
                  <a:pt x="635407" y="4457390"/>
                </a:lnTo>
                <a:lnTo>
                  <a:pt x="587467" y="4452313"/>
                </a:lnTo>
                <a:lnTo>
                  <a:pt x="540569" y="4443993"/>
                </a:lnTo>
                <a:lnTo>
                  <a:pt x="494830" y="4432545"/>
                </a:lnTo>
                <a:lnTo>
                  <a:pt x="450366" y="4418086"/>
                </a:lnTo>
                <a:lnTo>
                  <a:pt x="407293" y="4400731"/>
                </a:lnTo>
                <a:lnTo>
                  <a:pt x="365726" y="4380595"/>
                </a:lnTo>
                <a:lnTo>
                  <a:pt x="325781" y="4357796"/>
                </a:lnTo>
                <a:lnTo>
                  <a:pt x="287574" y="4332448"/>
                </a:lnTo>
                <a:lnTo>
                  <a:pt x="251220" y="4304667"/>
                </a:lnTo>
                <a:lnTo>
                  <a:pt x="216836" y="4274570"/>
                </a:lnTo>
                <a:lnTo>
                  <a:pt x="184538" y="4242271"/>
                </a:lnTo>
                <a:lnTo>
                  <a:pt x="154440" y="4207887"/>
                </a:lnTo>
                <a:lnTo>
                  <a:pt x="126660" y="4171534"/>
                </a:lnTo>
                <a:lnTo>
                  <a:pt x="101312" y="4133327"/>
                </a:lnTo>
                <a:lnTo>
                  <a:pt x="78512" y="4093382"/>
                </a:lnTo>
                <a:lnTo>
                  <a:pt x="58377" y="4051815"/>
                </a:lnTo>
                <a:lnTo>
                  <a:pt x="41022" y="4008741"/>
                </a:lnTo>
                <a:lnTo>
                  <a:pt x="26563" y="3964277"/>
                </a:lnTo>
                <a:lnTo>
                  <a:pt x="15115" y="3918539"/>
                </a:lnTo>
                <a:lnTo>
                  <a:pt x="6795" y="3871641"/>
                </a:lnTo>
                <a:lnTo>
                  <a:pt x="1718" y="3823700"/>
                </a:lnTo>
                <a:lnTo>
                  <a:pt x="0" y="3774832"/>
                </a:lnTo>
                <a:lnTo>
                  <a:pt x="0" y="32"/>
                </a:lnTo>
                <a:lnTo>
                  <a:pt x="3167763" y="32"/>
                </a:lnTo>
                <a:lnTo>
                  <a:pt x="3217045" y="1807"/>
                </a:lnTo>
                <a:lnTo>
                  <a:pt x="3265786" y="7086"/>
                </a:lnTo>
                <a:lnTo>
                  <a:pt x="3313813" y="15797"/>
                </a:lnTo>
                <a:lnTo>
                  <a:pt x="3360953" y="27868"/>
                </a:lnTo>
                <a:lnTo>
                  <a:pt x="3407035" y="43228"/>
                </a:lnTo>
                <a:lnTo>
                  <a:pt x="3451885" y="61806"/>
                </a:lnTo>
                <a:lnTo>
                  <a:pt x="3495330" y="83529"/>
                </a:lnTo>
                <a:lnTo>
                  <a:pt x="3537199" y="108327"/>
                </a:lnTo>
                <a:lnTo>
                  <a:pt x="3577319" y="136127"/>
                </a:lnTo>
                <a:lnTo>
                  <a:pt x="3615517" y="166859"/>
                </a:lnTo>
                <a:lnTo>
                  <a:pt x="3651619" y="200452"/>
                </a:lnTo>
                <a:lnTo>
                  <a:pt x="3685211" y="236555"/>
                </a:lnTo>
                <a:lnTo>
                  <a:pt x="3715944" y="274752"/>
                </a:lnTo>
                <a:lnTo>
                  <a:pt x="3743744" y="314872"/>
                </a:lnTo>
                <a:lnTo>
                  <a:pt x="3768542" y="356741"/>
                </a:lnTo>
                <a:lnTo>
                  <a:pt x="3790265" y="400187"/>
                </a:lnTo>
                <a:lnTo>
                  <a:pt x="3808843" y="445037"/>
                </a:lnTo>
                <a:lnTo>
                  <a:pt x="3824203" y="491118"/>
                </a:lnTo>
                <a:lnTo>
                  <a:pt x="3836274" y="538259"/>
                </a:lnTo>
                <a:lnTo>
                  <a:pt x="3844985" y="586285"/>
                </a:lnTo>
                <a:lnTo>
                  <a:pt x="3850263" y="635026"/>
                </a:lnTo>
                <a:lnTo>
                  <a:pt x="3852039" y="684308"/>
                </a:lnTo>
                <a:lnTo>
                  <a:pt x="3852025" y="4459140"/>
                </a:lnTo>
                <a:close/>
              </a:path>
            </a:pathLst>
          </a:custGeom>
          <a:solidFill>
            <a:schemeClr val="accent6">
              <a:lumMod val="75000"/>
            </a:schemeClr>
          </a:solidFill>
        </p:spPr>
        <p:txBody>
          <a:bodyPr wrap="square" lIns="0" tIns="0" rIns="0" bIns="0" rtlCol="0"/>
          <a:lstStyle/>
          <a:p>
            <a:endParaRPr/>
          </a:p>
        </p:txBody>
      </p:sp>
      <p:sp>
        <p:nvSpPr>
          <p:cNvPr id="22" name="object 22"/>
          <p:cNvSpPr txBox="1"/>
          <p:nvPr/>
        </p:nvSpPr>
        <p:spPr>
          <a:xfrm>
            <a:off x="8385327" y="1223916"/>
            <a:ext cx="1399540" cy="628377"/>
          </a:xfrm>
          <a:prstGeom prst="rect">
            <a:avLst/>
          </a:prstGeom>
        </p:spPr>
        <p:txBody>
          <a:bodyPr vert="horz" wrap="square" lIns="0" tIns="12700" rIns="0" bIns="0" rtlCol="0">
            <a:spAutoFit/>
          </a:bodyPr>
          <a:lstStyle/>
          <a:p>
            <a:pPr marL="12700">
              <a:lnSpc>
                <a:spcPct val="100000"/>
              </a:lnSpc>
              <a:spcBef>
                <a:spcPts val="100"/>
              </a:spcBef>
            </a:pPr>
            <a:r>
              <a:rPr sz="2000" b="1" spc="-15" dirty="0">
                <a:latin typeface="Roboto"/>
                <a:cs typeface="Roboto"/>
              </a:rPr>
              <a:t>Dijital</a:t>
            </a:r>
            <a:r>
              <a:rPr sz="2000" b="1" spc="-65" dirty="0">
                <a:latin typeface="Roboto"/>
                <a:cs typeface="Roboto"/>
              </a:rPr>
              <a:t> </a:t>
            </a:r>
            <a:r>
              <a:rPr sz="2000" b="1" spc="-20" dirty="0">
                <a:latin typeface="Roboto"/>
                <a:cs typeface="Roboto"/>
              </a:rPr>
              <a:t>Boyut</a:t>
            </a:r>
            <a:endParaRPr sz="2000">
              <a:latin typeface="Roboto"/>
              <a:cs typeface="Roboto"/>
            </a:endParaRPr>
          </a:p>
        </p:txBody>
      </p:sp>
      <p:sp>
        <p:nvSpPr>
          <p:cNvPr id="23" name="object 23"/>
          <p:cNvSpPr txBox="1"/>
          <p:nvPr/>
        </p:nvSpPr>
        <p:spPr>
          <a:xfrm>
            <a:off x="8223647" y="2050833"/>
            <a:ext cx="3238500" cy="2540000"/>
          </a:xfrm>
          <a:prstGeom prst="rect">
            <a:avLst/>
          </a:prstGeom>
        </p:spPr>
        <p:txBody>
          <a:bodyPr vert="horz" wrap="square" lIns="0" tIns="12700" rIns="0" bIns="0" rtlCol="0">
            <a:spAutoFit/>
          </a:bodyPr>
          <a:lstStyle/>
          <a:p>
            <a:pPr marL="12700" marR="5080">
              <a:lnSpc>
                <a:spcPct val="114599"/>
              </a:lnSpc>
              <a:spcBef>
                <a:spcPts val="100"/>
              </a:spcBef>
            </a:pPr>
            <a:r>
              <a:rPr sz="1200" spc="-20" dirty="0">
                <a:solidFill>
                  <a:srgbClr val="FFFFFF"/>
                </a:solidFill>
                <a:latin typeface="Roboto"/>
                <a:cs typeface="Roboto"/>
              </a:rPr>
              <a:t>Sanal</a:t>
            </a:r>
            <a:r>
              <a:rPr sz="1200" spc="-15" dirty="0">
                <a:solidFill>
                  <a:srgbClr val="FFFFFF"/>
                </a:solidFill>
                <a:latin typeface="Roboto"/>
                <a:cs typeface="Roboto"/>
              </a:rPr>
              <a:t> ve</a:t>
            </a:r>
            <a:r>
              <a:rPr sz="1200" spc="-10" dirty="0">
                <a:solidFill>
                  <a:srgbClr val="FFFFFF"/>
                </a:solidFill>
                <a:latin typeface="Roboto"/>
                <a:cs typeface="Roboto"/>
              </a:rPr>
              <a:t> </a:t>
            </a:r>
            <a:r>
              <a:rPr sz="1200" spc="-15" dirty="0">
                <a:solidFill>
                  <a:srgbClr val="FFFFFF"/>
                </a:solidFill>
                <a:latin typeface="Roboto"/>
                <a:cs typeface="Roboto"/>
              </a:rPr>
              <a:t>harmanlanmış</a:t>
            </a:r>
            <a:r>
              <a:rPr sz="1200" spc="-10" dirty="0">
                <a:solidFill>
                  <a:srgbClr val="FFFFFF"/>
                </a:solidFill>
                <a:latin typeface="Roboto"/>
                <a:cs typeface="Roboto"/>
              </a:rPr>
              <a:t> öğrenme </a:t>
            </a:r>
            <a:r>
              <a:rPr sz="1200" spc="-15" dirty="0">
                <a:solidFill>
                  <a:srgbClr val="FFFFFF"/>
                </a:solidFill>
                <a:latin typeface="Roboto"/>
                <a:cs typeface="Roboto"/>
              </a:rPr>
              <a:t>fırsatlarıyla </a:t>
            </a:r>
            <a:r>
              <a:rPr sz="1200" spc="-10" dirty="0">
                <a:solidFill>
                  <a:srgbClr val="FFFFFF"/>
                </a:solidFill>
                <a:latin typeface="Roboto"/>
                <a:cs typeface="Roboto"/>
              </a:rPr>
              <a:t> </a:t>
            </a:r>
            <a:r>
              <a:rPr sz="1200" spc="-15" dirty="0">
                <a:solidFill>
                  <a:srgbClr val="FFFFFF"/>
                </a:solidFill>
                <a:latin typeface="Roboto"/>
                <a:cs typeface="Roboto"/>
              </a:rPr>
              <a:t>sanal</a:t>
            </a:r>
            <a:r>
              <a:rPr sz="1200" spc="-5" dirty="0">
                <a:solidFill>
                  <a:srgbClr val="FFFFFF"/>
                </a:solidFill>
                <a:latin typeface="Roboto"/>
                <a:cs typeface="Roboto"/>
              </a:rPr>
              <a:t> </a:t>
            </a:r>
            <a:r>
              <a:rPr sz="1200" spc="-20" dirty="0">
                <a:solidFill>
                  <a:srgbClr val="FFFFFF"/>
                </a:solidFill>
                <a:latin typeface="Roboto"/>
                <a:cs typeface="Roboto"/>
              </a:rPr>
              <a:t>işbirliği</a:t>
            </a:r>
            <a:r>
              <a:rPr sz="1200" spc="-5" dirty="0">
                <a:solidFill>
                  <a:srgbClr val="FFFFFF"/>
                </a:solidFill>
                <a:latin typeface="Roboto"/>
                <a:cs typeface="Roboto"/>
              </a:rPr>
              <a:t> </a:t>
            </a:r>
            <a:r>
              <a:rPr sz="1200" spc="-15" dirty="0">
                <a:solidFill>
                  <a:srgbClr val="FFFFFF"/>
                </a:solidFill>
                <a:latin typeface="Roboto"/>
                <a:cs typeface="Roboto"/>
              </a:rPr>
              <a:t>ve</a:t>
            </a:r>
            <a:r>
              <a:rPr sz="1200" dirty="0">
                <a:solidFill>
                  <a:srgbClr val="FFFFFF"/>
                </a:solidFill>
                <a:latin typeface="Roboto"/>
                <a:cs typeface="Roboto"/>
              </a:rPr>
              <a:t> </a:t>
            </a:r>
            <a:r>
              <a:rPr sz="1200" spc="-25" dirty="0">
                <a:solidFill>
                  <a:srgbClr val="FFFFFF"/>
                </a:solidFill>
                <a:latin typeface="Roboto"/>
                <a:cs typeface="Roboto"/>
              </a:rPr>
              <a:t>deney,</a:t>
            </a:r>
            <a:r>
              <a:rPr sz="1200" spc="-5" dirty="0">
                <a:solidFill>
                  <a:srgbClr val="FFFFFF"/>
                </a:solidFill>
                <a:latin typeface="Roboto"/>
                <a:cs typeface="Roboto"/>
              </a:rPr>
              <a:t> </a:t>
            </a:r>
            <a:r>
              <a:rPr sz="1200" spc="-15" dirty="0">
                <a:solidFill>
                  <a:srgbClr val="FFFFFF"/>
                </a:solidFill>
                <a:latin typeface="Roboto"/>
                <a:cs typeface="Roboto"/>
              </a:rPr>
              <a:t>başarılı</a:t>
            </a:r>
            <a:r>
              <a:rPr sz="1200" dirty="0">
                <a:solidFill>
                  <a:srgbClr val="FFFFFF"/>
                </a:solidFill>
                <a:latin typeface="Roboto"/>
                <a:cs typeface="Roboto"/>
              </a:rPr>
              <a:t> </a:t>
            </a:r>
            <a:r>
              <a:rPr sz="1200" spc="-15" dirty="0">
                <a:solidFill>
                  <a:srgbClr val="FFFFFF"/>
                </a:solidFill>
                <a:latin typeface="Roboto"/>
                <a:cs typeface="Roboto"/>
              </a:rPr>
              <a:t>Ortaklıkların </a:t>
            </a:r>
            <a:r>
              <a:rPr sz="1200" spc="-10" dirty="0">
                <a:solidFill>
                  <a:srgbClr val="FFFFFF"/>
                </a:solidFill>
                <a:latin typeface="Roboto"/>
                <a:cs typeface="Roboto"/>
              </a:rPr>
              <a:t> </a:t>
            </a:r>
            <a:r>
              <a:rPr sz="1200" spc="-25" dirty="0">
                <a:solidFill>
                  <a:srgbClr val="FFFFFF"/>
                </a:solidFill>
                <a:latin typeface="Roboto"/>
                <a:cs typeface="Roboto"/>
              </a:rPr>
              <a:t>anahtarıdır.</a:t>
            </a:r>
            <a:r>
              <a:rPr sz="1200" spc="-5" dirty="0">
                <a:solidFill>
                  <a:srgbClr val="FFFFFF"/>
                </a:solidFill>
                <a:latin typeface="Roboto"/>
                <a:cs typeface="Roboto"/>
              </a:rPr>
              <a:t> </a:t>
            </a:r>
            <a:r>
              <a:rPr sz="1200" spc="-10" dirty="0">
                <a:solidFill>
                  <a:srgbClr val="FFFFFF"/>
                </a:solidFill>
                <a:latin typeface="Roboto"/>
                <a:cs typeface="Roboto"/>
              </a:rPr>
              <a:t>Özellikle,</a:t>
            </a:r>
            <a:r>
              <a:rPr sz="1200" spc="-5" dirty="0">
                <a:solidFill>
                  <a:srgbClr val="FFFFFF"/>
                </a:solidFill>
                <a:latin typeface="Roboto"/>
                <a:cs typeface="Roboto"/>
              </a:rPr>
              <a:t> </a:t>
            </a:r>
            <a:r>
              <a:rPr sz="1200" spc="-15" dirty="0" err="1">
                <a:solidFill>
                  <a:srgbClr val="FFFFFF"/>
                </a:solidFill>
                <a:latin typeface="Roboto"/>
                <a:cs typeface="Roboto"/>
              </a:rPr>
              <a:t>okul</a:t>
            </a:r>
            <a:r>
              <a:rPr sz="1200" dirty="0">
                <a:solidFill>
                  <a:srgbClr val="FFFFFF"/>
                </a:solidFill>
                <a:latin typeface="Roboto"/>
                <a:cs typeface="Roboto"/>
              </a:rPr>
              <a:t> </a:t>
            </a:r>
            <a:r>
              <a:rPr sz="1200" spc="-15" dirty="0">
                <a:solidFill>
                  <a:srgbClr val="FFFFFF"/>
                </a:solidFill>
                <a:latin typeface="Roboto"/>
                <a:cs typeface="Roboto"/>
              </a:rPr>
              <a:t>eğitimi</a:t>
            </a:r>
            <a:r>
              <a:rPr sz="1200" spc="-5" dirty="0">
                <a:solidFill>
                  <a:srgbClr val="FFFFFF"/>
                </a:solidFill>
                <a:latin typeface="Roboto"/>
                <a:cs typeface="Roboto"/>
              </a:rPr>
              <a:t> </a:t>
            </a:r>
            <a:r>
              <a:rPr sz="1200" spc="-15" dirty="0">
                <a:solidFill>
                  <a:srgbClr val="FFFFFF"/>
                </a:solidFill>
                <a:latin typeface="Roboto"/>
                <a:cs typeface="Roboto"/>
              </a:rPr>
              <a:t>ve</a:t>
            </a:r>
            <a:r>
              <a:rPr sz="1200" spc="-5" dirty="0">
                <a:solidFill>
                  <a:srgbClr val="FFFFFF"/>
                </a:solidFill>
                <a:latin typeface="Roboto"/>
                <a:cs typeface="Roboto"/>
              </a:rPr>
              <a:t> </a:t>
            </a:r>
            <a:r>
              <a:rPr sz="1200" spc="-20" dirty="0">
                <a:solidFill>
                  <a:srgbClr val="FFFFFF"/>
                </a:solidFill>
                <a:latin typeface="Roboto"/>
                <a:cs typeface="Roboto"/>
              </a:rPr>
              <a:t>yetişkin </a:t>
            </a:r>
            <a:r>
              <a:rPr sz="1200" spc="-15" dirty="0">
                <a:solidFill>
                  <a:srgbClr val="FFFFFF"/>
                </a:solidFill>
                <a:latin typeface="Roboto"/>
                <a:cs typeface="Roboto"/>
              </a:rPr>
              <a:t> eğitimi</a:t>
            </a:r>
            <a:r>
              <a:rPr sz="1200" spc="-5" dirty="0">
                <a:solidFill>
                  <a:srgbClr val="FFFFFF"/>
                </a:solidFill>
                <a:latin typeface="Roboto"/>
                <a:cs typeface="Roboto"/>
              </a:rPr>
              <a:t> </a:t>
            </a:r>
            <a:r>
              <a:rPr sz="1200" spc="-15" dirty="0">
                <a:solidFill>
                  <a:srgbClr val="FFFFFF"/>
                </a:solidFill>
                <a:latin typeface="Roboto"/>
                <a:cs typeface="Roboto"/>
              </a:rPr>
              <a:t>alanındaki</a:t>
            </a:r>
            <a:r>
              <a:rPr sz="1200" spc="-5" dirty="0">
                <a:solidFill>
                  <a:srgbClr val="FFFFFF"/>
                </a:solidFill>
                <a:latin typeface="Roboto"/>
                <a:cs typeface="Roboto"/>
              </a:rPr>
              <a:t> </a:t>
            </a:r>
            <a:r>
              <a:rPr sz="1200" spc="-15" dirty="0">
                <a:solidFill>
                  <a:srgbClr val="FFFFFF"/>
                </a:solidFill>
                <a:latin typeface="Roboto"/>
                <a:cs typeface="Roboto"/>
              </a:rPr>
              <a:t>projeler</a:t>
            </a:r>
            <a:r>
              <a:rPr sz="1200" spc="-5" dirty="0">
                <a:solidFill>
                  <a:srgbClr val="FFFFFF"/>
                </a:solidFill>
                <a:latin typeface="Roboto"/>
                <a:cs typeface="Roboto"/>
              </a:rPr>
              <a:t> </a:t>
            </a:r>
            <a:r>
              <a:rPr sz="1200" spc="-20" dirty="0">
                <a:solidFill>
                  <a:srgbClr val="FFFFFF"/>
                </a:solidFill>
                <a:latin typeface="Roboto"/>
                <a:cs typeface="Roboto"/>
              </a:rPr>
              <a:t>eTwinning,</a:t>
            </a:r>
            <a:r>
              <a:rPr sz="1200" spc="-5" dirty="0">
                <a:solidFill>
                  <a:srgbClr val="FFFFFF"/>
                </a:solidFill>
                <a:latin typeface="Roboto"/>
                <a:cs typeface="Roboto"/>
              </a:rPr>
              <a:t> </a:t>
            </a:r>
            <a:r>
              <a:rPr sz="1200" spc="-15" dirty="0">
                <a:solidFill>
                  <a:srgbClr val="FFFFFF"/>
                </a:solidFill>
                <a:latin typeface="Roboto"/>
                <a:cs typeface="Roboto"/>
              </a:rPr>
              <a:t>School </a:t>
            </a:r>
            <a:r>
              <a:rPr sz="1200" spc="-10" dirty="0">
                <a:solidFill>
                  <a:srgbClr val="FFFFFF"/>
                </a:solidFill>
                <a:latin typeface="Roboto"/>
                <a:cs typeface="Roboto"/>
              </a:rPr>
              <a:t> </a:t>
            </a:r>
            <a:r>
              <a:rPr sz="1200" spc="-15" dirty="0">
                <a:solidFill>
                  <a:srgbClr val="FFFFFF"/>
                </a:solidFill>
                <a:latin typeface="Roboto"/>
                <a:cs typeface="Roboto"/>
              </a:rPr>
              <a:t>Education</a:t>
            </a:r>
            <a:r>
              <a:rPr sz="1200" spc="-5" dirty="0">
                <a:solidFill>
                  <a:srgbClr val="FFFFFF"/>
                </a:solidFill>
                <a:latin typeface="Roboto"/>
                <a:cs typeface="Roboto"/>
              </a:rPr>
              <a:t> </a:t>
            </a:r>
            <a:r>
              <a:rPr sz="1200" spc="-20" dirty="0">
                <a:solidFill>
                  <a:srgbClr val="FFFFFF"/>
                </a:solidFill>
                <a:latin typeface="Roboto"/>
                <a:cs typeface="Roboto"/>
              </a:rPr>
              <a:t>Gateway,</a:t>
            </a:r>
            <a:r>
              <a:rPr sz="1200" dirty="0">
                <a:solidFill>
                  <a:srgbClr val="FFFFFF"/>
                </a:solidFill>
                <a:latin typeface="Roboto"/>
                <a:cs typeface="Roboto"/>
              </a:rPr>
              <a:t> </a:t>
            </a:r>
            <a:r>
              <a:rPr sz="1200" spc="-15" dirty="0">
                <a:solidFill>
                  <a:srgbClr val="FFFFFF"/>
                </a:solidFill>
                <a:latin typeface="Roboto"/>
                <a:cs typeface="Roboto"/>
              </a:rPr>
              <a:t>EPALE</a:t>
            </a:r>
            <a:r>
              <a:rPr sz="1200" spc="-5" dirty="0">
                <a:solidFill>
                  <a:srgbClr val="FFFFFF"/>
                </a:solidFill>
                <a:latin typeface="Roboto"/>
                <a:cs typeface="Roboto"/>
              </a:rPr>
              <a:t> </a:t>
            </a:r>
            <a:r>
              <a:rPr sz="1200" spc="-15" dirty="0">
                <a:solidFill>
                  <a:srgbClr val="FFFFFF"/>
                </a:solidFill>
                <a:latin typeface="Roboto"/>
                <a:cs typeface="Roboto"/>
              </a:rPr>
              <a:t>Platformlarını</a:t>
            </a:r>
            <a:r>
              <a:rPr sz="1200" dirty="0">
                <a:solidFill>
                  <a:srgbClr val="FFFFFF"/>
                </a:solidFill>
                <a:latin typeface="Roboto"/>
                <a:cs typeface="Roboto"/>
              </a:rPr>
              <a:t> </a:t>
            </a:r>
            <a:r>
              <a:rPr sz="1200" spc="-15" dirty="0">
                <a:solidFill>
                  <a:srgbClr val="FFFFFF"/>
                </a:solidFill>
                <a:latin typeface="Roboto"/>
                <a:cs typeface="Roboto"/>
              </a:rPr>
              <a:t>proje </a:t>
            </a:r>
            <a:r>
              <a:rPr sz="1200" spc="-10" dirty="0">
                <a:solidFill>
                  <a:srgbClr val="FFFFFF"/>
                </a:solidFill>
                <a:latin typeface="Roboto"/>
                <a:cs typeface="Roboto"/>
              </a:rPr>
              <a:t> </a:t>
            </a:r>
            <a:r>
              <a:rPr sz="1200" spc="-15" dirty="0">
                <a:solidFill>
                  <a:srgbClr val="FFFFFF"/>
                </a:solidFill>
                <a:latin typeface="Roboto"/>
                <a:cs typeface="Roboto"/>
              </a:rPr>
              <a:t>faaliyetleri</a:t>
            </a:r>
            <a:r>
              <a:rPr sz="1200" spc="-5" dirty="0">
                <a:solidFill>
                  <a:srgbClr val="FFFFFF"/>
                </a:solidFill>
                <a:latin typeface="Roboto"/>
                <a:cs typeface="Roboto"/>
              </a:rPr>
              <a:t> </a:t>
            </a:r>
            <a:r>
              <a:rPr sz="1200" spc="-10" dirty="0">
                <a:solidFill>
                  <a:srgbClr val="FFFFFF"/>
                </a:solidFill>
                <a:latin typeface="Roboto"/>
                <a:cs typeface="Roboto"/>
              </a:rPr>
              <a:t>öncesinde,</a:t>
            </a:r>
            <a:r>
              <a:rPr sz="1200" dirty="0">
                <a:solidFill>
                  <a:srgbClr val="FFFFFF"/>
                </a:solidFill>
                <a:latin typeface="Roboto"/>
                <a:cs typeface="Roboto"/>
              </a:rPr>
              <a:t> </a:t>
            </a:r>
            <a:r>
              <a:rPr sz="1200" spc="-20" dirty="0">
                <a:solidFill>
                  <a:srgbClr val="FFFFFF"/>
                </a:solidFill>
                <a:latin typeface="Roboto"/>
                <a:cs typeface="Roboto"/>
              </a:rPr>
              <a:t>sırasında</a:t>
            </a:r>
            <a:r>
              <a:rPr sz="1200" spc="-5" dirty="0">
                <a:solidFill>
                  <a:srgbClr val="FFFFFF"/>
                </a:solidFill>
                <a:latin typeface="Roboto"/>
                <a:cs typeface="Roboto"/>
              </a:rPr>
              <a:t> </a:t>
            </a:r>
            <a:r>
              <a:rPr sz="1200" spc="-15" dirty="0">
                <a:solidFill>
                  <a:srgbClr val="FFFFFF"/>
                </a:solidFill>
                <a:latin typeface="Roboto"/>
                <a:cs typeface="Roboto"/>
              </a:rPr>
              <a:t>ve</a:t>
            </a:r>
            <a:r>
              <a:rPr sz="1200" dirty="0">
                <a:solidFill>
                  <a:srgbClr val="FFFFFF"/>
                </a:solidFill>
                <a:latin typeface="Roboto"/>
                <a:cs typeface="Roboto"/>
              </a:rPr>
              <a:t> </a:t>
            </a:r>
            <a:r>
              <a:rPr sz="1200" spc="-20" dirty="0">
                <a:solidFill>
                  <a:srgbClr val="FFFFFF"/>
                </a:solidFill>
                <a:latin typeface="Roboto"/>
                <a:cs typeface="Roboto"/>
              </a:rPr>
              <a:t>sonrasında </a:t>
            </a:r>
            <a:r>
              <a:rPr sz="1200" spc="-15" dirty="0">
                <a:solidFill>
                  <a:srgbClr val="FFFFFF"/>
                </a:solidFill>
                <a:latin typeface="Roboto"/>
                <a:cs typeface="Roboto"/>
              </a:rPr>
              <a:t> birlikte</a:t>
            </a:r>
            <a:r>
              <a:rPr sz="1200" spc="-10" dirty="0">
                <a:solidFill>
                  <a:srgbClr val="FFFFFF"/>
                </a:solidFill>
                <a:latin typeface="Roboto"/>
                <a:cs typeface="Roboto"/>
              </a:rPr>
              <a:t> çalışmak</a:t>
            </a:r>
            <a:r>
              <a:rPr sz="1200" spc="-5" dirty="0">
                <a:solidFill>
                  <a:srgbClr val="FFFFFF"/>
                </a:solidFill>
                <a:latin typeface="Roboto"/>
                <a:cs typeface="Roboto"/>
              </a:rPr>
              <a:t> </a:t>
            </a:r>
            <a:r>
              <a:rPr sz="1200" spc="-15" dirty="0">
                <a:solidFill>
                  <a:srgbClr val="FFFFFF"/>
                </a:solidFill>
                <a:latin typeface="Roboto"/>
                <a:cs typeface="Roboto"/>
              </a:rPr>
              <a:t>için</a:t>
            </a:r>
            <a:r>
              <a:rPr sz="1200" spc="-10" dirty="0">
                <a:solidFill>
                  <a:srgbClr val="FFFFFF"/>
                </a:solidFill>
                <a:latin typeface="Roboto"/>
                <a:cs typeface="Roboto"/>
              </a:rPr>
              <a:t> şiddetle</a:t>
            </a:r>
            <a:r>
              <a:rPr sz="1200" spc="-5" dirty="0">
                <a:solidFill>
                  <a:srgbClr val="FFFFFF"/>
                </a:solidFill>
                <a:latin typeface="Roboto"/>
                <a:cs typeface="Roboto"/>
              </a:rPr>
              <a:t> </a:t>
            </a:r>
            <a:r>
              <a:rPr sz="1200" spc="-15" dirty="0">
                <a:solidFill>
                  <a:srgbClr val="FFFFFF"/>
                </a:solidFill>
                <a:latin typeface="Roboto"/>
                <a:cs typeface="Roboto"/>
              </a:rPr>
              <a:t>teşvik </a:t>
            </a:r>
            <a:r>
              <a:rPr sz="1200" spc="-10" dirty="0">
                <a:solidFill>
                  <a:srgbClr val="FFFFFF"/>
                </a:solidFill>
                <a:latin typeface="Roboto"/>
                <a:cs typeface="Roboto"/>
              </a:rPr>
              <a:t> </a:t>
            </a:r>
            <a:r>
              <a:rPr sz="1200" spc="-15" dirty="0">
                <a:solidFill>
                  <a:srgbClr val="FFFFFF"/>
                </a:solidFill>
                <a:latin typeface="Roboto"/>
                <a:cs typeface="Roboto"/>
              </a:rPr>
              <a:t>edilmektedir. </a:t>
            </a:r>
            <a:r>
              <a:rPr sz="1200" spc="-10" dirty="0">
                <a:solidFill>
                  <a:srgbClr val="FFFFFF"/>
                </a:solidFill>
                <a:latin typeface="Roboto"/>
                <a:cs typeface="Roboto"/>
              </a:rPr>
              <a:t>Gençlik</a:t>
            </a:r>
            <a:r>
              <a:rPr sz="1200" spc="-15" dirty="0">
                <a:solidFill>
                  <a:srgbClr val="FFFFFF"/>
                </a:solidFill>
                <a:latin typeface="Roboto"/>
                <a:cs typeface="Roboto"/>
              </a:rPr>
              <a:t> alanındaki</a:t>
            </a:r>
            <a:r>
              <a:rPr sz="1200" spc="-10" dirty="0">
                <a:solidFill>
                  <a:srgbClr val="FFFFFF"/>
                </a:solidFill>
                <a:latin typeface="Roboto"/>
                <a:cs typeface="Roboto"/>
              </a:rPr>
              <a:t> </a:t>
            </a:r>
            <a:r>
              <a:rPr sz="1200" spc="-20" dirty="0">
                <a:solidFill>
                  <a:srgbClr val="FFFFFF"/>
                </a:solidFill>
                <a:latin typeface="Roboto"/>
                <a:cs typeface="Roboto"/>
              </a:rPr>
              <a:t>projeler,</a:t>
            </a:r>
            <a:r>
              <a:rPr sz="1200" spc="-15" dirty="0">
                <a:solidFill>
                  <a:srgbClr val="FFFFFF"/>
                </a:solidFill>
                <a:latin typeface="Roboto"/>
                <a:cs typeface="Roboto"/>
              </a:rPr>
              <a:t> proje </a:t>
            </a:r>
            <a:r>
              <a:rPr sz="1200" spc="-10" dirty="0">
                <a:solidFill>
                  <a:srgbClr val="FFFFFF"/>
                </a:solidFill>
                <a:latin typeface="Roboto"/>
                <a:cs typeface="Roboto"/>
              </a:rPr>
              <a:t> </a:t>
            </a:r>
            <a:r>
              <a:rPr sz="1200" spc="-15" dirty="0">
                <a:solidFill>
                  <a:srgbClr val="FFFFFF"/>
                </a:solidFill>
                <a:latin typeface="Roboto"/>
                <a:cs typeface="Roboto"/>
              </a:rPr>
              <a:t>faaliyetleri</a:t>
            </a:r>
            <a:r>
              <a:rPr sz="1200" spc="-5" dirty="0">
                <a:solidFill>
                  <a:srgbClr val="FFFFFF"/>
                </a:solidFill>
                <a:latin typeface="Roboto"/>
                <a:cs typeface="Roboto"/>
              </a:rPr>
              <a:t> </a:t>
            </a:r>
            <a:r>
              <a:rPr sz="1200" spc="-10" dirty="0">
                <a:solidFill>
                  <a:srgbClr val="FFFFFF"/>
                </a:solidFill>
                <a:latin typeface="Roboto"/>
                <a:cs typeface="Roboto"/>
              </a:rPr>
              <a:t>öncesinde,</a:t>
            </a:r>
            <a:r>
              <a:rPr sz="1200" dirty="0">
                <a:solidFill>
                  <a:srgbClr val="FFFFFF"/>
                </a:solidFill>
                <a:latin typeface="Roboto"/>
                <a:cs typeface="Roboto"/>
              </a:rPr>
              <a:t> </a:t>
            </a:r>
            <a:r>
              <a:rPr sz="1200" spc="-20" dirty="0">
                <a:solidFill>
                  <a:srgbClr val="FFFFFF"/>
                </a:solidFill>
                <a:latin typeface="Roboto"/>
                <a:cs typeface="Roboto"/>
              </a:rPr>
              <a:t>sırasında</a:t>
            </a:r>
            <a:r>
              <a:rPr sz="1200" spc="-5" dirty="0">
                <a:solidFill>
                  <a:srgbClr val="FFFFFF"/>
                </a:solidFill>
                <a:latin typeface="Roboto"/>
                <a:cs typeface="Roboto"/>
              </a:rPr>
              <a:t> </a:t>
            </a:r>
            <a:r>
              <a:rPr sz="1200" spc="-15" dirty="0">
                <a:solidFill>
                  <a:srgbClr val="FFFFFF"/>
                </a:solidFill>
                <a:latin typeface="Roboto"/>
                <a:cs typeface="Roboto"/>
              </a:rPr>
              <a:t>ve</a:t>
            </a:r>
            <a:r>
              <a:rPr sz="1200" dirty="0">
                <a:solidFill>
                  <a:srgbClr val="FFFFFF"/>
                </a:solidFill>
                <a:latin typeface="Roboto"/>
                <a:cs typeface="Roboto"/>
              </a:rPr>
              <a:t> </a:t>
            </a:r>
            <a:r>
              <a:rPr sz="1200" spc="-20" dirty="0">
                <a:solidFill>
                  <a:srgbClr val="FFFFFF"/>
                </a:solidFill>
                <a:latin typeface="Roboto"/>
                <a:cs typeface="Roboto"/>
              </a:rPr>
              <a:t>sonrasında </a:t>
            </a:r>
            <a:r>
              <a:rPr sz="1200" spc="-15" dirty="0">
                <a:solidFill>
                  <a:srgbClr val="FFFFFF"/>
                </a:solidFill>
                <a:latin typeface="Roboto"/>
                <a:cs typeface="Roboto"/>
              </a:rPr>
              <a:t> birlikte</a:t>
            </a:r>
            <a:r>
              <a:rPr sz="1200" spc="-10" dirty="0">
                <a:solidFill>
                  <a:srgbClr val="FFFFFF"/>
                </a:solidFill>
                <a:latin typeface="Roboto"/>
                <a:cs typeface="Roboto"/>
              </a:rPr>
              <a:t> çalışmak </a:t>
            </a:r>
            <a:r>
              <a:rPr sz="1200" spc="-15" dirty="0">
                <a:solidFill>
                  <a:srgbClr val="FFFFFF"/>
                </a:solidFill>
                <a:latin typeface="Roboto"/>
                <a:cs typeface="Roboto"/>
              </a:rPr>
              <a:t>için</a:t>
            </a:r>
            <a:r>
              <a:rPr sz="1200" spc="-10" dirty="0">
                <a:solidFill>
                  <a:srgbClr val="FFFFFF"/>
                </a:solidFill>
                <a:latin typeface="Roboto"/>
                <a:cs typeface="Roboto"/>
              </a:rPr>
              <a:t> </a:t>
            </a:r>
            <a:r>
              <a:rPr sz="1200" spc="-20" dirty="0">
                <a:solidFill>
                  <a:srgbClr val="FFFFFF"/>
                </a:solidFill>
                <a:latin typeface="Roboto"/>
                <a:cs typeface="Roboto"/>
              </a:rPr>
              <a:t>Avrupa</a:t>
            </a:r>
            <a:r>
              <a:rPr sz="1200" spc="-10" dirty="0">
                <a:solidFill>
                  <a:srgbClr val="FFFFFF"/>
                </a:solidFill>
                <a:latin typeface="Roboto"/>
                <a:cs typeface="Roboto"/>
              </a:rPr>
              <a:t> Gençlik</a:t>
            </a:r>
            <a:r>
              <a:rPr sz="1200" spc="-5" dirty="0">
                <a:solidFill>
                  <a:srgbClr val="FFFFFF"/>
                </a:solidFill>
                <a:latin typeface="Roboto"/>
                <a:cs typeface="Roboto"/>
              </a:rPr>
              <a:t> </a:t>
            </a:r>
            <a:r>
              <a:rPr sz="1200" spc="-10" dirty="0">
                <a:solidFill>
                  <a:srgbClr val="FFFFFF"/>
                </a:solidFill>
                <a:latin typeface="Roboto"/>
                <a:cs typeface="Roboto"/>
              </a:rPr>
              <a:t>Portalı </a:t>
            </a:r>
            <a:r>
              <a:rPr sz="1200" spc="-15" dirty="0">
                <a:solidFill>
                  <a:srgbClr val="FFFFFF"/>
                </a:solidFill>
                <a:latin typeface="Roboto"/>
                <a:cs typeface="Roboto"/>
              </a:rPr>
              <a:t>ve </a:t>
            </a:r>
            <a:r>
              <a:rPr sz="1200" spc="-10" dirty="0">
                <a:solidFill>
                  <a:srgbClr val="FFFFFF"/>
                </a:solidFill>
                <a:latin typeface="Roboto"/>
                <a:cs typeface="Roboto"/>
              </a:rPr>
              <a:t> </a:t>
            </a:r>
            <a:r>
              <a:rPr sz="1200" spc="-20" dirty="0">
                <a:solidFill>
                  <a:srgbClr val="FFFFFF"/>
                </a:solidFill>
                <a:latin typeface="Roboto"/>
                <a:cs typeface="Roboto"/>
              </a:rPr>
              <a:t>Avrupa</a:t>
            </a:r>
            <a:r>
              <a:rPr sz="1200" spc="-10" dirty="0">
                <a:solidFill>
                  <a:srgbClr val="FFFFFF"/>
                </a:solidFill>
                <a:latin typeface="Roboto"/>
                <a:cs typeface="Roboto"/>
              </a:rPr>
              <a:t> Gençlik </a:t>
            </a:r>
            <a:r>
              <a:rPr sz="1200" spc="-20" dirty="0">
                <a:solidFill>
                  <a:srgbClr val="FFFFFF"/>
                </a:solidFill>
                <a:latin typeface="Roboto"/>
                <a:cs typeface="Roboto"/>
              </a:rPr>
              <a:t>Strateji</a:t>
            </a:r>
            <a:r>
              <a:rPr sz="1200" spc="-5" dirty="0">
                <a:solidFill>
                  <a:srgbClr val="FFFFFF"/>
                </a:solidFill>
                <a:latin typeface="Roboto"/>
                <a:cs typeface="Roboto"/>
              </a:rPr>
              <a:t> </a:t>
            </a:r>
            <a:r>
              <a:rPr sz="1200" spc="-15" dirty="0">
                <a:solidFill>
                  <a:srgbClr val="FFFFFF"/>
                </a:solidFill>
                <a:latin typeface="Roboto"/>
                <a:cs typeface="Roboto"/>
              </a:rPr>
              <a:t>Platformunu</a:t>
            </a:r>
            <a:r>
              <a:rPr sz="1200" spc="35" dirty="0">
                <a:solidFill>
                  <a:srgbClr val="FFFFFF"/>
                </a:solidFill>
                <a:latin typeface="Roboto"/>
                <a:cs typeface="Roboto"/>
              </a:rPr>
              <a:t> </a:t>
            </a:r>
            <a:r>
              <a:rPr sz="1200" spc="-20" dirty="0">
                <a:solidFill>
                  <a:srgbClr val="FFFFFF"/>
                </a:solidFill>
                <a:latin typeface="Roboto"/>
                <a:cs typeface="Roboto"/>
              </a:rPr>
              <a:t>kullanmaya </a:t>
            </a:r>
            <a:r>
              <a:rPr sz="1200" spc="-285" dirty="0">
                <a:solidFill>
                  <a:srgbClr val="FFFFFF"/>
                </a:solidFill>
                <a:latin typeface="Roboto"/>
                <a:cs typeface="Roboto"/>
              </a:rPr>
              <a:t> </a:t>
            </a:r>
            <a:r>
              <a:rPr sz="1200" spc="-10" dirty="0">
                <a:solidFill>
                  <a:srgbClr val="FFFFFF"/>
                </a:solidFill>
                <a:latin typeface="Roboto"/>
                <a:cs typeface="Roboto"/>
              </a:rPr>
              <a:t>şiddetle </a:t>
            </a:r>
            <a:r>
              <a:rPr sz="1200" spc="-15" dirty="0">
                <a:solidFill>
                  <a:srgbClr val="FFFFFF"/>
                </a:solidFill>
                <a:latin typeface="Roboto"/>
                <a:cs typeface="Roboto"/>
              </a:rPr>
              <a:t>teşvik</a:t>
            </a:r>
            <a:r>
              <a:rPr sz="1200" spc="-5" dirty="0">
                <a:solidFill>
                  <a:srgbClr val="FFFFFF"/>
                </a:solidFill>
                <a:latin typeface="Roboto"/>
                <a:cs typeface="Roboto"/>
              </a:rPr>
              <a:t> </a:t>
            </a:r>
            <a:r>
              <a:rPr sz="1200" spc="-15" dirty="0">
                <a:solidFill>
                  <a:srgbClr val="FFFFFF"/>
                </a:solidFill>
                <a:latin typeface="Roboto"/>
                <a:cs typeface="Roboto"/>
              </a:rPr>
              <a:t>edilmektedir.</a:t>
            </a:r>
            <a:endParaRPr sz="1200" dirty="0">
              <a:latin typeface="Roboto"/>
              <a:cs typeface="Roboto"/>
            </a:endParaRPr>
          </a:p>
        </p:txBody>
      </p:sp>
      <p:grpSp>
        <p:nvGrpSpPr>
          <p:cNvPr id="24" name="object 24"/>
          <p:cNvGrpSpPr/>
          <p:nvPr/>
        </p:nvGrpSpPr>
        <p:grpSpPr>
          <a:xfrm>
            <a:off x="3817686" y="3248056"/>
            <a:ext cx="4184015" cy="417830"/>
            <a:chOff x="3817686" y="3248056"/>
            <a:chExt cx="4184015" cy="417830"/>
          </a:xfrm>
        </p:grpSpPr>
        <p:sp>
          <p:nvSpPr>
            <p:cNvPr id="25" name="object 25"/>
            <p:cNvSpPr/>
            <p:nvPr/>
          </p:nvSpPr>
          <p:spPr>
            <a:xfrm>
              <a:off x="3817686" y="3318294"/>
              <a:ext cx="347345" cy="347345"/>
            </a:xfrm>
            <a:custGeom>
              <a:avLst/>
              <a:gdLst/>
              <a:ahLst/>
              <a:cxnLst/>
              <a:rect l="l" t="t" r="r" b="b"/>
              <a:pathLst>
                <a:path w="347345" h="347345">
                  <a:moveTo>
                    <a:pt x="173577" y="347154"/>
                  </a:moveTo>
                  <a:lnTo>
                    <a:pt x="127433" y="340954"/>
                  </a:lnTo>
                  <a:lnTo>
                    <a:pt x="85969" y="323456"/>
                  </a:lnTo>
                  <a:lnTo>
                    <a:pt x="50839" y="296315"/>
                  </a:lnTo>
                  <a:lnTo>
                    <a:pt x="23698" y="261185"/>
                  </a:lnTo>
                  <a:lnTo>
                    <a:pt x="6200" y="219721"/>
                  </a:lnTo>
                  <a:lnTo>
                    <a:pt x="0" y="173577"/>
                  </a:lnTo>
                  <a:lnTo>
                    <a:pt x="6200" y="127433"/>
                  </a:lnTo>
                  <a:lnTo>
                    <a:pt x="23698" y="85969"/>
                  </a:lnTo>
                  <a:lnTo>
                    <a:pt x="50839" y="50839"/>
                  </a:lnTo>
                  <a:lnTo>
                    <a:pt x="85969" y="23698"/>
                  </a:lnTo>
                  <a:lnTo>
                    <a:pt x="127433" y="6200"/>
                  </a:lnTo>
                  <a:lnTo>
                    <a:pt x="173577" y="0"/>
                  </a:lnTo>
                  <a:lnTo>
                    <a:pt x="207599" y="3366"/>
                  </a:lnTo>
                  <a:lnTo>
                    <a:pt x="269878" y="29162"/>
                  </a:lnTo>
                  <a:lnTo>
                    <a:pt x="317992" y="77276"/>
                  </a:lnTo>
                  <a:lnTo>
                    <a:pt x="343789" y="139556"/>
                  </a:lnTo>
                  <a:lnTo>
                    <a:pt x="347155" y="173577"/>
                  </a:lnTo>
                  <a:lnTo>
                    <a:pt x="340955" y="219721"/>
                  </a:lnTo>
                  <a:lnTo>
                    <a:pt x="323457" y="261185"/>
                  </a:lnTo>
                  <a:lnTo>
                    <a:pt x="296315" y="296315"/>
                  </a:lnTo>
                  <a:lnTo>
                    <a:pt x="261185" y="323456"/>
                  </a:lnTo>
                  <a:lnTo>
                    <a:pt x="219721" y="340954"/>
                  </a:lnTo>
                  <a:lnTo>
                    <a:pt x="173577" y="347154"/>
                  </a:lnTo>
                  <a:close/>
                </a:path>
              </a:pathLst>
            </a:custGeom>
            <a:solidFill>
              <a:srgbClr val="FFFFFF"/>
            </a:solidFill>
          </p:spPr>
          <p:txBody>
            <a:bodyPr wrap="square" lIns="0" tIns="0" rIns="0" bIns="0" rtlCol="0"/>
            <a:lstStyle/>
            <a:p>
              <a:endParaRPr/>
            </a:p>
          </p:txBody>
        </p:sp>
        <p:sp>
          <p:nvSpPr>
            <p:cNvPr id="26" name="object 26"/>
            <p:cNvSpPr/>
            <p:nvPr/>
          </p:nvSpPr>
          <p:spPr>
            <a:xfrm>
              <a:off x="3910317" y="3411232"/>
              <a:ext cx="161925" cy="161290"/>
            </a:xfrm>
            <a:custGeom>
              <a:avLst/>
              <a:gdLst/>
              <a:ahLst/>
              <a:cxnLst/>
              <a:rect l="l" t="t" r="r" b="b"/>
              <a:pathLst>
                <a:path w="161925" h="161289">
                  <a:moveTo>
                    <a:pt x="161886" y="69850"/>
                  </a:moveTo>
                  <a:lnTo>
                    <a:pt x="91846" y="69850"/>
                  </a:lnTo>
                  <a:lnTo>
                    <a:pt x="91846" y="0"/>
                  </a:lnTo>
                  <a:lnTo>
                    <a:pt x="70040" y="0"/>
                  </a:lnTo>
                  <a:lnTo>
                    <a:pt x="70040" y="69850"/>
                  </a:lnTo>
                  <a:lnTo>
                    <a:pt x="0" y="69850"/>
                  </a:lnTo>
                  <a:lnTo>
                    <a:pt x="0" y="91440"/>
                  </a:lnTo>
                  <a:lnTo>
                    <a:pt x="70040" y="91440"/>
                  </a:lnTo>
                  <a:lnTo>
                    <a:pt x="70040" y="161290"/>
                  </a:lnTo>
                  <a:lnTo>
                    <a:pt x="91846" y="161290"/>
                  </a:lnTo>
                  <a:lnTo>
                    <a:pt x="91846" y="91440"/>
                  </a:lnTo>
                  <a:lnTo>
                    <a:pt x="161886" y="91440"/>
                  </a:lnTo>
                  <a:lnTo>
                    <a:pt x="161886" y="69850"/>
                  </a:lnTo>
                  <a:close/>
                </a:path>
              </a:pathLst>
            </a:custGeom>
            <a:solidFill>
              <a:srgbClr val="307AF3"/>
            </a:solidFill>
          </p:spPr>
          <p:txBody>
            <a:bodyPr wrap="square" lIns="0" tIns="0" rIns="0" bIns="0" rtlCol="0"/>
            <a:lstStyle/>
            <a:p>
              <a:endParaRPr/>
            </a:p>
          </p:txBody>
        </p:sp>
        <p:sp>
          <p:nvSpPr>
            <p:cNvPr id="27" name="object 27"/>
            <p:cNvSpPr/>
            <p:nvPr/>
          </p:nvSpPr>
          <p:spPr>
            <a:xfrm>
              <a:off x="7654136" y="3248056"/>
              <a:ext cx="347345" cy="347345"/>
            </a:xfrm>
            <a:custGeom>
              <a:avLst/>
              <a:gdLst/>
              <a:ahLst/>
              <a:cxnLst/>
              <a:rect l="l" t="t" r="r" b="b"/>
              <a:pathLst>
                <a:path w="347345" h="347345">
                  <a:moveTo>
                    <a:pt x="173578" y="347155"/>
                  </a:moveTo>
                  <a:lnTo>
                    <a:pt x="127434" y="340954"/>
                  </a:lnTo>
                  <a:lnTo>
                    <a:pt x="85969" y="323456"/>
                  </a:lnTo>
                  <a:lnTo>
                    <a:pt x="50839" y="296315"/>
                  </a:lnTo>
                  <a:lnTo>
                    <a:pt x="23698" y="261185"/>
                  </a:lnTo>
                  <a:lnTo>
                    <a:pt x="6200" y="219721"/>
                  </a:lnTo>
                  <a:lnTo>
                    <a:pt x="0" y="173577"/>
                  </a:lnTo>
                  <a:lnTo>
                    <a:pt x="6200" y="127433"/>
                  </a:lnTo>
                  <a:lnTo>
                    <a:pt x="23698" y="85969"/>
                  </a:lnTo>
                  <a:lnTo>
                    <a:pt x="50839" y="50839"/>
                  </a:lnTo>
                  <a:lnTo>
                    <a:pt x="85969" y="23698"/>
                  </a:lnTo>
                  <a:lnTo>
                    <a:pt x="127434" y="6200"/>
                  </a:lnTo>
                  <a:lnTo>
                    <a:pt x="173578" y="0"/>
                  </a:lnTo>
                  <a:lnTo>
                    <a:pt x="207599" y="3366"/>
                  </a:lnTo>
                  <a:lnTo>
                    <a:pt x="269878" y="29163"/>
                  </a:lnTo>
                  <a:lnTo>
                    <a:pt x="317992" y="77276"/>
                  </a:lnTo>
                  <a:lnTo>
                    <a:pt x="343789" y="139556"/>
                  </a:lnTo>
                  <a:lnTo>
                    <a:pt x="347155" y="173577"/>
                  </a:lnTo>
                  <a:lnTo>
                    <a:pt x="340955" y="219721"/>
                  </a:lnTo>
                  <a:lnTo>
                    <a:pt x="323457" y="261185"/>
                  </a:lnTo>
                  <a:lnTo>
                    <a:pt x="296315" y="296315"/>
                  </a:lnTo>
                  <a:lnTo>
                    <a:pt x="261186" y="323456"/>
                  </a:lnTo>
                  <a:lnTo>
                    <a:pt x="219721" y="340954"/>
                  </a:lnTo>
                  <a:lnTo>
                    <a:pt x="173578" y="347155"/>
                  </a:lnTo>
                  <a:close/>
                </a:path>
              </a:pathLst>
            </a:custGeom>
            <a:solidFill>
              <a:srgbClr val="FFFFFF"/>
            </a:solidFill>
          </p:spPr>
          <p:txBody>
            <a:bodyPr wrap="square" lIns="0" tIns="0" rIns="0" bIns="0" rtlCol="0"/>
            <a:lstStyle/>
            <a:p>
              <a:endParaRPr/>
            </a:p>
          </p:txBody>
        </p:sp>
        <p:sp>
          <p:nvSpPr>
            <p:cNvPr id="28" name="object 28"/>
            <p:cNvSpPr/>
            <p:nvPr/>
          </p:nvSpPr>
          <p:spPr>
            <a:xfrm>
              <a:off x="7746758" y="3340112"/>
              <a:ext cx="161925" cy="162560"/>
            </a:xfrm>
            <a:custGeom>
              <a:avLst/>
              <a:gdLst/>
              <a:ahLst/>
              <a:cxnLst/>
              <a:rect l="l" t="t" r="r" b="b"/>
              <a:pathLst>
                <a:path w="161925" h="162560">
                  <a:moveTo>
                    <a:pt x="161899" y="71120"/>
                  </a:moveTo>
                  <a:lnTo>
                    <a:pt x="91859" y="71120"/>
                  </a:lnTo>
                  <a:lnTo>
                    <a:pt x="91859" y="0"/>
                  </a:lnTo>
                  <a:lnTo>
                    <a:pt x="70040" y="0"/>
                  </a:lnTo>
                  <a:lnTo>
                    <a:pt x="70040" y="71120"/>
                  </a:lnTo>
                  <a:lnTo>
                    <a:pt x="0" y="71120"/>
                  </a:lnTo>
                  <a:lnTo>
                    <a:pt x="0" y="92710"/>
                  </a:lnTo>
                  <a:lnTo>
                    <a:pt x="70040" y="92710"/>
                  </a:lnTo>
                  <a:lnTo>
                    <a:pt x="70040" y="162560"/>
                  </a:lnTo>
                  <a:lnTo>
                    <a:pt x="91859" y="162560"/>
                  </a:lnTo>
                  <a:lnTo>
                    <a:pt x="91859" y="92710"/>
                  </a:lnTo>
                  <a:lnTo>
                    <a:pt x="161899" y="92710"/>
                  </a:lnTo>
                  <a:lnTo>
                    <a:pt x="161899" y="71120"/>
                  </a:lnTo>
                  <a:close/>
                </a:path>
              </a:pathLst>
            </a:custGeom>
            <a:solidFill>
              <a:srgbClr val="307AF3"/>
            </a:solidFill>
          </p:spPr>
          <p:txBody>
            <a:bodyPr wrap="square" lIns="0" tIns="0" rIns="0" bIns="0" rtlCol="0"/>
            <a:lstStyle/>
            <a:p>
              <a:endParaRPr/>
            </a:p>
          </p:txBody>
        </p:sp>
      </p:grpSp>
      <p:grpSp>
        <p:nvGrpSpPr>
          <p:cNvPr id="32" name="object 2"/>
          <p:cNvGrpSpPr/>
          <p:nvPr/>
        </p:nvGrpSpPr>
        <p:grpSpPr>
          <a:xfrm>
            <a:off x="0" y="5572140"/>
            <a:ext cx="12179300" cy="74295"/>
            <a:chOff x="-6350" y="5591564"/>
            <a:chExt cx="12179300" cy="74295"/>
          </a:xfrm>
          <a:solidFill>
            <a:schemeClr val="accent6">
              <a:lumMod val="75000"/>
            </a:schemeClr>
          </a:solidFill>
        </p:grpSpPr>
        <p:sp>
          <p:nvSpPr>
            <p:cNvPr id="33" name="object 3"/>
            <p:cNvSpPr/>
            <p:nvPr/>
          </p:nvSpPr>
          <p:spPr>
            <a:xfrm>
              <a:off x="0" y="5597914"/>
              <a:ext cx="12166600" cy="61594"/>
            </a:xfrm>
            <a:custGeom>
              <a:avLst/>
              <a:gdLst/>
              <a:ahLst/>
              <a:cxnLst/>
              <a:rect l="l" t="t" r="r" b="b"/>
              <a:pathLst>
                <a:path w="12166600" h="61595">
                  <a:moveTo>
                    <a:pt x="12166333" y="61028"/>
                  </a:moveTo>
                  <a:lnTo>
                    <a:pt x="0" y="61028"/>
                  </a:lnTo>
                  <a:lnTo>
                    <a:pt x="0" y="0"/>
                  </a:lnTo>
                  <a:lnTo>
                    <a:pt x="12166333" y="0"/>
                  </a:lnTo>
                  <a:lnTo>
                    <a:pt x="12166333" y="61028"/>
                  </a:lnTo>
                  <a:close/>
                </a:path>
              </a:pathLst>
            </a:custGeom>
            <a:grpFill/>
          </p:spPr>
          <p:txBody>
            <a:bodyPr wrap="square" lIns="0" tIns="0" rIns="0" bIns="0" rtlCol="0"/>
            <a:lstStyle/>
            <a:p>
              <a:endParaRPr/>
            </a:p>
          </p:txBody>
        </p:sp>
        <p:sp>
          <p:nvSpPr>
            <p:cNvPr id="34" name="object 4"/>
            <p:cNvSpPr/>
            <p:nvPr/>
          </p:nvSpPr>
          <p:spPr>
            <a:xfrm>
              <a:off x="0" y="5597914"/>
              <a:ext cx="12166600" cy="61594"/>
            </a:xfrm>
            <a:custGeom>
              <a:avLst/>
              <a:gdLst/>
              <a:ahLst/>
              <a:cxnLst/>
              <a:rect l="l" t="t" r="r" b="b"/>
              <a:pathLst>
                <a:path w="12166600" h="61595">
                  <a:moveTo>
                    <a:pt x="0" y="0"/>
                  </a:moveTo>
                  <a:lnTo>
                    <a:pt x="12166333" y="0"/>
                  </a:lnTo>
                  <a:lnTo>
                    <a:pt x="12166333" y="61028"/>
                  </a:lnTo>
                  <a:lnTo>
                    <a:pt x="0" y="61028"/>
                  </a:lnTo>
                </a:path>
              </a:pathLst>
            </a:custGeom>
            <a:grpFill/>
            <a:ln w="12699">
              <a:solidFill>
                <a:srgbClr val="313E4F"/>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10419019" y="6034373"/>
            <a:ext cx="1024835" cy="540173"/>
          </a:xfrm>
          <a:prstGeom prst="rect">
            <a:avLst/>
          </a:prstGeom>
        </p:spPr>
      </p:pic>
      <p:pic>
        <p:nvPicPr>
          <p:cNvPr id="7" name="object 7"/>
          <p:cNvPicPr/>
          <p:nvPr/>
        </p:nvPicPr>
        <p:blipFill>
          <a:blip r:embed="rId3" cstate="print"/>
          <a:stretch>
            <a:fillRect/>
          </a:stretch>
        </p:blipFill>
        <p:spPr>
          <a:xfrm>
            <a:off x="755666" y="6011709"/>
            <a:ext cx="1024836" cy="562838"/>
          </a:xfrm>
          <a:prstGeom prst="rect">
            <a:avLst/>
          </a:prstGeom>
        </p:spPr>
      </p:pic>
      <p:pic>
        <p:nvPicPr>
          <p:cNvPr id="8" name="object 8"/>
          <p:cNvPicPr/>
          <p:nvPr/>
        </p:nvPicPr>
        <p:blipFill>
          <a:blip r:embed="rId4" cstate="print"/>
          <a:stretch>
            <a:fillRect/>
          </a:stretch>
        </p:blipFill>
        <p:spPr>
          <a:xfrm>
            <a:off x="3524232" y="6000768"/>
            <a:ext cx="1783902" cy="432781"/>
          </a:xfrm>
          <a:prstGeom prst="rect">
            <a:avLst/>
          </a:prstGeom>
        </p:spPr>
      </p:pic>
      <p:sp>
        <p:nvSpPr>
          <p:cNvPr id="9" name="object 9"/>
          <p:cNvSpPr/>
          <p:nvPr/>
        </p:nvSpPr>
        <p:spPr>
          <a:xfrm>
            <a:off x="152398" y="479317"/>
            <a:ext cx="0" cy="251460"/>
          </a:xfrm>
          <a:custGeom>
            <a:avLst/>
            <a:gdLst/>
            <a:ahLst/>
            <a:cxnLst/>
            <a:rect l="l" t="t" r="r" b="b"/>
            <a:pathLst>
              <a:path h="251459">
                <a:moveTo>
                  <a:pt x="0" y="251399"/>
                </a:moveTo>
                <a:lnTo>
                  <a:pt x="0" y="0"/>
                </a:lnTo>
                <a:lnTo>
                  <a:pt x="0" y="251399"/>
                </a:lnTo>
                <a:close/>
              </a:path>
            </a:pathLst>
          </a:custGeom>
          <a:solidFill>
            <a:srgbClr val="F7F9FA"/>
          </a:solidFill>
        </p:spPr>
        <p:txBody>
          <a:bodyPr wrap="square" lIns="0" tIns="0" rIns="0" bIns="0" rtlCol="0"/>
          <a:lstStyle/>
          <a:p>
            <a:endParaRPr/>
          </a:p>
        </p:txBody>
      </p:sp>
      <p:sp>
        <p:nvSpPr>
          <p:cNvPr id="10" name="object 10"/>
          <p:cNvSpPr/>
          <p:nvPr/>
        </p:nvSpPr>
        <p:spPr>
          <a:xfrm>
            <a:off x="3760139" y="1188580"/>
            <a:ext cx="4234180" cy="4229100"/>
          </a:xfrm>
          <a:custGeom>
            <a:avLst/>
            <a:gdLst/>
            <a:ahLst/>
            <a:cxnLst/>
            <a:rect l="l" t="t" r="r" b="b"/>
            <a:pathLst>
              <a:path w="4234180" h="4229100">
                <a:moveTo>
                  <a:pt x="4233684" y="2133600"/>
                </a:moveTo>
                <a:lnTo>
                  <a:pt x="4233532" y="2082800"/>
                </a:lnTo>
                <a:lnTo>
                  <a:pt x="4232287" y="2032000"/>
                </a:lnTo>
                <a:lnTo>
                  <a:pt x="4229951" y="1981200"/>
                </a:lnTo>
                <a:lnTo>
                  <a:pt x="4226534" y="1943100"/>
                </a:lnTo>
                <a:lnTo>
                  <a:pt x="4222013" y="1892300"/>
                </a:lnTo>
                <a:lnTo>
                  <a:pt x="4216374" y="1841500"/>
                </a:lnTo>
                <a:lnTo>
                  <a:pt x="4209605" y="1790700"/>
                </a:lnTo>
                <a:lnTo>
                  <a:pt x="4201718" y="1739900"/>
                </a:lnTo>
                <a:lnTo>
                  <a:pt x="4192727" y="1701800"/>
                </a:lnTo>
                <a:lnTo>
                  <a:pt x="4182694" y="1651000"/>
                </a:lnTo>
                <a:lnTo>
                  <a:pt x="4171632" y="1600200"/>
                </a:lnTo>
                <a:lnTo>
                  <a:pt x="4159542" y="1549400"/>
                </a:lnTo>
                <a:lnTo>
                  <a:pt x="4146448" y="1511300"/>
                </a:lnTo>
                <a:lnTo>
                  <a:pt x="4132351" y="1460500"/>
                </a:lnTo>
                <a:lnTo>
                  <a:pt x="4117276" y="1422400"/>
                </a:lnTo>
                <a:lnTo>
                  <a:pt x="4101236" y="1371600"/>
                </a:lnTo>
                <a:lnTo>
                  <a:pt x="4084243" y="1333500"/>
                </a:lnTo>
                <a:lnTo>
                  <a:pt x="4066298" y="1282700"/>
                </a:lnTo>
                <a:lnTo>
                  <a:pt x="4047439" y="1244600"/>
                </a:lnTo>
                <a:lnTo>
                  <a:pt x="4027652" y="1193800"/>
                </a:lnTo>
                <a:lnTo>
                  <a:pt x="4006977" y="1155700"/>
                </a:lnTo>
                <a:lnTo>
                  <a:pt x="3985399" y="1117600"/>
                </a:lnTo>
                <a:lnTo>
                  <a:pt x="3962958" y="1079500"/>
                </a:lnTo>
                <a:lnTo>
                  <a:pt x="3939654" y="1028700"/>
                </a:lnTo>
                <a:lnTo>
                  <a:pt x="3915499" y="990600"/>
                </a:lnTo>
                <a:lnTo>
                  <a:pt x="3890505" y="952500"/>
                </a:lnTo>
                <a:lnTo>
                  <a:pt x="3864699" y="914400"/>
                </a:lnTo>
                <a:lnTo>
                  <a:pt x="3838067" y="876300"/>
                </a:lnTo>
                <a:lnTo>
                  <a:pt x="3810660" y="838200"/>
                </a:lnTo>
                <a:lnTo>
                  <a:pt x="3782453" y="800100"/>
                </a:lnTo>
                <a:lnTo>
                  <a:pt x="3753485" y="762000"/>
                </a:lnTo>
                <a:lnTo>
                  <a:pt x="3723767" y="736600"/>
                </a:lnTo>
                <a:lnTo>
                  <a:pt x="3693299" y="698500"/>
                </a:lnTo>
                <a:lnTo>
                  <a:pt x="3662108" y="660400"/>
                </a:lnTo>
                <a:lnTo>
                  <a:pt x="3630193" y="635000"/>
                </a:lnTo>
                <a:lnTo>
                  <a:pt x="3597579" y="596900"/>
                </a:lnTo>
                <a:lnTo>
                  <a:pt x="3564280" y="571500"/>
                </a:lnTo>
                <a:lnTo>
                  <a:pt x="3530295" y="533400"/>
                </a:lnTo>
                <a:lnTo>
                  <a:pt x="3495649" y="508000"/>
                </a:lnTo>
                <a:lnTo>
                  <a:pt x="3460369" y="469900"/>
                </a:lnTo>
                <a:lnTo>
                  <a:pt x="3424440" y="444500"/>
                </a:lnTo>
                <a:lnTo>
                  <a:pt x="3387890" y="419100"/>
                </a:lnTo>
                <a:lnTo>
                  <a:pt x="3350730" y="393700"/>
                </a:lnTo>
                <a:lnTo>
                  <a:pt x="3312972" y="368300"/>
                </a:lnTo>
                <a:lnTo>
                  <a:pt x="3274631" y="342900"/>
                </a:lnTo>
                <a:lnTo>
                  <a:pt x="3196259" y="292100"/>
                </a:lnTo>
                <a:lnTo>
                  <a:pt x="3115716" y="241300"/>
                </a:lnTo>
                <a:lnTo>
                  <a:pt x="3074657" y="228600"/>
                </a:lnTo>
                <a:lnTo>
                  <a:pt x="2991053" y="177800"/>
                </a:lnTo>
                <a:lnTo>
                  <a:pt x="2948533" y="165100"/>
                </a:lnTo>
                <a:lnTo>
                  <a:pt x="2905544" y="139700"/>
                </a:lnTo>
                <a:lnTo>
                  <a:pt x="2818231" y="114300"/>
                </a:lnTo>
                <a:lnTo>
                  <a:pt x="2499982" y="25400"/>
                </a:lnTo>
                <a:lnTo>
                  <a:pt x="2453081" y="25400"/>
                </a:lnTo>
                <a:lnTo>
                  <a:pt x="2405875" y="12700"/>
                </a:lnTo>
                <a:lnTo>
                  <a:pt x="2358364" y="12700"/>
                </a:lnTo>
                <a:lnTo>
                  <a:pt x="2310549" y="0"/>
                </a:lnTo>
                <a:lnTo>
                  <a:pt x="2116683" y="0"/>
                </a:lnTo>
                <a:lnTo>
                  <a:pt x="2116696" y="292100"/>
                </a:lnTo>
                <a:lnTo>
                  <a:pt x="2311146" y="292100"/>
                </a:lnTo>
                <a:lnTo>
                  <a:pt x="2358961" y="304800"/>
                </a:lnTo>
                <a:lnTo>
                  <a:pt x="2406421" y="304800"/>
                </a:lnTo>
                <a:lnTo>
                  <a:pt x="2727210" y="393700"/>
                </a:lnTo>
                <a:lnTo>
                  <a:pt x="2771190" y="406400"/>
                </a:lnTo>
                <a:lnTo>
                  <a:pt x="2814637" y="431800"/>
                </a:lnTo>
                <a:lnTo>
                  <a:pt x="2857563" y="444500"/>
                </a:lnTo>
                <a:lnTo>
                  <a:pt x="2899930" y="469900"/>
                </a:lnTo>
                <a:lnTo>
                  <a:pt x="2941726" y="482600"/>
                </a:lnTo>
                <a:lnTo>
                  <a:pt x="3023539" y="533400"/>
                </a:lnTo>
                <a:lnTo>
                  <a:pt x="3063506" y="546100"/>
                </a:lnTo>
                <a:lnTo>
                  <a:pt x="3102838" y="571500"/>
                </a:lnTo>
                <a:lnTo>
                  <a:pt x="3141497" y="596900"/>
                </a:lnTo>
                <a:lnTo>
                  <a:pt x="3179483" y="635000"/>
                </a:lnTo>
                <a:lnTo>
                  <a:pt x="3216770" y="660400"/>
                </a:lnTo>
                <a:lnTo>
                  <a:pt x="3253333" y="685800"/>
                </a:lnTo>
                <a:lnTo>
                  <a:pt x="3289173" y="711200"/>
                </a:lnTo>
                <a:lnTo>
                  <a:pt x="3324250" y="749300"/>
                </a:lnTo>
                <a:lnTo>
                  <a:pt x="3358553" y="774700"/>
                </a:lnTo>
                <a:lnTo>
                  <a:pt x="3392081" y="812800"/>
                </a:lnTo>
                <a:lnTo>
                  <a:pt x="3424783" y="838200"/>
                </a:lnTo>
                <a:lnTo>
                  <a:pt x="3456673" y="876300"/>
                </a:lnTo>
                <a:lnTo>
                  <a:pt x="3487712" y="914400"/>
                </a:lnTo>
                <a:lnTo>
                  <a:pt x="3517887" y="939800"/>
                </a:lnTo>
                <a:lnTo>
                  <a:pt x="3547186" y="977900"/>
                </a:lnTo>
                <a:lnTo>
                  <a:pt x="3575583" y="1016000"/>
                </a:lnTo>
                <a:lnTo>
                  <a:pt x="3603066" y="1054100"/>
                </a:lnTo>
                <a:lnTo>
                  <a:pt x="3629609" y="1092200"/>
                </a:lnTo>
                <a:lnTo>
                  <a:pt x="3655199" y="1130300"/>
                </a:lnTo>
                <a:lnTo>
                  <a:pt x="3679825" y="1168400"/>
                </a:lnTo>
                <a:lnTo>
                  <a:pt x="3703459" y="1206500"/>
                </a:lnTo>
                <a:lnTo>
                  <a:pt x="3726078" y="1257300"/>
                </a:lnTo>
                <a:lnTo>
                  <a:pt x="3747681" y="1295400"/>
                </a:lnTo>
                <a:lnTo>
                  <a:pt x="3768229" y="1333500"/>
                </a:lnTo>
                <a:lnTo>
                  <a:pt x="3787724" y="1384300"/>
                </a:lnTo>
                <a:lnTo>
                  <a:pt x="3806139" y="1422400"/>
                </a:lnTo>
                <a:lnTo>
                  <a:pt x="3823449" y="1473200"/>
                </a:lnTo>
                <a:lnTo>
                  <a:pt x="3839654" y="1511300"/>
                </a:lnTo>
                <a:lnTo>
                  <a:pt x="3854716" y="1562100"/>
                </a:lnTo>
                <a:lnTo>
                  <a:pt x="3868623" y="1600200"/>
                </a:lnTo>
                <a:lnTo>
                  <a:pt x="3881361" y="1651000"/>
                </a:lnTo>
                <a:lnTo>
                  <a:pt x="3892918" y="1701800"/>
                </a:lnTo>
                <a:lnTo>
                  <a:pt x="3903256" y="1752600"/>
                </a:lnTo>
                <a:lnTo>
                  <a:pt x="3912374" y="1790700"/>
                </a:lnTo>
                <a:lnTo>
                  <a:pt x="3920210" y="1841500"/>
                </a:lnTo>
                <a:lnTo>
                  <a:pt x="3926713" y="1892300"/>
                </a:lnTo>
                <a:lnTo>
                  <a:pt x="3931920" y="1943100"/>
                </a:lnTo>
                <a:lnTo>
                  <a:pt x="3935819" y="1993900"/>
                </a:lnTo>
                <a:lnTo>
                  <a:pt x="3938435" y="2032000"/>
                </a:lnTo>
                <a:lnTo>
                  <a:pt x="3939768" y="2082800"/>
                </a:lnTo>
                <a:lnTo>
                  <a:pt x="3939844" y="2133600"/>
                </a:lnTo>
                <a:lnTo>
                  <a:pt x="3938663" y="2184400"/>
                </a:lnTo>
                <a:lnTo>
                  <a:pt x="3936250" y="2222500"/>
                </a:lnTo>
                <a:lnTo>
                  <a:pt x="3932605" y="2273300"/>
                </a:lnTo>
                <a:lnTo>
                  <a:pt x="3927741" y="2324100"/>
                </a:lnTo>
                <a:lnTo>
                  <a:pt x="3921683" y="2362200"/>
                </a:lnTo>
                <a:lnTo>
                  <a:pt x="3914419" y="2413000"/>
                </a:lnTo>
                <a:lnTo>
                  <a:pt x="3905986" y="2463800"/>
                </a:lnTo>
                <a:lnTo>
                  <a:pt x="3896385" y="2501900"/>
                </a:lnTo>
                <a:lnTo>
                  <a:pt x="3885628" y="2552700"/>
                </a:lnTo>
                <a:lnTo>
                  <a:pt x="3873716" y="2603500"/>
                </a:lnTo>
                <a:lnTo>
                  <a:pt x="3860685" y="2641600"/>
                </a:lnTo>
                <a:lnTo>
                  <a:pt x="3846525" y="2692400"/>
                </a:lnTo>
                <a:lnTo>
                  <a:pt x="3831259" y="2730500"/>
                </a:lnTo>
                <a:lnTo>
                  <a:pt x="3814889" y="2768600"/>
                </a:lnTo>
                <a:lnTo>
                  <a:pt x="3797439" y="2819400"/>
                </a:lnTo>
                <a:lnTo>
                  <a:pt x="3778910" y="2857500"/>
                </a:lnTo>
                <a:lnTo>
                  <a:pt x="3759327" y="2895600"/>
                </a:lnTo>
                <a:lnTo>
                  <a:pt x="3738702" y="2946400"/>
                </a:lnTo>
                <a:lnTo>
                  <a:pt x="3717023" y="2984500"/>
                </a:lnTo>
                <a:lnTo>
                  <a:pt x="3694328" y="3022600"/>
                </a:lnTo>
                <a:lnTo>
                  <a:pt x="3670617" y="3060700"/>
                </a:lnTo>
                <a:lnTo>
                  <a:pt x="3645903" y="3098800"/>
                </a:lnTo>
                <a:lnTo>
                  <a:pt x="3620198" y="3136900"/>
                </a:lnTo>
                <a:lnTo>
                  <a:pt x="3593515" y="3175000"/>
                </a:lnTo>
                <a:lnTo>
                  <a:pt x="3565868" y="3213100"/>
                </a:lnTo>
                <a:lnTo>
                  <a:pt x="3537267" y="3251200"/>
                </a:lnTo>
                <a:lnTo>
                  <a:pt x="3507727" y="3289300"/>
                </a:lnTo>
                <a:lnTo>
                  <a:pt x="3477247" y="3327400"/>
                </a:lnTo>
                <a:lnTo>
                  <a:pt x="3445853" y="3352800"/>
                </a:lnTo>
                <a:lnTo>
                  <a:pt x="3413556" y="3390900"/>
                </a:lnTo>
                <a:lnTo>
                  <a:pt x="3380359" y="3429000"/>
                </a:lnTo>
                <a:lnTo>
                  <a:pt x="3346285" y="3454400"/>
                </a:lnTo>
                <a:lnTo>
                  <a:pt x="3311334" y="3492500"/>
                </a:lnTo>
                <a:lnTo>
                  <a:pt x="3275520" y="3517900"/>
                </a:lnTo>
                <a:lnTo>
                  <a:pt x="3238868" y="3543300"/>
                </a:lnTo>
                <a:lnTo>
                  <a:pt x="3201365" y="3581400"/>
                </a:lnTo>
                <a:lnTo>
                  <a:pt x="3163049" y="3606800"/>
                </a:lnTo>
                <a:lnTo>
                  <a:pt x="3123920" y="3632200"/>
                </a:lnTo>
                <a:lnTo>
                  <a:pt x="3083991" y="3657600"/>
                </a:lnTo>
                <a:lnTo>
                  <a:pt x="3043275" y="3683000"/>
                </a:lnTo>
                <a:lnTo>
                  <a:pt x="3001784" y="3708400"/>
                </a:lnTo>
                <a:lnTo>
                  <a:pt x="2959531" y="3721100"/>
                </a:lnTo>
                <a:lnTo>
                  <a:pt x="2872765" y="3771900"/>
                </a:lnTo>
                <a:lnTo>
                  <a:pt x="2828290" y="3784600"/>
                </a:lnTo>
                <a:lnTo>
                  <a:pt x="2783090" y="3810000"/>
                </a:lnTo>
                <a:lnTo>
                  <a:pt x="2690850" y="3835400"/>
                </a:lnTo>
                <a:lnTo>
                  <a:pt x="2644330" y="3860800"/>
                </a:lnTo>
                <a:lnTo>
                  <a:pt x="2550858" y="3886200"/>
                </a:lnTo>
                <a:lnTo>
                  <a:pt x="2503944" y="3886200"/>
                </a:lnTo>
                <a:lnTo>
                  <a:pt x="2409875" y="3911600"/>
                </a:lnTo>
                <a:lnTo>
                  <a:pt x="2362771" y="3911600"/>
                </a:lnTo>
                <a:lnTo>
                  <a:pt x="2315641" y="3924300"/>
                </a:lnTo>
                <a:lnTo>
                  <a:pt x="2221420" y="3924300"/>
                </a:lnTo>
                <a:lnTo>
                  <a:pt x="2174379" y="3937000"/>
                </a:lnTo>
                <a:lnTo>
                  <a:pt x="2033727" y="3937000"/>
                </a:lnTo>
                <a:lnTo>
                  <a:pt x="1987092" y="3924300"/>
                </a:lnTo>
                <a:lnTo>
                  <a:pt x="1894306" y="3924300"/>
                </a:lnTo>
                <a:lnTo>
                  <a:pt x="1848205" y="3911600"/>
                </a:lnTo>
                <a:lnTo>
                  <a:pt x="1802333" y="3911600"/>
                </a:lnTo>
                <a:lnTo>
                  <a:pt x="1446123" y="3810000"/>
                </a:lnTo>
                <a:lnTo>
                  <a:pt x="1403286" y="3784600"/>
                </a:lnTo>
                <a:lnTo>
                  <a:pt x="1360881" y="3771900"/>
                </a:lnTo>
                <a:lnTo>
                  <a:pt x="1318958" y="3746500"/>
                </a:lnTo>
                <a:lnTo>
                  <a:pt x="1277531" y="3733800"/>
                </a:lnTo>
                <a:lnTo>
                  <a:pt x="1196225" y="3683000"/>
                </a:lnTo>
                <a:lnTo>
                  <a:pt x="1117155" y="3632200"/>
                </a:lnTo>
                <a:lnTo>
                  <a:pt x="1078509" y="3606800"/>
                </a:lnTo>
                <a:lnTo>
                  <a:pt x="1040498" y="3581400"/>
                </a:lnTo>
                <a:lnTo>
                  <a:pt x="1003134" y="3556000"/>
                </a:lnTo>
                <a:lnTo>
                  <a:pt x="966444" y="3530600"/>
                </a:lnTo>
                <a:lnTo>
                  <a:pt x="930440" y="3492500"/>
                </a:lnTo>
                <a:lnTo>
                  <a:pt x="895146" y="3467100"/>
                </a:lnTo>
                <a:lnTo>
                  <a:pt x="860602" y="3429000"/>
                </a:lnTo>
                <a:lnTo>
                  <a:pt x="826808" y="3403600"/>
                </a:lnTo>
                <a:lnTo>
                  <a:pt x="793800" y="3365500"/>
                </a:lnTo>
                <a:lnTo>
                  <a:pt x="761593" y="3327400"/>
                </a:lnTo>
                <a:lnTo>
                  <a:pt x="730211" y="3289300"/>
                </a:lnTo>
                <a:lnTo>
                  <a:pt x="699681" y="3251200"/>
                </a:lnTo>
                <a:lnTo>
                  <a:pt x="670013" y="3225800"/>
                </a:lnTo>
                <a:lnTo>
                  <a:pt x="641248" y="3175000"/>
                </a:lnTo>
                <a:lnTo>
                  <a:pt x="613397" y="3136900"/>
                </a:lnTo>
                <a:lnTo>
                  <a:pt x="586486" y="3098800"/>
                </a:lnTo>
                <a:lnTo>
                  <a:pt x="560527" y="3060700"/>
                </a:lnTo>
                <a:lnTo>
                  <a:pt x="535559" y="3022600"/>
                </a:lnTo>
                <a:lnTo>
                  <a:pt x="511708" y="2971800"/>
                </a:lnTo>
                <a:lnTo>
                  <a:pt x="489127" y="2933700"/>
                </a:lnTo>
                <a:lnTo>
                  <a:pt x="467804" y="2882900"/>
                </a:lnTo>
                <a:lnTo>
                  <a:pt x="447738" y="2844800"/>
                </a:lnTo>
                <a:lnTo>
                  <a:pt x="428917" y="2794000"/>
                </a:lnTo>
                <a:lnTo>
                  <a:pt x="411340" y="2755900"/>
                </a:lnTo>
                <a:lnTo>
                  <a:pt x="395008" y="2705100"/>
                </a:lnTo>
                <a:lnTo>
                  <a:pt x="379920" y="2667000"/>
                </a:lnTo>
                <a:lnTo>
                  <a:pt x="366052" y="2616200"/>
                </a:lnTo>
                <a:lnTo>
                  <a:pt x="353415" y="2578100"/>
                </a:lnTo>
                <a:lnTo>
                  <a:pt x="342011" y="2527300"/>
                </a:lnTo>
                <a:lnTo>
                  <a:pt x="331825" y="2476500"/>
                </a:lnTo>
                <a:lnTo>
                  <a:pt x="322846" y="2438400"/>
                </a:lnTo>
                <a:lnTo>
                  <a:pt x="315087" y="2387600"/>
                </a:lnTo>
                <a:lnTo>
                  <a:pt x="308533" y="2349500"/>
                </a:lnTo>
                <a:lnTo>
                  <a:pt x="303174" y="2298700"/>
                </a:lnTo>
                <a:lnTo>
                  <a:pt x="299021" y="2247900"/>
                </a:lnTo>
                <a:lnTo>
                  <a:pt x="296075" y="2209800"/>
                </a:lnTo>
                <a:lnTo>
                  <a:pt x="294309" y="2159000"/>
                </a:lnTo>
                <a:lnTo>
                  <a:pt x="293725" y="2108200"/>
                </a:lnTo>
                <a:lnTo>
                  <a:pt x="294322" y="2070100"/>
                </a:lnTo>
                <a:lnTo>
                  <a:pt x="296113" y="2019300"/>
                </a:lnTo>
                <a:lnTo>
                  <a:pt x="299059" y="1968500"/>
                </a:lnTo>
                <a:lnTo>
                  <a:pt x="303187" y="1930400"/>
                </a:lnTo>
                <a:lnTo>
                  <a:pt x="308483" y="1879600"/>
                </a:lnTo>
                <a:lnTo>
                  <a:pt x="314934" y="1828800"/>
                </a:lnTo>
                <a:lnTo>
                  <a:pt x="322541" y="1790700"/>
                </a:lnTo>
                <a:lnTo>
                  <a:pt x="331304" y="1739900"/>
                </a:lnTo>
                <a:lnTo>
                  <a:pt x="341223" y="1701800"/>
                </a:lnTo>
                <a:lnTo>
                  <a:pt x="352272" y="1651000"/>
                </a:lnTo>
                <a:lnTo>
                  <a:pt x="364477" y="1612900"/>
                </a:lnTo>
                <a:lnTo>
                  <a:pt x="377812" y="1562100"/>
                </a:lnTo>
                <a:lnTo>
                  <a:pt x="392277" y="1524000"/>
                </a:lnTo>
                <a:lnTo>
                  <a:pt x="407873" y="1473200"/>
                </a:lnTo>
                <a:lnTo>
                  <a:pt x="424586" y="1435100"/>
                </a:lnTo>
                <a:lnTo>
                  <a:pt x="442429" y="1384300"/>
                </a:lnTo>
                <a:lnTo>
                  <a:pt x="461378" y="1346200"/>
                </a:lnTo>
                <a:lnTo>
                  <a:pt x="481444" y="1308100"/>
                </a:lnTo>
                <a:lnTo>
                  <a:pt x="502615" y="1257300"/>
                </a:lnTo>
                <a:lnTo>
                  <a:pt x="524891" y="1219200"/>
                </a:lnTo>
                <a:lnTo>
                  <a:pt x="548259" y="1181100"/>
                </a:lnTo>
                <a:lnTo>
                  <a:pt x="572731" y="1143000"/>
                </a:lnTo>
                <a:lnTo>
                  <a:pt x="598284" y="1104900"/>
                </a:lnTo>
                <a:lnTo>
                  <a:pt x="624928" y="1066800"/>
                </a:lnTo>
                <a:lnTo>
                  <a:pt x="652653" y="1028700"/>
                </a:lnTo>
                <a:lnTo>
                  <a:pt x="681456" y="990600"/>
                </a:lnTo>
                <a:lnTo>
                  <a:pt x="711327" y="952500"/>
                </a:lnTo>
                <a:lnTo>
                  <a:pt x="742276" y="914400"/>
                </a:lnTo>
                <a:lnTo>
                  <a:pt x="774293" y="876300"/>
                </a:lnTo>
                <a:lnTo>
                  <a:pt x="807364" y="838200"/>
                </a:lnTo>
                <a:lnTo>
                  <a:pt x="841489" y="812800"/>
                </a:lnTo>
                <a:lnTo>
                  <a:pt x="870216" y="781697"/>
                </a:lnTo>
                <a:lnTo>
                  <a:pt x="1073899" y="985367"/>
                </a:lnTo>
                <a:lnTo>
                  <a:pt x="1073899" y="384581"/>
                </a:lnTo>
                <a:lnTo>
                  <a:pt x="473113" y="384581"/>
                </a:lnTo>
                <a:lnTo>
                  <a:pt x="662673" y="574154"/>
                </a:lnTo>
                <a:lnTo>
                  <a:pt x="653338" y="584200"/>
                </a:lnTo>
                <a:lnTo>
                  <a:pt x="618845" y="609600"/>
                </a:lnTo>
                <a:lnTo>
                  <a:pt x="585254" y="647700"/>
                </a:lnTo>
                <a:lnTo>
                  <a:pt x="552564" y="685800"/>
                </a:lnTo>
                <a:lnTo>
                  <a:pt x="520788" y="723900"/>
                </a:lnTo>
                <a:lnTo>
                  <a:pt x="489902" y="762000"/>
                </a:lnTo>
                <a:lnTo>
                  <a:pt x="459943" y="787400"/>
                </a:lnTo>
                <a:lnTo>
                  <a:pt x="430898" y="825500"/>
                </a:lnTo>
                <a:lnTo>
                  <a:pt x="402767" y="863600"/>
                </a:lnTo>
                <a:lnTo>
                  <a:pt x="375551" y="901700"/>
                </a:lnTo>
                <a:lnTo>
                  <a:pt x="349262" y="939800"/>
                </a:lnTo>
                <a:lnTo>
                  <a:pt x="323913" y="990600"/>
                </a:lnTo>
                <a:lnTo>
                  <a:pt x="299478" y="1028700"/>
                </a:lnTo>
                <a:lnTo>
                  <a:pt x="275983" y="1066800"/>
                </a:lnTo>
                <a:lnTo>
                  <a:pt x="253428" y="1104900"/>
                </a:lnTo>
                <a:lnTo>
                  <a:pt x="231800" y="1143000"/>
                </a:lnTo>
                <a:lnTo>
                  <a:pt x="211124" y="1193800"/>
                </a:lnTo>
                <a:lnTo>
                  <a:pt x="191389" y="1231900"/>
                </a:lnTo>
                <a:lnTo>
                  <a:pt x="172605" y="1270000"/>
                </a:lnTo>
                <a:lnTo>
                  <a:pt x="154774" y="1320800"/>
                </a:lnTo>
                <a:lnTo>
                  <a:pt x="137896" y="1358900"/>
                </a:lnTo>
                <a:lnTo>
                  <a:pt x="121983" y="1397000"/>
                </a:lnTo>
                <a:lnTo>
                  <a:pt x="107022" y="1447800"/>
                </a:lnTo>
                <a:lnTo>
                  <a:pt x="93027" y="1485900"/>
                </a:lnTo>
                <a:lnTo>
                  <a:pt x="79997" y="1536700"/>
                </a:lnTo>
                <a:lnTo>
                  <a:pt x="67932" y="1574800"/>
                </a:lnTo>
                <a:lnTo>
                  <a:pt x="56845" y="1625600"/>
                </a:lnTo>
                <a:lnTo>
                  <a:pt x="46736" y="1663700"/>
                </a:lnTo>
                <a:lnTo>
                  <a:pt x="37604" y="1714500"/>
                </a:lnTo>
                <a:lnTo>
                  <a:pt x="29464" y="1752600"/>
                </a:lnTo>
                <a:lnTo>
                  <a:pt x="22301" y="1803400"/>
                </a:lnTo>
                <a:lnTo>
                  <a:pt x="16129" y="1854200"/>
                </a:lnTo>
                <a:lnTo>
                  <a:pt x="10934" y="1892300"/>
                </a:lnTo>
                <a:lnTo>
                  <a:pt x="6743" y="1943100"/>
                </a:lnTo>
                <a:lnTo>
                  <a:pt x="3556" y="1993900"/>
                </a:lnTo>
                <a:lnTo>
                  <a:pt x="1371" y="2032000"/>
                </a:lnTo>
                <a:lnTo>
                  <a:pt x="177" y="2082800"/>
                </a:lnTo>
                <a:lnTo>
                  <a:pt x="0" y="2120900"/>
                </a:lnTo>
                <a:lnTo>
                  <a:pt x="825" y="2171700"/>
                </a:lnTo>
                <a:lnTo>
                  <a:pt x="2667" y="2222500"/>
                </a:lnTo>
                <a:lnTo>
                  <a:pt x="5524" y="2260600"/>
                </a:lnTo>
                <a:lnTo>
                  <a:pt x="9410" y="2311400"/>
                </a:lnTo>
                <a:lnTo>
                  <a:pt x="14300" y="2362200"/>
                </a:lnTo>
                <a:lnTo>
                  <a:pt x="20231" y="2400300"/>
                </a:lnTo>
                <a:lnTo>
                  <a:pt x="27178" y="2451100"/>
                </a:lnTo>
                <a:lnTo>
                  <a:pt x="35166" y="2501900"/>
                </a:lnTo>
                <a:lnTo>
                  <a:pt x="44183" y="2540000"/>
                </a:lnTo>
                <a:lnTo>
                  <a:pt x="54229" y="2590800"/>
                </a:lnTo>
                <a:lnTo>
                  <a:pt x="65328" y="2628900"/>
                </a:lnTo>
                <a:lnTo>
                  <a:pt x="77470" y="2679700"/>
                </a:lnTo>
                <a:lnTo>
                  <a:pt x="90652" y="2717800"/>
                </a:lnTo>
                <a:lnTo>
                  <a:pt x="104889" y="2768600"/>
                </a:lnTo>
                <a:lnTo>
                  <a:pt x="120180" y="2819400"/>
                </a:lnTo>
                <a:lnTo>
                  <a:pt x="136525" y="2857500"/>
                </a:lnTo>
                <a:lnTo>
                  <a:pt x="153924" y="2908300"/>
                </a:lnTo>
                <a:lnTo>
                  <a:pt x="172389" y="2946400"/>
                </a:lnTo>
                <a:lnTo>
                  <a:pt x="191922" y="2997200"/>
                </a:lnTo>
                <a:lnTo>
                  <a:pt x="212509" y="3035300"/>
                </a:lnTo>
                <a:lnTo>
                  <a:pt x="234188" y="3073400"/>
                </a:lnTo>
                <a:lnTo>
                  <a:pt x="256921" y="3124200"/>
                </a:lnTo>
                <a:lnTo>
                  <a:pt x="280746" y="3162300"/>
                </a:lnTo>
                <a:lnTo>
                  <a:pt x="305523" y="3200400"/>
                </a:lnTo>
                <a:lnTo>
                  <a:pt x="331152" y="3251200"/>
                </a:lnTo>
                <a:lnTo>
                  <a:pt x="357606" y="3289300"/>
                </a:lnTo>
                <a:lnTo>
                  <a:pt x="384860" y="3327400"/>
                </a:lnTo>
                <a:lnTo>
                  <a:pt x="412915" y="3365500"/>
                </a:lnTo>
                <a:lnTo>
                  <a:pt x="441731" y="3403600"/>
                </a:lnTo>
                <a:lnTo>
                  <a:pt x="471322" y="3441700"/>
                </a:lnTo>
                <a:lnTo>
                  <a:pt x="501637" y="3479800"/>
                </a:lnTo>
                <a:lnTo>
                  <a:pt x="532701" y="3517900"/>
                </a:lnTo>
                <a:lnTo>
                  <a:pt x="564464" y="3556000"/>
                </a:lnTo>
                <a:lnTo>
                  <a:pt x="596912" y="3581400"/>
                </a:lnTo>
                <a:lnTo>
                  <a:pt x="630047" y="3619500"/>
                </a:lnTo>
                <a:lnTo>
                  <a:pt x="663841" y="3644900"/>
                </a:lnTo>
                <a:lnTo>
                  <a:pt x="698284" y="3683000"/>
                </a:lnTo>
                <a:lnTo>
                  <a:pt x="733348" y="3708400"/>
                </a:lnTo>
                <a:lnTo>
                  <a:pt x="769035" y="3746500"/>
                </a:lnTo>
                <a:lnTo>
                  <a:pt x="805319" y="3771900"/>
                </a:lnTo>
                <a:lnTo>
                  <a:pt x="842175" y="3797300"/>
                </a:lnTo>
                <a:lnTo>
                  <a:pt x="879602" y="3822700"/>
                </a:lnTo>
                <a:lnTo>
                  <a:pt x="917562" y="3860800"/>
                </a:lnTo>
                <a:lnTo>
                  <a:pt x="995083" y="3911600"/>
                </a:lnTo>
                <a:lnTo>
                  <a:pt x="1034592" y="3924300"/>
                </a:lnTo>
                <a:lnTo>
                  <a:pt x="1115060" y="3975100"/>
                </a:lnTo>
                <a:lnTo>
                  <a:pt x="1155966" y="4000500"/>
                </a:lnTo>
                <a:lnTo>
                  <a:pt x="1197317" y="4013200"/>
                </a:lnTo>
                <a:lnTo>
                  <a:pt x="1239075" y="4038600"/>
                </a:lnTo>
                <a:lnTo>
                  <a:pt x="1281239" y="4051300"/>
                </a:lnTo>
                <a:lnTo>
                  <a:pt x="1323784" y="4076700"/>
                </a:lnTo>
                <a:lnTo>
                  <a:pt x="1453578" y="4114800"/>
                </a:lnTo>
                <a:lnTo>
                  <a:pt x="1497507" y="4140200"/>
                </a:lnTo>
                <a:lnTo>
                  <a:pt x="1586242" y="4165600"/>
                </a:lnTo>
                <a:lnTo>
                  <a:pt x="1631035" y="4165600"/>
                </a:lnTo>
                <a:lnTo>
                  <a:pt x="1766849" y="4203700"/>
                </a:lnTo>
                <a:lnTo>
                  <a:pt x="1812556" y="4203700"/>
                </a:lnTo>
                <a:lnTo>
                  <a:pt x="1858454" y="4216400"/>
                </a:lnTo>
                <a:lnTo>
                  <a:pt x="1950745" y="4216400"/>
                </a:lnTo>
                <a:lnTo>
                  <a:pt x="1997113" y="4229100"/>
                </a:lnTo>
                <a:lnTo>
                  <a:pt x="2230475" y="4229100"/>
                </a:lnTo>
                <a:lnTo>
                  <a:pt x="2277338" y="4216400"/>
                </a:lnTo>
                <a:lnTo>
                  <a:pt x="2371140" y="4216400"/>
                </a:lnTo>
                <a:lnTo>
                  <a:pt x="2418042" y="4203700"/>
                </a:lnTo>
                <a:lnTo>
                  <a:pt x="2464917" y="4203700"/>
                </a:lnTo>
                <a:lnTo>
                  <a:pt x="2882900" y="4089400"/>
                </a:lnTo>
                <a:lnTo>
                  <a:pt x="2928035" y="4064000"/>
                </a:lnTo>
                <a:lnTo>
                  <a:pt x="2972562" y="4051300"/>
                </a:lnTo>
                <a:lnTo>
                  <a:pt x="3059747" y="4000500"/>
                </a:lnTo>
                <a:lnTo>
                  <a:pt x="3102394" y="3987800"/>
                </a:lnTo>
                <a:lnTo>
                  <a:pt x="3185744" y="3937000"/>
                </a:lnTo>
                <a:lnTo>
                  <a:pt x="3226435" y="3911600"/>
                </a:lnTo>
                <a:lnTo>
                  <a:pt x="3266452" y="3886200"/>
                </a:lnTo>
                <a:lnTo>
                  <a:pt x="3305797" y="3860800"/>
                </a:lnTo>
                <a:lnTo>
                  <a:pt x="3344456" y="3835400"/>
                </a:lnTo>
                <a:lnTo>
                  <a:pt x="3382416" y="3810000"/>
                </a:lnTo>
                <a:lnTo>
                  <a:pt x="3419678" y="3784600"/>
                </a:lnTo>
                <a:lnTo>
                  <a:pt x="3456216" y="3746500"/>
                </a:lnTo>
                <a:lnTo>
                  <a:pt x="3492042" y="3721100"/>
                </a:lnTo>
                <a:lnTo>
                  <a:pt x="3527133" y="3683000"/>
                </a:lnTo>
                <a:lnTo>
                  <a:pt x="3561486" y="3657600"/>
                </a:lnTo>
                <a:lnTo>
                  <a:pt x="3595090" y="3619500"/>
                </a:lnTo>
                <a:lnTo>
                  <a:pt x="3627945" y="3594100"/>
                </a:lnTo>
                <a:lnTo>
                  <a:pt x="3660025" y="3556000"/>
                </a:lnTo>
                <a:lnTo>
                  <a:pt x="3691331" y="3530600"/>
                </a:lnTo>
                <a:lnTo>
                  <a:pt x="3721862" y="3492500"/>
                </a:lnTo>
                <a:lnTo>
                  <a:pt x="3751605" y="3454400"/>
                </a:lnTo>
                <a:lnTo>
                  <a:pt x="3780536" y="3416300"/>
                </a:lnTo>
                <a:lnTo>
                  <a:pt x="3808666" y="3378200"/>
                </a:lnTo>
                <a:lnTo>
                  <a:pt x="3835971" y="3340100"/>
                </a:lnTo>
                <a:lnTo>
                  <a:pt x="3862463" y="3302000"/>
                </a:lnTo>
                <a:lnTo>
                  <a:pt x="3888117" y="3263900"/>
                </a:lnTo>
                <a:lnTo>
                  <a:pt x="3912920" y="3225800"/>
                </a:lnTo>
                <a:lnTo>
                  <a:pt x="3936885" y="3187700"/>
                </a:lnTo>
                <a:lnTo>
                  <a:pt x="3959974" y="3149600"/>
                </a:lnTo>
                <a:lnTo>
                  <a:pt x="3982199" y="3111500"/>
                </a:lnTo>
                <a:lnTo>
                  <a:pt x="4003548" y="3073400"/>
                </a:lnTo>
                <a:lnTo>
                  <a:pt x="4024007" y="3022600"/>
                </a:lnTo>
                <a:lnTo>
                  <a:pt x="4043578" y="2984500"/>
                </a:lnTo>
                <a:lnTo>
                  <a:pt x="4062247" y="2946400"/>
                </a:lnTo>
                <a:lnTo>
                  <a:pt x="4079989" y="2908300"/>
                </a:lnTo>
                <a:lnTo>
                  <a:pt x="4096816" y="2857500"/>
                </a:lnTo>
                <a:lnTo>
                  <a:pt x="4112717" y="2819400"/>
                </a:lnTo>
                <a:lnTo>
                  <a:pt x="4127677" y="2768600"/>
                </a:lnTo>
                <a:lnTo>
                  <a:pt x="4141698" y="2730500"/>
                </a:lnTo>
                <a:lnTo>
                  <a:pt x="4154754" y="2679700"/>
                </a:lnTo>
                <a:lnTo>
                  <a:pt x="4166844" y="2641600"/>
                </a:lnTo>
                <a:lnTo>
                  <a:pt x="4177957" y="2590800"/>
                </a:lnTo>
                <a:lnTo>
                  <a:pt x="4188091" y="2552700"/>
                </a:lnTo>
                <a:lnTo>
                  <a:pt x="4197248" y="2501900"/>
                </a:lnTo>
                <a:lnTo>
                  <a:pt x="4205389" y="2451100"/>
                </a:lnTo>
                <a:lnTo>
                  <a:pt x="4212526" y="2413000"/>
                </a:lnTo>
                <a:lnTo>
                  <a:pt x="4218648" y="2362200"/>
                </a:lnTo>
                <a:lnTo>
                  <a:pt x="4223740" y="2311400"/>
                </a:lnTo>
                <a:lnTo>
                  <a:pt x="4227804" y="2273300"/>
                </a:lnTo>
                <a:lnTo>
                  <a:pt x="4230814" y="2222500"/>
                </a:lnTo>
                <a:lnTo>
                  <a:pt x="4232783" y="2171700"/>
                </a:lnTo>
                <a:lnTo>
                  <a:pt x="4233684" y="2133600"/>
                </a:lnTo>
                <a:close/>
              </a:path>
            </a:pathLst>
          </a:custGeom>
          <a:solidFill>
            <a:schemeClr val="accent6"/>
          </a:solidFill>
        </p:spPr>
        <p:txBody>
          <a:bodyPr wrap="square" lIns="0" tIns="0" rIns="0" bIns="0" rtlCol="0"/>
          <a:lstStyle/>
          <a:p>
            <a:endParaRPr/>
          </a:p>
        </p:txBody>
      </p:sp>
      <p:sp>
        <p:nvSpPr>
          <p:cNvPr id="11" name="object 11"/>
          <p:cNvSpPr txBox="1"/>
          <p:nvPr/>
        </p:nvSpPr>
        <p:spPr>
          <a:xfrm>
            <a:off x="6811922" y="3465181"/>
            <a:ext cx="1776730" cy="840105"/>
          </a:xfrm>
          <a:prstGeom prst="rect">
            <a:avLst/>
          </a:prstGeom>
          <a:solidFill>
            <a:schemeClr val="accent1">
              <a:lumMod val="75000"/>
            </a:schemeClr>
          </a:solidFill>
        </p:spPr>
        <p:txBody>
          <a:bodyPr vert="horz" wrap="square" lIns="0" tIns="0" rIns="0" bIns="0" rtlCol="0">
            <a:spAutoFit/>
          </a:bodyPr>
          <a:lstStyle/>
          <a:p>
            <a:pPr>
              <a:lnSpc>
                <a:spcPct val="100000"/>
              </a:lnSpc>
            </a:pPr>
            <a:endParaRPr sz="1500" dirty="0">
              <a:latin typeface="Times New Roman"/>
              <a:cs typeface="Times New Roman"/>
            </a:endParaRPr>
          </a:p>
          <a:p>
            <a:pPr marL="170815" marR="163830" indent="-635" algn="ctr">
              <a:lnSpc>
                <a:spcPct val="102299"/>
              </a:lnSpc>
            </a:pPr>
            <a:r>
              <a:rPr sz="1100" spc="-25" dirty="0">
                <a:solidFill>
                  <a:srgbClr val="FFFFFF"/>
                </a:solidFill>
                <a:latin typeface="Roboto"/>
                <a:cs typeface="Roboto"/>
              </a:rPr>
              <a:t>KURULUŞLAR</a:t>
            </a:r>
            <a:r>
              <a:rPr sz="1100" spc="-15" dirty="0">
                <a:solidFill>
                  <a:srgbClr val="FFFFFF"/>
                </a:solidFill>
                <a:latin typeface="Roboto"/>
                <a:cs typeface="Roboto"/>
              </a:rPr>
              <a:t> </a:t>
            </a:r>
            <a:r>
              <a:rPr sz="1100" spc="5" dirty="0">
                <a:solidFill>
                  <a:srgbClr val="FFFFFF"/>
                </a:solidFill>
                <a:latin typeface="Roboto"/>
                <a:cs typeface="Roboto"/>
              </a:rPr>
              <a:t>VE </a:t>
            </a:r>
            <a:r>
              <a:rPr sz="1100" spc="10" dirty="0">
                <a:solidFill>
                  <a:srgbClr val="FFFFFF"/>
                </a:solidFill>
                <a:latin typeface="Roboto"/>
                <a:cs typeface="Roboto"/>
              </a:rPr>
              <a:t> </a:t>
            </a:r>
            <a:r>
              <a:rPr sz="1100" spc="-20" dirty="0">
                <a:solidFill>
                  <a:srgbClr val="FFFFFF"/>
                </a:solidFill>
                <a:latin typeface="Roboto"/>
                <a:cs typeface="Roboto"/>
              </a:rPr>
              <a:t>KURUMLAR </a:t>
            </a:r>
            <a:r>
              <a:rPr sz="1100" spc="-10" dirty="0">
                <a:solidFill>
                  <a:srgbClr val="FFFFFF"/>
                </a:solidFill>
                <a:latin typeface="Roboto"/>
                <a:cs typeface="Roboto"/>
              </a:rPr>
              <a:t>ARASINDA </a:t>
            </a:r>
            <a:r>
              <a:rPr sz="1100" spc="-260" dirty="0">
                <a:solidFill>
                  <a:srgbClr val="FFFFFF"/>
                </a:solidFill>
                <a:latin typeface="Roboto"/>
                <a:cs typeface="Roboto"/>
              </a:rPr>
              <a:t> </a:t>
            </a:r>
            <a:r>
              <a:rPr sz="1100" spc="-20" dirty="0">
                <a:solidFill>
                  <a:srgbClr val="FFFFFF"/>
                </a:solidFill>
                <a:latin typeface="Roboto"/>
                <a:cs typeface="Roboto"/>
              </a:rPr>
              <a:t>İŞBİRLİĞİ</a:t>
            </a:r>
            <a:endParaRPr sz="1100" dirty="0">
              <a:latin typeface="Roboto"/>
              <a:cs typeface="Roboto"/>
            </a:endParaRPr>
          </a:p>
        </p:txBody>
      </p:sp>
      <p:sp>
        <p:nvSpPr>
          <p:cNvPr id="12" name="object 12"/>
          <p:cNvSpPr/>
          <p:nvPr/>
        </p:nvSpPr>
        <p:spPr>
          <a:xfrm>
            <a:off x="6811922" y="3230152"/>
            <a:ext cx="1776730" cy="380365"/>
          </a:xfrm>
          <a:custGeom>
            <a:avLst/>
            <a:gdLst/>
            <a:ahLst/>
            <a:cxnLst/>
            <a:rect l="l" t="t" r="r" b="b"/>
            <a:pathLst>
              <a:path w="1776729" h="380364">
                <a:moveTo>
                  <a:pt x="1776355" y="379990"/>
                </a:moveTo>
                <a:lnTo>
                  <a:pt x="0" y="379990"/>
                </a:lnTo>
                <a:lnTo>
                  <a:pt x="0" y="0"/>
                </a:lnTo>
                <a:lnTo>
                  <a:pt x="1586359" y="0"/>
                </a:lnTo>
                <a:lnTo>
                  <a:pt x="1623599" y="3684"/>
                </a:lnTo>
                <a:lnTo>
                  <a:pt x="1691769" y="31921"/>
                </a:lnTo>
                <a:lnTo>
                  <a:pt x="1744434" y="84585"/>
                </a:lnTo>
                <a:lnTo>
                  <a:pt x="1772671" y="152755"/>
                </a:lnTo>
                <a:lnTo>
                  <a:pt x="1776355" y="189994"/>
                </a:lnTo>
                <a:lnTo>
                  <a:pt x="1776355" y="379990"/>
                </a:lnTo>
                <a:close/>
              </a:path>
            </a:pathLst>
          </a:custGeom>
          <a:solidFill>
            <a:schemeClr val="accent1">
              <a:lumMod val="60000"/>
              <a:lumOff val="40000"/>
            </a:schemeClr>
          </a:solidFill>
        </p:spPr>
        <p:txBody>
          <a:bodyPr wrap="square" lIns="0" tIns="0" rIns="0" bIns="0" rtlCol="0"/>
          <a:lstStyle/>
          <a:p>
            <a:endParaRPr/>
          </a:p>
        </p:txBody>
      </p:sp>
      <p:sp>
        <p:nvSpPr>
          <p:cNvPr id="13" name="object 13"/>
          <p:cNvSpPr txBox="1"/>
          <p:nvPr/>
        </p:nvSpPr>
        <p:spPr>
          <a:xfrm>
            <a:off x="7512645" y="3324132"/>
            <a:ext cx="375285" cy="254000"/>
          </a:xfrm>
          <a:prstGeom prst="rect">
            <a:avLst/>
          </a:prstGeom>
        </p:spPr>
        <p:txBody>
          <a:bodyPr vert="horz" wrap="square" lIns="0" tIns="12700" rIns="0" bIns="0" rtlCol="0">
            <a:spAutoFit/>
          </a:bodyPr>
          <a:lstStyle/>
          <a:p>
            <a:pPr marL="12700">
              <a:lnSpc>
                <a:spcPct val="100000"/>
              </a:lnSpc>
              <a:spcBef>
                <a:spcPts val="100"/>
              </a:spcBef>
            </a:pPr>
            <a:r>
              <a:rPr sz="1500" spc="-5" dirty="0">
                <a:solidFill>
                  <a:srgbClr val="FFFFFF"/>
                </a:solidFill>
                <a:latin typeface="Roboto"/>
                <a:cs typeface="Roboto"/>
              </a:rPr>
              <a:t>KA2</a:t>
            </a:r>
            <a:endParaRPr sz="1500">
              <a:latin typeface="Roboto"/>
              <a:cs typeface="Roboto"/>
            </a:endParaRPr>
          </a:p>
        </p:txBody>
      </p:sp>
      <p:sp>
        <p:nvSpPr>
          <p:cNvPr id="14" name="object 14"/>
          <p:cNvSpPr txBox="1"/>
          <p:nvPr/>
        </p:nvSpPr>
        <p:spPr>
          <a:xfrm>
            <a:off x="5063973" y="1325633"/>
            <a:ext cx="1776730" cy="840105"/>
          </a:xfrm>
          <a:prstGeom prst="rect">
            <a:avLst/>
          </a:prstGeom>
          <a:solidFill>
            <a:schemeClr val="accent1">
              <a:lumMod val="75000"/>
            </a:schemeClr>
          </a:solidFill>
        </p:spPr>
        <p:txBody>
          <a:bodyPr vert="horz" wrap="square" lIns="0" tIns="0" rIns="0" bIns="0" rtlCol="0">
            <a:spAutoFit/>
          </a:bodyPr>
          <a:lstStyle/>
          <a:p>
            <a:pPr>
              <a:lnSpc>
                <a:spcPct val="100000"/>
              </a:lnSpc>
            </a:pPr>
            <a:endParaRPr sz="1500" dirty="0">
              <a:latin typeface="Times New Roman"/>
              <a:cs typeface="Times New Roman"/>
            </a:endParaRPr>
          </a:p>
          <a:p>
            <a:pPr marL="403860" marR="160020" indent="-238125">
              <a:lnSpc>
                <a:spcPct val="102299"/>
              </a:lnSpc>
            </a:pPr>
            <a:r>
              <a:rPr sz="1100" spc="-15" dirty="0">
                <a:solidFill>
                  <a:srgbClr val="FFFFFF"/>
                </a:solidFill>
                <a:latin typeface="Roboto"/>
                <a:cs typeface="Roboto"/>
              </a:rPr>
              <a:t>BİREYLERİN</a:t>
            </a:r>
            <a:r>
              <a:rPr sz="1100" spc="-5" dirty="0">
                <a:solidFill>
                  <a:srgbClr val="FFFFFF"/>
                </a:solidFill>
                <a:latin typeface="Roboto"/>
                <a:cs typeface="Roboto"/>
              </a:rPr>
              <a:t> ÖĞRENME  </a:t>
            </a:r>
            <a:r>
              <a:rPr sz="1100" spc="-10" dirty="0">
                <a:solidFill>
                  <a:srgbClr val="FFFFFF"/>
                </a:solidFill>
                <a:latin typeface="Roboto"/>
                <a:cs typeface="Roboto"/>
              </a:rPr>
              <a:t>HAREKETLİLİĞİ</a:t>
            </a:r>
            <a:endParaRPr sz="1100" dirty="0">
              <a:latin typeface="Roboto"/>
              <a:cs typeface="Roboto"/>
            </a:endParaRPr>
          </a:p>
        </p:txBody>
      </p:sp>
      <p:sp>
        <p:nvSpPr>
          <p:cNvPr id="15" name="object 15"/>
          <p:cNvSpPr/>
          <p:nvPr/>
        </p:nvSpPr>
        <p:spPr>
          <a:xfrm>
            <a:off x="5063973" y="945643"/>
            <a:ext cx="1776730" cy="380365"/>
          </a:xfrm>
          <a:custGeom>
            <a:avLst/>
            <a:gdLst/>
            <a:ahLst/>
            <a:cxnLst/>
            <a:rect l="l" t="t" r="r" b="b"/>
            <a:pathLst>
              <a:path w="1776729" h="380365">
                <a:moveTo>
                  <a:pt x="1776355" y="379990"/>
                </a:moveTo>
                <a:lnTo>
                  <a:pt x="0" y="379990"/>
                </a:lnTo>
                <a:lnTo>
                  <a:pt x="0" y="0"/>
                </a:lnTo>
                <a:lnTo>
                  <a:pt x="1586359" y="0"/>
                </a:lnTo>
                <a:lnTo>
                  <a:pt x="1623599" y="3684"/>
                </a:lnTo>
                <a:lnTo>
                  <a:pt x="1691769" y="31921"/>
                </a:lnTo>
                <a:lnTo>
                  <a:pt x="1744434" y="84585"/>
                </a:lnTo>
                <a:lnTo>
                  <a:pt x="1772671" y="152755"/>
                </a:lnTo>
                <a:lnTo>
                  <a:pt x="1776355" y="189995"/>
                </a:lnTo>
                <a:lnTo>
                  <a:pt x="1776355" y="379990"/>
                </a:lnTo>
                <a:close/>
              </a:path>
            </a:pathLst>
          </a:custGeom>
          <a:solidFill>
            <a:schemeClr val="accent1">
              <a:lumMod val="60000"/>
              <a:lumOff val="40000"/>
            </a:schemeClr>
          </a:solidFill>
        </p:spPr>
        <p:txBody>
          <a:bodyPr wrap="square" lIns="0" tIns="0" rIns="0" bIns="0" rtlCol="0"/>
          <a:lstStyle/>
          <a:p>
            <a:endParaRPr/>
          </a:p>
        </p:txBody>
      </p:sp>
      <p:sp>
        <p:nvSpPr>
          <p:cNvPr id="16" name="object 16"/>
          <p:cNvSpPr txBox="1"/>
          <p:nvPr/>
        </p:nvSpPr>
        <p:spPr>
          <a:xfrm>
            <a:off x="5736289" y="1001018"/>
            <a:ext cx="375920" cy="254000"/>
          </a:xfrm>
          <a:prstGeom prst="rect">
            <a:avLst/>
          </a:prstGeom>
        </p:spPr>
        <p:txBody>
          <a:bodyPr vert="horz" wrap="square" lIns="0" tIns="12700" rIns="0" bIns="0" rtlCol="0">
            <a:spAutoFit/>
          </a:bodyPr>
          <a:lstStyle/>
          <a:p>
            <a:pPr marL="12700">
              <a:lnSpc>
                <a:spcPct val="100000"/>
              </a:lnSpc>
              <a:spcBef>
                <a:spcPts val="100"/>
              </a:spcBef>
            </a:pPr>
            <a:r>
              <a:rPr sz="1500" spc="-5" dirty="0">
                <a:solidFill>
                  <a:srgbClr val="FFFFFF"/>
                </a:solidFill>
                <a:latin typeface="Roboto"/>
                <a:cs typeface="Roboto"/>
              </a:rPr>
              <a:t>KA1</a:t>
            </a:r>
            <a:endParaRPr sz="1500">
              <a:latin typeface="Roboto"/>
              <a:cs typeface="Roboto"/>
            </a:endParaRPr>
          </a:p>
        </p:txBody>
      </p:sp>
      <p:sp>
        <p:nvSpPr>
          <p:cNvPr id="17" name="object 17"/>
          <p:cNvSpPr txBox="1"/>
          <p:nvPr/>
        </p:nvSpPr>
        <p:spPr>
          <a:xfrm>
            <a:off x="3287617" y="3610142"/>
            <a:ext cx="1776730" cy="840105"/>
          </a:xfrm>
          <a:prstGeom prst="rect">
            <a:avLst/>
          </a:prstGeom>
          <a:solidFill>
            <a:schemeClr val="accent1">
              <a:lumMod val="75000"/>
            </a:schemeClr>
          </a:solidFill>
        </p:spPr>
        <p:txBody>
          <a:bodyPr vert="horz" wrap="square" lIns="0" tIns="635" rIns="0" bIns="0" rtlCol="0">
            <a:spAutoFit/>
          </a:bodyPr>
          <a:lstStyle/>
          <a:p>
            <a:pPr>
              <a:lnSpc>
                <a:spcPct val="100000"/>
              </a:lnSpc>
              <a:spcBef>
                <a:spcPts val="5"/>
              </a:spcBef>
            </a:pPr>
            <a:endParaRPr sz="1500" dirty="0">
              <a:latin typeface="Times New Roman"/>
              <a:cs typeface="Times New Roman"/>
            </a:endParaRPr>
          </a:p>
          <a:p>
            <a:pPr marL="139065" marR="133985" indent="44450">
              <a:lnSpc>
                <a:spcPct val="102299"/>
              </a:lnSpc>
            </a:pPr>
            <a:r>
              <a:rPr sz="1100" spc="-10" dirty="0">
                <a:solidFill>
                  <a:srgbClr val="FFFFFF"/>
                </a:solidFill>
                <a:latin typeface="Roboto"/>
                <a:cs typeface="Roboto"/>
              </a:rPr>
              <a:t>POLİTİKA GELİŞTİRME </a:t>
            </a:r>
            <a:r>
              <a:rPr sz="1100" spc="-5" dirty="0">
                <a:solidFill>
                  <a:srgbClr val="FFFFFF"/>
                </a:solidFill>
                <a:latin typeface="Roboto"/>
                <a:cs typeface="Roboto"/>
              </a:rPr>
              <a:t> </a:t>
            </a:r>
            <a:r>
              <a:rPr sz="1100" spc="5" dirty="0">
                <a:solidFill>
                  <a:srgbClr val="FFFFFF"/>
                </a:solidFill>
                <a:latin typeface="Roboto"/>
                <a:cs typeface="Roboto"/>
              </a:rPr>
              <a:t>VE</a:t>
            </a:r>
            <a:r>
              <a:rPr sz="1100" spc="-30" dirty="0">
                <a:solidFill>
                  <a:srgbClr val="FFFFFF"/>
                </a:solidFill>
                <a:latin typeface="Roboto"/>
                <a:cs typeface="Roboto"/>
              </a:rPr>
              <a:t> </a:t>
            </a:r>
            <a:r>
              <a:rPr sz="1100" spc="-15" dirty="0">
                <a:solidFill>
                  <a:srgbClr val="FFFFFF"/>
                </a:solidFill>
                <a:latin typeface="Roboto"/>
                <a:cs typeface="Roboto"/>
              </a:rPr>
              <a:t>İŞBİRLİĞİNE</a:t>
            </a:r>
            <a:r>
              <a:rPr sz="1100" spc="-25" dirty="0">
                <a:solidFill>
                  <a:srgbClr val="FFFFFF"/>
                </a:solidFill>
                <a:latin typeface="Roboto"/>
                <a:cs typeface="Roboto"/>
              </a:rPr>
              <a:t> </a:t>
            </a:r>
            <a:r>
              <a:rPr sz="1100" spc="-10" dirty="0">
                <a:solidFill>
                  <a:srgbClr val="FFFFFF"/>
                </a:solidFill>
                <a:latin typeface="Roboto"/>
                <a:cs typeface="Roboto"/>
              </a:rPr>
              <a:t>DESTEK</a:t>
            </a:r>
            <a:endParaRPr sz="1100" dirty="0">
              <a:latin typeface="Roboto"/>
              <a:cs typeface="Roboto"/>
            </a:endParaRPr>
          </a:p>
        </p:txBody>
      </p:sp>
      <p:sp>
        <p:nvSpPr>
          <p:cNvPr id="18" name="object 18"/>
          <p:cNvSpPr/>
          <p:nvPr/>
        </p:nvSpPr>
        <p:spPr>
          <a:xfrm>
            <a:off x="3287617" y="3230152"/>
            <a:ext cx="1776730" cy="380365"/>
          </a:xfrm>
          <a:custGeom>
            <a:avLst/>
            <a:gdLst/>
            <a:ahLst/>
            <a:cxnLst/>
            <a:rect l="l" t="t" r="r" b="b"/>
            <a:pathLst>
              <a:path w="1776729" h="380364">
                <a:moveTo>
                  <a:pt x="1776355" y="379990"/>
                </a:moveTo>
                <a:lnTo>
                  <a:pt x="0" y="379990"/>
                </a:lnTo>
                <a:lnTo>
                  <a:pt x="0" y="0"/>
                </a:lnTo>
                <a:lnTo>
                  <a:pt x="1586359" y="0"/>
                </a:lnTo>
                <a:lnTo>
                  <a:pt x="1623599" y="3684"/>
                </a:lnTo>
                <a:lnTo>
                  <a:pt x="1691769" y="31921"/>
                </a:lnTo>
                <a:lnTo>
                  <a:pt x="1744434" y="84585"/>
                </a:lnTo>
                <a:lnTo>
                  <a:pt x="1772671" y="152755"/>
                </a:lnTo>
                <a:lnTo>
                  <a:pt x="1776355" y="189994"/>
                </a:lnTo>
                <a:lnTo>
                  <a:pt x="1776355" y="379990"/>
                </a:lnTo>
                <a:close/>
              </a:path>
            </a:pathLst>
          </a:custGeom>
          <a:solidFill>
            <a:schemeClr val="accent5">
              <a:lumMod val="60000"/>
              <a:lumOff val="40000"/>
            </a:schemeClr>
          </a:solidFill>
          <a:ln>
            <a:solidFill>
              <a:schemeClr val="accent1">
                <a:lumMod val="40000"/>
                <a:lumOff val="60000"/>
              </a:schemeClr>
            </a:solidFill>
          </a:ln>
        </p:spPr>
        <p:txBody>
          <a:bodyPr wrap="square" lIns="0" tIns="0" rIns="0" bIns="0" rtlCol="0"/>
          <a:lstStyle/>
          <a:p>
            <a:endParaRPr/>
          </a:p>
        </p:txBody>
      </p:sp>
      <p:sp>
        <p:nvSpPr>
          <p:cNvPr id="19" name="object 19"/>
          <p:cNvSpPr txBox="1"/>
          <p:nvPr/>
        </p:nvSpPr>
        <p:spPr>
          <a:xfrm>
            <a:off x="3948290" y="3275495"/>
            <a:ext cx="399415" cy="26924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FFFFFF"/>
                </a:solidFill>
                <a:latin typeface="Roboto"/>
                <a:cs typeface="Roboto"/>
              </a:rPr>
              <a:t>KA3</a:t>
            </a:r>
            <a:endParaRPr sz="1600">
              <a:latin typeface="Roboto"/>
              <a:cs typeface="Roboto"/>
            </a:endParaRPr>
          </a:p>
        </p:txBody>
      </p:sp>
      <p:sp>
        <p:nvSpPr>
          <p:cNvPr id="20" name="object 20"/>
          <p:cNvSpPr txBox="1">
            <a:spLocks noGrp="1"/>
          </p:cNvSpPr>
          <p:nvPr>
            <p:ph type="title"/>
          </p:nvPr>
        </p:nvSpPr>
        <p:spPr>
          <a:xfrm>
            <a:off x="139711" y="289376"/>
            <a:ext cx="5126355" cy="513080"/>
          </a:xfrm>
          <a:prstGeom prst="rect">
            <a:avLst/>
          </a:prstGeom>
        </p:spPr>
        <p:txBody>
          <a:bodyPr vert="horz" wrap="square" lIns="0" tIns="12700" rIns="0" bIns="0" rtlCol="0">
            <a:spAutoFit/>
          </a:bodyPr>
          <a:lstStyle/>
          <a:p>
            <a:pPr marL="12700">
              <a:lnSpc>
                <a:spcPct val="100000"/>
              </a:lnSpc>
              <a:spcBef>
                <a:spcPts val="100"/>
              </a:spcBef>
            </a:pPr>
            <a:r>
              <a:rPr sz="3200" spc="-10" dirty="0">
                <a:solidFill>
                  <a:srgbClr val="000000"/>
                </a:solidFill>
                <a:latin typeface="Arial"/>
                <a:cs typeface="Arial"/>
              </a:rPr>
              <a:t>Erasmus+</a:t>
            </a:r>
            <a:r>
              <a:rPr sz="3200" spc="-50" dirty="0">
                <a:solidFill>
                  <a:srgbClr val="000000"/>
                </a:solidFill>
                <a:latin typeface="Arial"/>
                <a:cs typeface="Arial"/>
              </a:rPr>
              <a:t> </a:t>
            </a:r>
            <a:r>
              <a:rPr sz="3200" spc="-10" dirty="0">
                <a:solidFill>
                  <a:srgbClr val="000000"/>
                </a:solidFill>
                <a:latin typeface="Arial"/>
                <a:cs typeface="Arial"/>
              </a:rPr>
              <a:t>Program</a:t>
            </a:r>
            <a:r>
              <a:rPr sz="3200" spc="-45" dirty="0">
                <a:solidFill>
                  <a:srgbClr val="000000"/>
                </a:solidFill>
                <a:latin typeface="Arial"/>
                <a:cs typeface="Arial"/>
              </a:rPr>
              <a:t> </a:t>
            </a:r>
            <a:r>
              <a:rPr sz="3200" spc="-5" dirty="0">
                <a:solidFill>
                  <a:srgbClr val="000000"/>
                </a:solidFill>
                <a:latin typeface="Arial"/>
                <a:cs typeface="Arial"/>
              </a:rPr>
              <a:t>Türleri</a:t>
            </a:r>
            <a:endParaRPr sz="3200">
              <a:latin typeface="Arial"/>
              <a:cs typeface="Arial"/>
            </a:endParaRPr>
          </a:p>
        </p:txBody>
      </p:sp>
      <p:grpSp>
        <p:nvGrpSpPr>
          <p:cNvPr id="22" name="object 2"/>
          <p:cNvGrpSpPr/>
          <p:nvPr/>
        </p:nvGrpSpPr>
        <p:grpSpPr>
          <a:xfrm>
            <a:off x="0" y="5572140"/>
            <a:ext cx="12179300" cy="74295"/>
            <a:chOff x="-6350" y="5591564"/>
            <a:chExt cx="12179300" cy="74295"/>
          </a:xfrm>
          <a:solidFill>
            <a:schemeClr val="accent6">
              <a:lumMod val="75000"/>
            </a:schemeClr>
          </a:solidFill>
        </p:grpSpPr>
        <p:sp>
          <p:nvSpPr>
            <p:cNvPr id="23" name="object 3"/>
            <p:cNvSpPr/>
            <p:nvPr/>
          </p:nvSpPr>
          <p:spPr>
            <a:xfrm>
              <a:off x="0" y="5597914"/>
              <a:ext cx="12166600" cy="61594"/>
            </a:xfrm>
            <a:custGeom>
              <a:avLst/>
              <a:gdLst/>
              <a:ahLst/>
              <a:cxnLst/>
              <a:rect l="l" t="t" r="r" b="b"/>
              <a:pathLst>
                <a:path w="12166600" h="61595">
                  <a:moveTo>
                    <a:pt x="12166333" y="61028"/>
                  </a:moveTo>
                  <a:lnTo>
                    <a:pt x="0" y="61028"/>
                  </a:lnTo>
                  <a:lnTo>
                    <a:pt x="0" y="0"/>
                  </a:lnTo>
                  <a:lnTo>
                    <a:pt x="12166333" y="0"/>
                  </a:lnTo>
                  <a:lnTo>
                    <a:pt x="12166333" y="61028"/>
                  </a:lnTo>
                  <a:close/>
                </a:path>
              </a:pathLst>
            </a:custGeom>
            <a:grpFill/>
          </p:spPr>
          <p:txBody>
            <a:bodyPr wrap="square" lIns="0" tIns="0" rIns="0" bIns="0" rtlCol="0"/>
            <a:lstStyle/>
            <a:p>
              <a:endParaRPr/>
            </a:p>
          </p:txBody>
        </p:sp>
        <p:sp>
          <p:nvSpPr>
            <p:cNvPr id="24" name="object 4"/>
            <p:cNvSpPr/>
            <p:nvPr/>
          </p:nvSpPr>
          <p:spPr>
            <a:xfrm>
              <a:off x="0" y="5597914"/>
              <a:ext cx="12166600" cy="61594"/>
            </a:xfrm>
            <a:custGeom>
              <a:avLst/>
              <a:gdLst/>
              <a:ahLst/>
              <a:cxnLst/>
              <a:rect l="l" t="t" r="r" b="b"/>
              <a:pathLst>
                <a:path w="12166600" h="61595">
                  <a:moveTo>
                    <a:pt x="0" y="0"/>
                  </a:moveTo>
                  <a:lnTo>
                    <a:pt x="12166333" y="0"/>
                  </a:lnTo>
                  <a:lnTo>
                    <a:pt x="12166333" y="61028"/>
                  </a:lnTo>
                  <a:lnTo>
                    <a:pt x="0" y="61028"/>
                  </a:lnTo>
                </a:path>
              </a:pathLst>
            </a:custGeom>
            <a:grpFill/>
            <a:ln w="12699">
              <a:solidFill>
                <a:srgbClr val="313E4F"/>
              </a:solidFill>
            </a:ln>
          </p:spPr>
          <p:txBody>
            <a:bodyPr wrap="square" lIns="0" tIns="0" rIns="0" bIns="0" rtlCol="0"/>
            <a:lstStyle/>
            <a:p>
              <a:endParaRPr/>
            </a:p>
          </p:txBody>
        </p:sp>
      </p:grpSp>
      <p:pic>
        <p:nvPicPr>
          <p:cNvPr id="21" name="Resim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0048" y="5877272"/>
            <a:ext cx="912181" cy="7192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10419019" y="6034373"/>
            <a:ext cx="1024835" cy="540173"/>
          </a:xfrm>
          <a:prstGeom prst="rect">
            <a:avLst/>
          </a:prstGeom>
        </p:spPr>
      </p:pic>
      <p:pic>
        <p:nvPicPr>
          <p:cNvPr id="7" name="object 7"/>
          <p:cNvPicPr/>
          <p:nvPr/>
        </p:nvPicPr>
        <p:blipFill>
          <a:blip r:embed="rId3" cstate="print"/>
          <a:stretch>
            <a:fillRect/>
          </a:stretch>
        </p:blipFill>
        <p:spPr>
          <a:xfrm>
            <a:off x="755666" y="6011709"/>
            <a:ext cx="1024836" cy="562838"/>
          </a:xfrm>
          <a:prstGeom prst="rect">
            <a:avLst/>
          </a:prstGeom>
        </p:spPr>
      </p:pic>
      <p:pic>
        <p:nvPicPr>
          <p:cNvPr id="8" name="object 8"/>
          <p:cNvPicPr/>
          <p:nvPr/>
        </p:nvPicPr>
        <p:blipFill>
          <a:blip r:embed="rId4" cstate="print"/>
          <a:stretch>
            <a:fillRect/>
          </a:stretch>
        </p:blipFill>
        <p:spPr>
          <a:xfrm>
            <a:off x="3549185" y="6107903"/>
            <a:ext cx="1783902" cy="432781"/>
          </a:xfrm>
          <a:prstGeom prst="rect">
            <a:avLst/>
          </a:prstGeom>
        </p:spPr>
      </p:pic>
      <p:grpSp>
        <p:nvGrpSpPr>
          <p:cNvPr id="9" name="object 9"/>
          <p:cNvGrpSpPr/>
          <p:nvPr/>
        </p:nvGrpSpPr>
        <p:grpSpPr>
          <a:xfrm>
            <a:off x="96372" y="0"/>
            <a:ext cx="9579610" cy="730885"/>
            <a:chOff x="96372" y="0"/>
            <a:chExt cx="9579610" cy="730885"/>
          </a:xfrm>
        </p:grpSpPr>
        <p:sp>
          <p:nvSpPr>
            <p:cNvPr id="10" name="object 10"/>
            <p:cNvSpPr/>
            <p:nvPr/>
          </p:nvSpPr>
          <p:spPr>
            <a:xfrm>
              <a:off x="152399" y="479318"/>
              <a:ext cx="0" cy="251460"/>
            </a:xfrm>
            <a:custGeom>
              <a:avLst/>
              <a:gdLst/>
              <a:ahLst/>
              <a:cxnLst/>
              <a:rect l="l" t="t" r="r" b="b"/>
              <a:pathLst>
                <a:path h="251459">
                  <a:moveTo>
                    <a:pt x="0" y="251399"/>
                  </a:moveTo>
                  <a:lnTo>
                    <a:pt x="0" y="0"/>
                  </a:lnTo>
                  <a:lnTo>
                    <a:pt x="0" y="251399"/>
                  </a:lnTo>
                  <a:close/>
                </a:path>
              </a:pathLst>
            </a:custGeom>
            <a:solidFill>
              <a:srgbClr val="F7F9FA"/>
            </a:solidFill>
          </p:spPr>
          <p:txBody>
            <a:bodyPr wrap="square" lIns="0" tIns="0" rIns="0" bIns="0" rtlCol="0"/>
            <a:lstStyle/>
            <a:p>
              <a:endParaRPr/>
            </a:p>
          </p:txBody>
        </p:sp>
        <p:sp>
          <p:nvSpPr>
            <p:cNvPr id="11" name="object 11"/>
            <p:cNvSpPr/>
            <p:nvPr/>
          </p:nvSpPr>
          <p:spPr>
            <a:xfrm>
              <a:off x="96372" y="0"/>
              <a:ext cx="9579610" cy="551815"/>
            </a:xfrm>
            <a:custGeom>
              <a:avLst/>
              <a:gdLst/>
              <a:ahLst/>
              <a:cxnLst/>
              <a:rect l="l" t="t" r="r" b="b"/>
              <a:pathLst>
                <a:path w="9579610" h="551815">
                  <a:moveTo>
                    <a:pt x="9578999" y="551775"/>
                  </a:moveTo>
                  <a:lnTo>
                    <a:pt x="0" y="551775"/>
                  </a:lnTo>
                  <a:lnTo>
                    <a:pt x="0" y="0"/>
                  </a:lnTo>
                  <a:lnTo>
                    <a:pt x="9578999" y="0"/>
                  </a:lnTo>
                  <a:lnTo>
                    <a:pt x="9578999" y="551775"/>
                  </a:lnTo>
                  <a:close/>
                </a:path>
              </a:pathLst>
            </a:custGeom>
            <a:solidFill>
              <a:srgbClr val="FFFFFF"/>
            </a:solidFill>
          </p:spPr>
          <p:txBody>
            <a:bodyPr wrap="square" lIns="0" tIns="0" rIns="0" bIns="0" rtlCol="0"/>
            <a:lstStyle/>
            <a:p>
              <a:endParaRPr/>
            </a:p>
          </p:txBody>
        </p:sp>
      </p:grpSp>
      <p:sp>
        <p:nvSpPr>
          <p:cNvPr id="12" name="object 12"/>
          <p:cNvSpPr txBox="1">
            <a:spLocks noGrp="1"/>
          </p:cNvSpPr>
          <p:nvPr>
            <p:ph type="title"/>
          </p:nvPr>
        </p:nvSpPr>
        <p:spPr>
          <a:xfrm>
            <a:off x="83672" y="43544"/>
            <a:ext cx="9540240" cy="497840"/>
          </a:xfrm>
          <a:prstGeom prst="rect">
            <a:avLst/>
          </a:prstGeom>
        </p:spPr>
        <p:txBody>
          <a:bodyPr vert="horz" wrap="square" lIns="0" tIns="12700" rIns="0" bIns="0" rtlCol="0">
            <a:spAutoFit/>
          </a:bodyPr>
          <a:lstStyle/>
          <a:p>
            <a:pPr marL="12700">
              <a:lnSpc>
                <a:spcPct val="100000"/>
              </a:lnSpc>
              <a:spcBef>
                <a:spcPts val="100"/>
              </a:spcBef>
            </a:pPr>
            <a:r>
              <a:rPr sz="3100" spc="-5" dirty="0">
                <a:solidFill>
                  <a:srgbClr val="000000"/>
                </a:solidFill>
                <a:latin typeface="Arial"/>
                <a:cs typeface="Arial"/>
              </a:rPr>
              <a:t>Key</a:t>
            </a:r>
            <a:r>
              <a:rPr sz="3100" spc="-135" dirty="0">
                <a:solidFill>
                  <a:srgbClr val="000000"/>
                </a:solidFill>
                <a:latin typeface="Arial"/>
                <a:cs typeface="Arial"/>
              </a:rPr>
              <a:t> </a:t>
            </a:r>
            <a:r>
              <a:rPr sz="3100" spc="-5" dirty="0">
                <a:solidFill>
                  <a:srgbClr val="000000"/>
                </a:solidFill>
                <a:latin typeface="Arial"/>
                <a:cs typeface="Arial"/>
              </a:rPr>
              <a:t>Action</a:t>
            </a:r>
            <a:r>
              <a:rPr sz="3100" spc="-20" dirty="0">
                <a:solidFill>
                  <a:srgbClr val="000000"/>
                </a:solidFill>
                <a:latin typeface="Arial"/>
                <a:cs typeface="Arial"/>
              </a:rPr>
              <a:t> </a:t>
            </a:r>
            <a:r>
              <a:rPr sz="3100" spc="-5" dirty="0">
                <a:solidFill>
                  <a:srgbClr val="000000"/>
                </a:solidFill>
                <a:latin typeface="Arial"/>
                <a:cs typeface="Arial"/>
              </a:rPr>
              <a:t>1(KA1)</a:t>
            </a:r>
            <a:r>
              <a:rPr sz="3100" spc="-15" dirty="0">
                <a:solidFill>
                  <a:srgbClr val="000000"/>
                </a:solidFill>
                <a:latin typeface="Arial"/>
                <a:cs typeface="Arial"/>
              </a:rPr>
              <a:t> </a:t>
            </a:r>
            <a:r>
              <a:rPr sz="3100" spc="-5" dirty="0">
                <a:solidFill>
                  <a:srgbClr val="000000"/>
                </a:solidFill>
                <a:latin typeface="Arial"/>
                <a:cs typeface="Arial"/>
              </a:rPr>
              <a:t>Bireylerin</a:t>
            </a:r>
            <a:r>
              <a:rPr sz="3100" spc="-20" dirty="0">
                <a:solidFill>
                  <a:srgbClr val="000000"/>
                </a:solidFill>
                <a:latin typeface="Arial"/>
                <a:cs typeface="Arial"/>
              </a:rPr>
              <a:t> </a:t>
            </a:r>
            <a:r>
              <a:rPr sz="3100" spc="-10" dirty="0">
                <a:solidFill>
                  <a:srgbClr val="000000"/>
                </a:solidFill>
                <a:latin typeface="Arial"/>
                <a:cs typeface="Arial"/>
              </a:rPr>
              <a:t>Öğrenme</a:t>
            </a:r>
            <a:r>
              <a:rPr sz="3100" spc="-25" dirty="0">
                <a:solidFill>
                  <a:srgbClr val="000000"/>
                </a:solidFill>
                <a:latin typeface="Arial"/>
                <a:cs typeface="Arial"/>
              </a:rPr>
              <a:t> </a:t>
            </a:r>
            <a:r>
              <a:rPr sz="3100" spc="-5" dirty="0">
                <a:solidFill>
                  <a:srgbClr val="000000"/>
                </a:solidFill>
                <a:latin typeface="Arial"/>
                <a:cs typeface="Arial"/>
              </a:rPr>
              <a:t>Hareketliliği</a:t>
            </a:r>
            <a:endParaRPr sz="3100">
              <a:latin typeface="Arial"/>
              <a:cs typeface="Arial"/>
            </a:endParaRPr>
          </a:p>
        </p:txBody>
      </p:sp>
      <p:sp>
        <p:nvSpPr>
          <p:cNvPr id="14" name="object 14"/>
          <p:cNvSpPr/>
          <p:nvPr/>
        </p:nvSpPr>
        <p:spPr>
          <a:xfrm>
            <a:off x="520305" y="787520"/>
            <a:ext cx="1430020" cy="1386840"/>
          </a:xfrm>
          <a:custGeom>
            <a:avLst/>
            <a:gdLst/>
            <a:ahLst/>
            <a:cxnLst/>
            <a:rect l="l" t="t" r="r" b="b"/>
            <a:pathLst>
              <a:path w="1430020" h="1386839">
                <a:moveTo>
                  <a:pt x="0" y="693166"/>
                </a:moveTo>
                <a:lnTo>
                  <a:pt x="1649" y="645708"/>
                </a:lnTo>
                <a:lnTo>
                  <a:pt x="6526" y="599108"/>
                </a:lnTo>
                <a:lnTo>
                  <a:pt x="14525" y="553469"/>
                </a:lnTo>
                <a:lnTo>
                  <a:pt x="25539" y="508895"/>
                </a:lnTo>
                <a:lnTo>
                  <a:pt x="39462" y="465489"/>
                </a:lnTo>
                <a:lnTo>
                  <a:pt x="56186" y="423354"/>
                </a:lnTo>
                <a:lnTo>
                  <a:pt x="75606" y="382594"/>
                </a:lnTo>
                <a:lnTo>
                  <a:pt x="97616" y="343312"/>
                </a:lnTo>
                <a:lnTo>
                  <a:pt x="122107" y="305610"/>
                </a:lnTo>
                <a:lnTo>
                  <a:pt x="148975" y="269593"/>
                </a:lnTo>
                <a:lnTo>
                  <a:pt x="178112" y="235363"/>
                </a:lnTo>
                <a:lnTo>
                  <a:pt x="209413" y="203023"/>
                </a:lnTo>
                <a:lnTo>
                  <a:pt x="242770" y="172678"/>
                </a:lnTo>
                <a:lnTo>
                  <a:pt x="278077" y="144429"/>
                </a:lnTo>
                <a:lnTo>
                  <a:pt x="315228" y="118381"/>
                </a:lnTo>
                <a:lnTo>
                  <a:pt x="354116" y="94637"/>
                </a:lnTo>
                <a:lnTo>
                  <a:pt x="394635" y="73299"/>
                </a:lnTo>
                <a:lnTo>
                  <a:pt x="436678" y="54472"/>
                </a:lnTo>
                <a:lnTo>
                  <a:pt x="480139" y="38258"/>
                </a:lnTo>
                <a:lnTo>
                  <a:pt x="524911" y="24760"/>
                </a:lnTo>
                <a:lnTo>
                  <a:pt x="570888" y="14082"/>
                </a:lnTo>
                <a:lnTo>
                  <a:pt x="617963" y="6327"/>
                </a:lnTo>
                <a:lnTo>
                  <a:pt x="666030" y="1599"/>
                </a:lnTo>
                <a:lnTo>
                  <a:pt x="714982" y="0"/>
                </a:lnTo>
                <a:lnTo>
                  <a:pt x="766475" y="1798"/>
                </a:lnTo>
                <a:lnTo>
                  <a:pt x="817403" y="7146"/>
                </a:lnTo>
                <a:lnTo>
                  <a:pt x="867585" y="15970"/>
                </a:lnTo>
                <a:lnTo>
                  <a:pt x="916841" y="28198"/>
                </a:lnTo>
                <a:lnTo>
                  <a:pt x="964990" y="43757"/>
                </a:lnTo>
                <a:lnTo>
                  <a:pt x="1011853" y="62576"/>
                </a:lnTo>
                <a:lnTo>
                  <a:pt x="1057248" y="84582"/>
                </a:lnTo>
                <a:lnTo>
                  <a:pt x="1100996" y="109702"/>
                </a:lnTo>
                <a:lnTo>
                  <a:pt x="1142916" y="137863"/>
                </a:lnTo>
                <a:lnTo>
                  <a:pt x="1182827" y="168995"/>
                </a:lnTo>
                <a:lnTo>
                  <a:pt x="1220550" y="203023"/>
                </a:lnTo>
                <a:lnTo>
                  <a:pt x="1255650" y="239595"/>
                </a:lnTo>
                <a:lnTo>
                  <a:pt x="1287761" y="278289"/>
                </a:lnTo>
                <a:lnTo>
                  <a:pt x="1316809" y="318930"/>
                </a:lnTo>
                <a:lnTo>
                  <a:pt x="1342720" y="361343"/>
                </a:lnTo>
                <a:lnTo>
                  <a:pt x="1365418" y="405353"/>
                </a:lnTo>
                <a:lnTo>
                  <a:pt x="1384829" y="450786"/>
                </a:lnTo>
                <a:lnTo>
                  <a:pt x="1400878" y="497466"/>
                </a:lnTo>
                <a:lnTo>
                  <a:pt x="1413491" y="545219"/>
                </a:lnTo>
                <a:lnTo>
                  <a:pt x="1422593" y="593870"/>
                </a:lnTo>
                <a:lnTo>
                  <a:pt x="1428109" y="643244"/>
                </a:lnTo>
                <a:lnTo>
                  <a:pt x="1429964" y="693166"/>
                </a:lnTo>
                <a:lnTo>
                  <a:pt x="1428314" y="740625"/>
                </a:lnTo>
                <a:lnTo>
                  <a:pt x="1423437" y="787225"/>
                </a:lnTo>
                <a:lnTo>
                  <a:pt x="1415438" y="832863"/>
                </a:lnTo>
                <a:lnTo>
                  <a:pt x="1404424" y="877437"/>
                </a:lnTo>
                <a:lnTo>
                  <a:pt x="1390501" y="920843"/>
                </a:lnTo>
                <a:lnTo>
                  <a:pt x="1373777" y="962978"/>
                </a:lnTo>
                <a:lnTo>
                  <a:pt x="1354357" y="1003738"/>
                </a:lnTo>
                <a:lnTo>
                  <a:pt x="1332348" y="1043021"/>
                </a:lnTo>
                <a:lnTo>
                  <a:pt x="1307856" y="1080722"/>
                </a:lnTo>
                <a:lnTo>
                  <a:pt x="1280988" y="1116740"/>
                </a:lnTo>
                <a:lnTo>
                  <a:pt x="1251851" y="1150970"/>
                </a:lnTo>
                <a:lnTo>
                  <a:pt x="1220550" y="1183309"/>
                </a:lnTo>
                <a:lnTo>
                  <a:pt x="1187193" y="1213654"/>
                </a:lnTo>
                <a:lnTo>
                  <a:pt x="1151886" y="1241903"/>
                </a:lnTo>
                <a:lnTo>
                  <a:pt x="1114735" y="1267951"/>
                </a:lnTo>
                <a:lnTo>
                  <a:pt x="1075847" y="1291695"/>
                </a:lnTo>
                <a:lnTo>
                  <a:pt x="1035328" y="1313033"/>
                </a:lnTo>
                <a:lnTo>
                  <a:pt x="993285" y="1331860"/>
                </a:lnTo>
                <a:lnTo>
                  <a:pt x="949824" y="1348075"/>
                </a:lnTo>
                <a:lnTo>
                  <a:pt x="905052" y="1361572"/>
                </a:lnTo>
                <a:lnTo>
                  <a:pt x="859075" y="1372250"/>
                </a:lnTo>
                <a:lnTo>
                  <a:pt x="812000" y="1380005"/>
                </a:lnTo>
                <a:lnTo>
                  <a:pt x="763934" y="1384734"/>
                </a:lnTo>
                <a:lnTo>
                  <a:pt x="714982" y="1386333"/>
                </a:lnTo>
                <a:lnTo>
                  <a:pt x="666030" y="1384734"/>
                </a:lnTo>
                <a:lnTo>
                  <a:pt x="617963" y="1380005"/>
                </a:lnTo>
                <a:lnTo>
                  <a:pt x="570888" y="1372250"/>
                </a:lnTo>
                <a:lnTo>
                  <a:pt x="524911" y="1361572"/>
                </a:lnTo>
                <a:lnTo>
                  <a:pt x="480139" y="1348075"/>
                </a:lnTo>
                <a:lnTo>
                  <a:pt x="436678" y="1331860"/>
                </a:lnTo>
                <a:lnTo>
                  <a:pt x="394635" y="1313033"/>
                </a:lnTo>
                <a:lnTo>
                  <a:pt x="354116" y="1291695"/>
                </a:lnTo>
                <a:lnTo>
                  <a:pt x="315228" y="1267951"/>
                </a:lnTo>
                <a:lnTo>
                  <a:pt x="278077" y="1241903"/>
                </a:lnTo>
                <a:lnTo>
                  <a:pt x="242770" y="1213654"/>
                </a:lnTo>
                <a:lnTo>
                  <a:pt x="209413" y="1183309"/>
                </a:lnTo>
                <a:lnTo>
                  <a:pt x="178112" y="1150970"/>
                </a:lnTo>
                <a:lnTo>
                  <a:pt x="148975" y="1116740"/>
                </a:lnTo>
                <a:lnTo>
                  <a:pt x="122107" y="1080722"/>
                </a:lnTo>
                <a:lnTo>
                  <a:pt x="97616" y="1043021"/>
                </a:lnTo>
                <a:lnTo>
                  <a:pt x="75606" y="1003738"/>
                </a:lnTo>
                <a:lnTo>
                  <a:pt x="56186" y="962978"/>
                </a:lnTo>
                <a:lnTo>
                  <a:pt x="39462" y="920843"/>
                </a:lnTo>
                <a:lnTo>
                  <a:pt x="25539" y="877437"/>
                </a:lnTo>
                <a:lnTo>
                  <a:pt x="14525" y="832863"/>
                </a:lnTo>
                <a:lnTo>
                  <a:pt x="6526" y="787225"/>
                </a:lnTo>
                <a:lnTo>
                  <a:pt x="1649" y="740625"/>
                </a:lnTo>
                <a:lnTo>
                  <a:pt x="0" y="693166"/>
                </a:lnTo>
                <a:close/>
              </a:path>
            </a:pathLst>
          </a:custGeom>
          <a:ln w="38099">
            <a:solidFill>
              <a:schemeClr val="tx2">
                <a:lumMod val="60000"/>
                <a:lumOff val="40000"/>
              </a:schemeClr>
            </a:solidFill>
          </a:ln>
        </p:spPr>
        <p:txBody>
          <a:bodyPr wrap="square" lIns="0" tIns="0" rIns="0" bIns="0" rtlCol="0"/>
          <a:lstStyle/>
          <a:p>
            <a:endParaRPr/>
          </a:p>
        </p:txBody>
      </p:sp>
      <p:sp>
        <p:nvSpPr>
          <p:cNvPr id="15" name="object 15"/>
          <p:cNvSpPr txBox="1"/>
          <p:nvPr/>
        </p:nvSpPr>
        <p:spPr>
          <a:xfrm>
            <a:off x="854315" y="1013118"/>
            <a:ext cx="762000" cy="434414"/>
          </a:xfrm>
          <a:prstGeom prst="rect">
            <a:avLst/>
          </a:prstGeom>
          <a:ln>
            <a:solidFill>
              <a:schemeClr val="accent4">
                <a:lumMod val="75000"/>
              </a:schemeClr>
            </a:solidFill>
          </a:ln>
        </p:spPr>
        <p:txBody>
          <a:bodyPr vert="horz" wrap="square" lIns="0" tIns="8890" rIns="0" bIns="0" rtlCol="0">
            <a:spAutoFit/>
          </a:bodyPr>
          <a:lstStyle/>
          <a:p>
            <a:pPr marL="12700" marR="5080" indent="34925">
              <a:lnSpc>
                <a:spcPct val="101600"/>
              </a:lnSpc>
              <a:spcBef>
                <a:spcPts val="70"/>
              </a:spcBef>
            </a:pPr>
            <a:r>
              <a:rPr sz="1400" b="1" spc="-15" dirty="0">
                <a:solidFill>
                  <a:srgbClr val="A72A1E"/>
                </a:solidFill>
                <a:latin typeface="Roboto"/>
                <a:cs typeface="Roboto"/>
              </a:rPr>
              <a:t>Yüksek </a:t>
            </a:r>
            <a:r>
              <a:rPr sz="1400" b="1" spc="-385" dirty="0">
                <a:solidFill>
                  <a:srgbClr val="A72A1E"/>
                </a:solidFill>
                <a:latin typeface="Roboto"/>
                <a:cs typeface="Roboto"/>
              </a:rPr>
              <a:t> </a:t>
            </a:r>
            <a:r>
              <a:rPr sz="1400" b="1" spc="5" dirty="0">
                <a:solidFill>
                  <a:srgbClr val="A72A1E"/>
                </a:solidFill>
                <a:latin typeface="Roboto"/>
                <a:cs typeface="Roboto"/>
              </a:rPr>
              <a:t>Öğ</a:t>
            </a:r>
            <a:r>
              <a:rPr sz="1400" b="1" spc="-15" dirty="0">
                <a:solidFill>
                  <a:srgbClr val="A72A1E"/>
                </a:solidFill>
                <a:latin typeface="Roboto"/>
                <a:cs typeface="Roboto"/>
              </a:rPr>
              <a:t>r</a:t>
            </a:r>
            <a:r>
              <a:rPr sz="1400" b="1" spc="-5" dirty="0">
                <a:solidFill>
                  <a:srgbClr val="A72A1E"/>
                </a:solidFill>
                <a:latin typeface="Roboto"/>
                <a:cs typeface="Roboto"/>
              </a:rPr>
              <a:t>etim</a:t>
            </a:r>
            <a:endParaRPr sz="1400">
              <a:latin typeface="Roboto"/>
              <a:cs typeface="Roboto"/>
            </a:endParaRPr>
          </a:p>
        </p:txBody>
      </p:sp>
      <p:sp>
        <p:nvSpPr>
          <p:cNvPr id="16" name="object 16"/>
          <p:cNvSpPr txBox="1"/>
          <p:nvPr/>
        </p:nvSpPr>
        <p:spPr>
          <a:xfrm>
            <a:off x="881026" y="1643050"/>
            <a:ext cx="558800" cy="228268"/>
          </a:xfrm>
          <a:prstGeom prst="rect">
            <a:avLst/>
          </a:prstGeom>
        </p:spPr>
        <p:txBody>
          <a:bodyPr vert="horz" wrap="square" lIns="0" tIns="12700" rIns="0" bIns="0" rtlCol="0">
            <a:spAutoFit/>
          </a:bodyPr>
          <a:lstStyle/>
          <a:p>
            <a:pPr marL="12700">
              <a:lnSpc>
                <a:spcPct val="100000"/>
              </a:lnSpc>
              <a:spcBef>
                <a:spcPts val="100"/>
              </a:spcBef>
            </a:pPr>
            <a:r>
              <a:rPr lang="tr-TR" sz="1400" b="1" spc="-5" dirty="0" smtClean="0">
                <a:solidFill>
                  <a:srgbClr val="A72A1E"/>
                </a:solidFill>
                <a:latin typeface="Roboto"/>
                <a:cs typeface="Roboto"/>
              </a:rPr>
              <a:t>(HED) </a:t>
            </a:r>
            <a:endParaRPr sz="1400">
              <a:latin typeface="Roboto"/>
              <a:cs typeface="Roboto"/>
            </a:endParaRPr>
          </a:p>
        </p:txBody>
      </p:sp>
      <p:sp>
        <p:nvSpPr>
          <p:cNvPr id="17" name="object 17"/>
          <p:cNvSpPr txBox="1"/>
          <p:nvPr/>
        </p:nvSpPr>
        <p:spPr>
          <a:xfrm>
            <a:off x="303715" y="2237718"/>
            <a:ext cx="1928495" cy="1018484"/>
          </a:xfrm>
          <a:prstGeom prst="rect">
            <a:avLst/>
          </a:prstGeom>
        </p:spPr>
        <p:txBody>
          <a:bodyPr vert="horz" wrap="square" lIns="0" tIns="12700" rIns="0" bIns="0" rtlCol="0">
            <a:spAutoFit/>
          </a:bodyPr>
          <a:lstStyle/>
          <a:p>
            <a:pPr marL="172720" marR="165735" algn="ctr">
              <a:lnSpc>
                <a:spcPct val="115399"/>
              </a:lnSpc>
              <a:spcBef>
                <a:spcPts val="100"/>
              </a:spcBef>
            </a:pPr>
            <a:endParaRPr lang="tr-TR" sz="1300" b="1" spc="-10" dirty="0" smtClean="0">
              <a:solidFill>
                <a:srgbClr val="A72A1E"/>
              </a:solidFill>
              <a:latin typeface="Roboto"/>
              <a:cs typeface="Roboto"/>
            </a:endParaRPr>
          </a:p>
          <a:p>
            <a:pPr marL="172720" marR="165735" algn="ctr">
              <a:lnSpc>
                <a:spcPct val="115399"/>
              </a:lnSpc>
              <a:spcBef>
                <a:spcPts val="100"/>
              </a:spcBef>
            </a:pPr>
            <a:r>
              <a:rPr sz="1300" b="1" spc="-10" smtClean="0">
                <a:solidFill>
                  <a:srgbClr val="A72A1E"/>
                </a:solidFill>
                <a:latin typeface="Roboto"/>
                <a:cs typeface="Roboto"/>
              </a:rPr>
              <a:t>Üniversite </a:t>
            </a:r>
            <a:r>
              <a:rPr sz="1300" b="1" dirty="0">
                <a:solidFill>
                  <a:srgbClr val="A72A1E"/>
                </a:solidFill>
                <a:latin typeface="Roboto"/>
                <a:cs typeface="Roboto"/>
              </a:rPr>
              <a:t>Öğrenci ve </a:t>
            </a:r>
            <a:r>
              <a:rPr sz="1300" b="1" spc="-310" dirty="0">
                <a:solidFill>
                  <a:srgbClr val="A72A1E"/>
                </a:solidFill>
                <a:latin typeface="Roboto"/>
                <a:cs typeface="Roboto"/>
              </a:rPr>
              <a:t> </a:t>
            </a:r>
            <a:r>
              <a:rPr sz="1300" b="1" dirty="0">
                <a:solidFill>
                  <a:srgbClr val="A72A1E"/>
                </a:solidFill>
                <a:latin typeface="Roboto"/>
                <a:cs typeface="Roboto"/>
              </a:rPr>
              <a:t>Personeli</a:t>
            </a:r>
            <a:r>
              <a:rPr sz="1300" b="1" spc="-10" dirty="0">
                <a:solidFill>
                  <a:srgbClr val="A72A1E"/>
                </a:solidFill>
                <a:latin typeface="Roboto"/>
                <a:cs typeface="Roboto"/>
              </a:rPr>
              <a:t> için</a:t>
            </a:r>
            <a:endParaRPr sz="1300">
              <a:latin typeface="Roboto"/>
              <a:cs typeface="Roboto"/>
            </a:endParaRPr>
          </a:p>
          <a:p>
            <a:pPr algn="ctr">
              <a:lnSpc>
                <a:spcPct val="100000"/>
              </a:lnSpc>
              <a:spcBef>
                <a:spcPts val="1075"/>
              </a:spcBef>
            </a:pPr>
            <a:r>
              <a:rPr sz="1050" b="1" spc="-5" dirty="0">
                <a:latin typeface="Roboto"/>
                <a:cs typeface="Roboto"/>
              </a:rPr>
              <a:t>Akreditasyon</a:t>
            </a:r>
            <a:r>
              <a:rPr sz="1050" b="1" spc="-15" dirty="0">
                <a:latin typeface="Roboto"/>
                <a:cs typeface="Roboto"/>
              </a:rPr>
              <a:t> </a:t>
            </a:r>
            <a:r>
              <a:rPr sz="1050" b="1" spc="-5" dirty="0">
                <a:latin typeface="Roboto"/>
                <a:cs typeface="Roboto"/>
              </a:rPr>
              <a:t>için</a:t>
            </a:r>
            <a:r>
              <a:rPr sz="1050" b="1" spc="245" dirty="0">
                <a:latin typeface="Roboto"/>
                <a:cs typeface="Roboto"/>
              </a:rPr>
              <a:t> </a:t>
            </a:r>
            <a:r>
              <a:rPr sz="1050" b="1" spc="-10" dirty="0">
                <a:latin typeface="Roboto"/>
                <a:cs typeface="Roboto"/>
              </a:rPr>
              <a:t>KA130-HED</a:t>
            </a:r>
            <a:endParaRPr sz="1050">
              <a:latin typeface="Roboto"/>
              <a:cs typeface="Roboto"/>
            </a:endParaRPr>
          </a:p>
        </p:txBody>
      </p:sp>
      <p:sp>
        <p:nvSpPr>
          <p:cNvPr id="18" name="object 18"/>
          <p:cNvSpPr txBox="1"/>
          <p:nvPr/>
        </p:nvSpPr>
        <p:spPr>
          <a:xfrm>
            <a:off x="265681" y="3266125"/>
            <a:ext cx="2004060" cy="406400"/>
          </a:xfrm>
          <a:prstGeom prst="rect">
            <a:avLst/>
          </a:prstGeom>
        </p:spPr>
        <p:txBody>
          <a:bodyPr vert="horz" wrap="square" lIns="0" tIns="12700" rIns="0" bIns="0" rtlCol="0">
            <a:spAutoFit/>
          </a:bodyPr>
          <a:lstStyle/>
          <a:p>
            <a:pPr marL="499745" marR="5080" indent="-487680">
              <a:lnSpc>
                <a:spcPct val="113599"/>
              </a:lnSpc>
              <a:spcBef>
                <a:spcPts val="100"/>
              </a:spcBef>
            </a:pPr>
            <a:r>
              <a:rPr sz="1100" b="1" spc="-5" dirty="0">
                <a:latin typeface="Roboto"/>
                <a:cs typeface="Roboto"/>
              </a:rPr>
              <a:t>Hareketlilik </a:t>
            </a:r>
            <a:r>
              <a:rPr sz="1100" b="1" dirty="0">
                <a:latin typeface="Roboto"/>
                <a:cs typeface="Roboto"/>
              </a:rPr>
              <a:t>Projeleri </a:t>
            </a:r>
            <a:r>
              <a:rPr sz="1100" b="1" spc="-10" dirty="0">
                <a:latin typeface="Roboto"/>
                <a:cs typeface="Roboto"/>
              </a:rPr>
              <a:t>Başvurusu </a:t>
            </a:r>
            <a:r>
              <a:rPr sz="1100" b="1" spc="-260" dirty="0">
                <a:latin typeface="Roboto"/>
                <a:cs typeface="Roboto"/>
              </a:rPr>
              <a:t> </a:t>
            </a:r>
            <a:r>
              <a:rPr sz="1100" b="1" spc="-5" dirty="0">
                <a:latin typeface="Roboto"/>
                <a:cs typeface="Roboto"/>
              </a:rPr>
              <a:t>için</a:t>
            </a:r>
            <a:r>
              <a:rPr sz="1100" b="1" spc="-10" dirty="0">
                <a:latin typeface="Roboto"/>
                <a:cs typeface="Roboto"/>
              </a:rPr>
              <a:t> KA131-HED</a:t>
            </a:r>
            <a:endParaRPr sz="1100">
              <a:latin typeface="Roboto"/>
              <a:cs typeface="Roboto"/>
            </a:endParaRPr>
          </a:p>
        </p:txBody>
      </p:sp>
      <p:sp>
        <p:nvSpPr>
          <p:cNvPr id="19" name="object 19"/>
          <p:cNvSpPr/>
          <p:nvPr/>
        </p:nvSpPr>
        <p:spPr>
          <a:xfrm>
            <a:off x="2947221" y="1749863"/>
            <a:ext cx="1430020" cy="1398905"/>
          </a:xfrm>
          <a:custGeom>
            <a:avLst/>
            <a:gdLst/>
            <a:ahLst/>
            <a:cxnLst/>
            <a:rect l="l" t="t" r="r" b="b"/>
            <a:pathLst>
              <a:path w="1430020" h="1398905">
                <a:moveTo>
                  <a:pt x="0" y="699271"/>
                </a:moveTo>
                <a:lnTo>
                  <a:pt x="1649" y="651394"/>
                </a:lnTo>
                <a:lnTo>
                  <a:pt x="6526" y="604384"/>
                </a:lnTo>
                <a:lnTo>
                  <a:pt x="14525" y="558343"/>
                </a:lnTo>
                <a:lnTo>
                  <a:pt x="25539" y="513377"/>
                </a:lnTo>
                <a:lnTo>
                  <a:pt x="39462" y="469589"/>
                </a:lnTo>
                <a:lnTo>
                  <a:pt x="56186" y="427083"/>
                </a:lnTo>
                <a:lnTo>
                  <a:pt x="75606" y="385964"/>
                </a:lnTo>
                <a:lnTo>
                  <a:pt x="97616" y="346335"/>
                </a:lnTo>
                <a:lnTo>
                  <a:pt x="122107" y="308302"/>
                </a:lnTo>
                <a:lnTo>
                  <a:pt x="148975" y="271967"/>
                </a:lnTo>
                <a:lnTo>
                  <a:pt x="178112" y="237435"/>
                </a:lnTo>
                <a:lnTo>
                  <a:pt x="209413" y="204811"/>
                </a:lnTo>
                <a:lnTo>
                  <a:pt x="242770" y="174199"/>
                </a:lnTo>
                <a:lnTo>
                  <a:pt x="278077" y="145701"/>
                </a:lnTo>
                <a:lnTo>
                  <a:pt x="315228" y="119424"/>
                </a:lnTo>
                <a:lnTo>
                  <a:pt x="354116" y="95471"/>
                </a:lnTo>
                <a:lnTo>
                  <a:pt x="394635" y="73945"/>
                </a:lnTo>
                <a:lnTo>
                  <a:pt x="436678" y="54952"/>
                </a:lnTo>
                <a:lnTo>
                  <a:pt x="480139" y="38595"/>
                </a:lnTo>
                <a:lnTo>
                  <a:pt x="524911" y="24978"/>
                </a:lnTo>
                <a:lnTo>
                  <a:pt x="570888" y="14206"/>
                </a:lnTo>
                <a:lnTo>
                  <a:pt x="617963" y="6383"/>
                </a:lnTo>
                <a:lnTo>
                  <a:pt x="666029" y="1613"/>
                </a:lnTo>
                <a:lnTo>
                  <a:pt x="714981" y="0"/>
                </a:lnTo>
                <a:lnTo>
                  <a:pt x="766475" y="1814"/>
                </a:lnTo>
                <a:lnTo>
                  <a:pt x="817403" y="7208"/>
                </a:lnTo>
                <a:lnTo>
                  <a:pt x="867585" y="16110"/>
                </a:lnTo>
                <a:lnTo>
                  <a:pt x="916841" y="28446"/>
                </a:lnTo>
                <a:lnTo>
                  <a:pt x="964990" y="44142"/>
                </a:lnTo>
                <a:lnTo>
                  <a:pt x="1011852" y="63127"/>
                </a:lnTo>
                <a:lnTo>
                  <a:pt x="1057248" y="85326"/>
                </a:lnTo>
                <a:lnTo>
                  <a:pt x="1100996" y="110668"/>
                </a:lnTo>
                <a:lnTo>
                  <a:pt x="1142915" y="139078"/>
                </a:lnTo>
                <a:lnTo>
                  <a:pt x="1182827" y="170483"/>
                </a:lnTo>
                <a:lnTo>
                  <a:pt x="1220550" y="204811"/>
                </a:lnTo>
                <a:lnTo>
                  <a:pt x="1255650" y="241705"/>
                </a:lnTo>
                <a:lnTo>
                  <a:pt x="1287761" y="280740"/>
                </a:lnTo>
                <a:lnTo>
                  <a:pt x="1316809" y="321739"/>
                </a:lnTo>
                <a:lnTo>
                  <a:pt x="1342720" y="364525"/>
                </a:lnTo>
                <a:lnTo>
                  <a:pt x="1365418" y="408923"/>
                </a:lnTo>
                <a:lnTo>
                  <a:pt x="1384829" y="454756"/>
                </a:lnTo>
                <a:lnTo>
                  <a:pt x="1400878" y="501847"/>
                </a:lnTo>
                <a:lnTo>
                  <a:pt x="1413491" y="550021"/>
                </a:lnTo>
                <a:lnTo>
                  <a:pt x="1422593" y="599100"/>
                </a:lnTo>
                <a:lnTo>
                  <a:pt x="1428108" y="648909"/>
                </a:lnTo>
                <a:lnTo>
                  <a:pt x="1429963" y="699271"/>
                </a:lnTo>
                <a:lnTo>
                  <a:pt x="1428314" y="747147"/>
                </a:lnTo>
                <a:lnTo>
                  <a:pt x="1423437" y="794158"/>
                </a:lnTo>
                <a:lnTo>
                  <a:pt x="1415438" y="840198"/>
                </a:lnTo>
                <a:lnTo>
                  <a:pt x="1404424" y="885165"/>
                </a:lnTo>
                <a:lnTo>
                  <a:pt x="1390501" y="928953"/>
                </a:lnTo>
                <a:lnTo>
                  <a:pt x="1373777" y="971459"/>
                </a:lnTo>
                <a:lnTo>
                  <a:pt x="1354357" y="1012578"/>
                </a:lnTo>
                <a:lnTo>
                  <a:pt x="1332348" y="1052206"/>
                </a:lnTo>
                <a:lnTo>
                  <a:pt x="1307856" y="1090240"/>
                </a:lnTo>
                <a:lnTo>
                  <a:pt x="1280988" y="1126574"/>
                </a:lnTo>
                <a:lnTo>
                  <a:pt x="1251851" y="1161106"/>
                </a:lnTo>
                <a:lnTo>
                  <a:pt x="1220550" y="1193730"/>
                </a:lnTo>
                <a:lnTo>
                  <a:pt x="1187193" y="1224343"/>
                </a:lnTo>
                <a:lnTo>
                  <a:pt x="1151886" y="1252840"/>
                </a:lnTo>
                <a:lnTo>
                  <a:pt x="1114735" y="1279117"/>
                </a:lnTo>
                <a:lnTo>
                  <a:pt x="1075847" y="1303071"/>
                </a:lnTo>
                <a:lnTo>
                  <a:pt x="1035328" y="1324596"/>
                </a:lnTo>
                <a:lnTo>
                  <a:pt x="993285" y="1343590"/>
                </a:lnTo>
                <a:lnTo>
                  <a:pt x="949824" y="1359947"/>
                </a:lnTo>
                <a:lnTo>
                  <a:pt x="905052" y="1373563"/>
                </a:lnTo>
                <a:lnTo>
                  <a:pt x="859075" y="1384335"/>
                </a:lnTo>
                <a:lnTo>
                  <a:pt x="812000" y="1392158"/>
                </a:lnTo>
                <a:lnTo>
                  <a:pt x="763934" y="1396929"/>
                </a:lnTo>
                <a:lnTo>
                  <a:pt x="714981" y="1398542"/>
                </a:lnTo>
                <a:lnTo>
                  <a:pt x="666029" y="1396929"/>
                </a:lnTo>
                <a:lnTo>
                  <a:pt x="617963" y="1392158"/>
                </a:lnTo>
                <a:lnTo>
                  <a:pt x="570888" y="1384335"/>
                </a:lnTo>
                <a:lnTo>
                  <a:pt x="524911" y="1373563"/>
                </a:lnTo>
                <a:lnTo>
                  <a:pt x="480139" y="1359947"/>
                </a:lnTo>
                <a:lnTo>
                  <a:pt x="436678" y="1343590"/>
                </a:lnTo>
                <a:lnTo>
                  <a:pt x="394635" y="1324596"/>
                </a:lnTo>
                <a:lnTo>
                  <a:pt x="354116" y="1303071"/>
                </a:lnTo>
                <a:lnTo>
                  <a:pt x="315228" y="1279117"/>
                </a:lnTo>
                <a:lnTo>
                  <a:pt x="278077" y="1252840"/>
                </a:lnTo>
                <a:lnTo>
                  <a:pt x="242770" y="1224343"/>
                </a:lnTo>
                <a:lnTo>
                  <a:pt x="209413" y="1193730"/>
                </a:lnTo>
                <a:lnTo>
                  <a:pt x="178112" y="1161106"/>
                </a:lnTo>
                <a:lnTo>
                  <a:pt x="148975" y="1126574"/>
                </a:lnTo>
                <a:lnTo>
                  <a:pt x="122107" y="1090240"/>
                </a:lnTo>
                <a:lnTo>
                  <a:pt x="97616" y="1052206"/>
                </a:lnTo>
                <a:lnTo>
                  <a:pt x="75606" y="1012578"/>
                </a:lnTo>
                <a:lnTo>
                  <a:pt x="56186" y="971459"/>
                </a:lnTo>
                <a:lnTo>
                  <a:pt x="39462" y="928953"/>
                </a:lnTo>
                <a:lnTo>
                  <a:pt x="25539" y="885165"/>
                </a:lnTo>
                <a:lnTo>
                  <a:pt x="14525" y="840198"/>
                </a:lnTo>
                <a:lnTo>
                  <a:pt x="6526" y="794158"/>
                </a:lnTo>
                <a:lnTo>
                  <a:pt x="1649" y="747147"/>
                </a:lnTo>
                <a:lnTo>
                  <a:pt x="0" y="699271"/>
                </a:lnTo>
                <a:close/>
              </a:path>
            </a:pathLst>
          </a:custGeom>
          <a:ln w="38099">
            <a:solidFill>
              <a:schemeClr val="accent2">
                <a:lumMod val="60000"/>
                <a:lumOff val="40000"/>
              </a:schemeClr>
            </a:solidFill>
          </a:ln>
        </p:spPr>
        <p:txBody>
          <a:bodyPr wrap="square" lIns="0" tIns="0" rIns="0" bIns="0" rtlCol="0"/>
          <a:lstStyle/>
          <a:p>
            <a:endParaRPr/>
          </a:p>
        </p:txBody>
      </p:sp>
      <p:sp>
        <p:nvSpPr>
          <p:cNvPr id="20" name="object 20"/>
          <p:cNvSpPr txBox="1"/>
          <p:nvPr/>
        </p:nvSpPr>
        <p:spPr>
          <a:xfrm>
            <a:off x="3293059" y="2026783"/>
            <a:ext cx="756285" cy="434414"/>
          </a:xfrm>
          <a:prstGeom prst="rect">
            <a:avLst/>
          </a:prstGeom>
        </p:spPr>
        <p:txBody>
          <a:bodyPr vert="horz" wrap="square" lIns="0" tIns="8890" rIns="0" bIns="0" rtlCol="0">
            <a:spAutoFit/>
          </a:bodyPr>
          <a:lstStyle/>
          <a:p>
            <a:pPr marL="60960" marR="5080" indent="-48895">
              <a:lnSpc>
                <a:spcPct val="101600"/>
              </a:lnSpc>
              <a:spcBef>
                <a:spcPts val="70"/>
              </a:spcBef>
            </a:pPr>
            <a:r>
              <a:rPr sz="1400" b="1" spc="-80" dirty="0">
                <a:solidFill>
                  <a:srgbClr val="0B5394"/>
                </a:solidFill>
                <a:latin typeface="Roboto"/>
                <a:cs typeface="Roboto"/>
              </a:rPr>
              <a:t>Y</a:t>
            </a:r>
            <a:r>
              <a:rPr sz="1400" b="1" spc="-10" dirty="0">
                <a:solidFill>
                  <a:srgbClr val="0B5394"/>
                </a:solidFill>
                <a:latin typeface="Roboto"/>
                <a:cs typeface="Roboto"/>
              </a:rPr>
              <a:t>etişkin  Eğitimi</a:t>
            </a:r>
            <a:endParaRPr sz="1400">
              <a:latin typeface="Roboto"/>
              <a:cs typeface="Roboto"/>
            </a:endParaRPr>
          </a:p>
        </p:txBody>
      </p:sp>
      <p:sp>
        <p:nvSpPr>
          <p:cNvPr id="21" name="object 21"/>
          <p:cNvSpPr txBox="1"/>
          <p:nvPr/>
        </p:nvSpPr>
        <p:spPr>
          <a:xfrm>
            <a:off x="3381356" y="2643182"/>
            <a:ext cx="570865" cy="228268"/>
          </a:xfrm>
          <a:prstGeom prst="rect">
            <a:avLst/>
          </a:prstGeom>
        </p:spPr>
        <p:txBody>
          <a:bodyPr vert="horz" wrap="square" lIns="0" tIns="12700" rIns="0" bIns="0" rtlCol="0">
            <a:spAutoFit/>
          </a:bodyPr>
          <a:lstStyle/>
          <a:p>
            <a:pPr marL="12700">
              <a:lnSpc>
                <a:spcPct val="100000"/>
              </a:lnSpc>
              <a:spcBef>
                <a:spcPts val="100"/>
              </a:spcBef>
            </a:pPr>
            <a:r>
              <a:rPr sz="1400" b="1" spc="-5">
                <a:solidFill>
                  <a:srgbClr val="0B5394"/>
                </a:solidFill>
                <a:latin typeface="Roboto"/>
                <a:cs typeface="Roboto"/>
              </a:rPr>
              <a:t>(</a:t>
            </a:r>
            <a:r>
              <a:rPr sz="1400" b="1" spc="-5" smtClean="0">
                <a:solidFill>
                  <a:srgbClr val="0B5394"/>
                </a:solidFill>
                <a:latin typeface="Roboto"/>
                <a:cs typeface="Roboto"/>
              </a:rPr>
              <a:t>ADU</a:t>
            </a:r>
            <a:r>
              <a:rPr lang="tr-TR" sz="1400" b="1" spc="-5" dirty="0" smtClean="0">
                <a:solidFill>
                  <a:srgbClr val="0B5394"/>
                </a:solidFill>
                <a:latin typeface="Roboto"/>
                <a:cs typeface="Roboto"/>
              </a:rPr>
              <a:t>)</a:t>
            </a:r>
            <a:endParaRPr sz="1400">
              <a:latin typeface="Roboto"/>
              <a:cs typeface="Roboto"/>
            </a:endParaRPr>
          </a:p>
        </p:txBody>
      </p:sp>
      <p:sp>
        <p:nvSpPr>
          <p:cNvPr id="22" name="object 22"/>
          <p:cNvSpPr txBox="1"/>
          <p:nvPr/>
        </p:nvSpPr>
        <p:spPr>
          <a:xfrm>
            <a:off x="2815205" y="3277715"/>
            <a:ext cx="1837055" cy="959485"/>
          </a:xfrm>
          <a:prstGeom prst="rect">
            <a:avLst/>
          </a:prstGeom>
        </p:spPr>
        <p:txBody>
          <a:bodyPr vert="horz" wrap="square" lIns="0" tIns="12700" rIns="0" bIns="0" rtlCol="0">
            <a:spAutoFit/>
          </a:bodyPr>
          <a:lstStyle/>
          <a:p>
            <a:pPr marL="12700" marR="5080" algn="ctr">
              <a:lnSpc>
                <a:spcPct val="115399"/>
              </a:lnSpc>
              <a:spcBef>
                <a:spcPts val="100"/>
              </a:spcBef>
            </a:pPr>
            <a:r>
              <a:rPr sz="1300" b="1" spc="-15" dirty="0">
                <a:solidFill>
                  <a:srgbClr val="0B5394"/>
                </a:solidFill>
                <a:latin typeface="Roboto"/>
                <a:cs typeface="Roboto"/>
              </a:rPr>
              <a:t>Yetişkin </a:t>
            </a:r>
            <a:r>
              <a:rPr sz="1300" b="1" spc="-10" dirty="0">
                <a:solidFill>
                  <a:srgbClr val="0B5394"/>
                </a:solidFill>
                <a:latin typeface="Roboto"/>
                <a:cs typeface="Roboto"/>
              </a:rPr>
              <a:t>Eğitimi </a:t>
            </a:r>
            <a:r>
              <a:rPr sz="1300" b="1" spc="-5" dirty="0">
                <a:solidFill>
                  <a:srgbClr val="0B5394"/>
                </a:solidFill>
                <a:latin typeface="Roboto"/>
                <a:cs typeface="Roboto"/>
              </a:rPr>
              <a:t>Öğrenici </a:t>
            </a:r>
            <a:r>
              <a:rPr sz="1300" b="1" spc="-310" dirty="0">
                <a:solidFill>
                  <a:srgbClr val="0B5394"/>
                </a:solidFill>
                <a:latin typeface="Roboto"/>
                <a:cs typeface="Roboto"/>
              </a:rPr>
              <a:t> </a:t>
            </a:r>
            <a:r>
              <a:rPr sz="1300" b="1" spc="5" dirty="0">
                <a:solidFill>
                  <a:srgbClr val="0B5394"/>
                </a:solidFill>
                <a:latin typeface="Roboto"/>
                <a:cs typeface="Roboto"/>
              </a:rPr>
              <a:t>Ve</a:t>
            </a:r>
            <a:r>
              <a:rPr sz="1300" b="1" spc="-10" dirty="0">
                <a:solidFill>
                  <a:srgbClr val="0B5394"/>
                </a:solidFill>
                <a:latin typeface="Roboto"/>
                <a:cs typeface="Roboto"/>
              </a:rPr>
              <a:t> </a:t>
            </a:r>
            <a:r>
              <a:rPr sz="1300" b="1" dirty="0">
                <a:solidFill>
                  <a:srgbClr val="0B5394"/>
                </a:solidFill>
                <a:latin typeface="Roboto"/>
                <a:cs typeface="Roboto"/>
              </a:rPr>
              <a:t>Personeli</a:t>
            </a:r>
            <a:r>
              <a:rPr sz="1300" b="1" spc="-10" dirty="0">
                <a:solidFill>
                  <a:srgbClr val="0B5394"/>
                </a:solidFill>
                <a:latin typeface="Roboto"/>
                <a:cs typeface="Roboto"/>
              </a:rPr>
              <a:t> İçin</a:t>
            </a:r>
            <a:endParaRPr sz="1300">
              <a:latin typeface="Roboto"/>
              <a:cs typeface="Roboto"/>
            </a:endParaRPr>
          </a:p>
          <a:p>
            <a:pPr marL="193040" marR="243840" algn="ctr">
              <a:lnSpc>
                <a:spcPct val="113599"/>
              </a:lnSpc>
              <a:spcBef>
                <a:spcPts val="755"/>
              </a:spcBef>
            </a:pPr>
            <a:r>
              <a:rPr sz="1100" b="1" dirty="0">
                <a:latin typeface="Roboto"/>
                <a:cs typeface="Roboto"/>
              </a:rPr>
              <a:t>Akredite </a:t>
            </a:r>
            <a:r>
              <a:rPr sz="1100" b="1" spc="-5" dirty="0">
                <a:latin typeface="Roboto"/>
                <a:cs typeface="Roboto"/>
              </a:rPr>
              <a:t>kurumlar </a:t>
            </a:r>
            <a:r>
              <a:rPr sz="1100" b="1" spc="-10" dirty="0">
                <a:latin typeface="Roboto"/>
                <a:cs typeface="Roboto"/>
              </a:rPr>
              <a:t>için </a:t>
            </a:r>
            <a:r>
              <a:rPr sz="1100" b="1" spc="-260" dirty="0">
                <a:latin typeface="Roboto"/>
                <a:cs typeface="Roboto"/>
              </a:rPr>
              <a:t> </a:t>
            </a:r>
            <a:r>
              <a:rPr sz="1100" b="1" spc="-10" dirty="0">
                <a:latin typeface="Roboto"/>
                <a:cs typeface="Roboto"/>
              </a:rPr>
              <a:t>KA121-ADU</a:t>
            </a:r>
            <a:endParaRPr sz="1100">
              <a:latin typeface="Roboto"/>
              <a:cs typeface="Roboto"/>
            </a:endParaRPr>
          </a:p>
        </p:txBody>
      </p:sp>
      <p:sp>
        <p:nvSpPr>
          <p:cNvPr id="23" name="object 23"/>
          <p:cNvSpPr txBox="1"/>
          <p:nvPr/>
        </p:nvSpPr>
        <p:spPr>
          <a:xfrm>
            <a:off x="2694849" y="4478465"/>
            <a:ext cx="2019300" cy="406400"/>
          </a:xfrm>
          <a:prstGeom prst="rect">
            <a:avLst/>
          </a:prstGeom>
        </p:spPr>
        <p:txBody>
          <a:bodyPr vert="horz" wrap="square" lIns="0" tIns="12700" rIns="0" bIns="0" rtlCol="0">
            <a:spAutoFit/>
          </a:bodyPr>
          <a:lstStyle/>
          <a:p>
            <a:pPr marL="632460" marR="5080" indent="-620395">
              <a:lnSpc>
                <a:spcPct val="113599"/>
              </a:lnSpc>
              <a:spcBef>
                <a:spcPts val="100"/>
              </a:spcBef>
            </a:pPr>
            <a:r>
              <a:rPr sz="1100" b="1" dirty="0">
                <a:latin typeface="Roboto"/>
                <a:cs typeface="Roboto"/>
              </a:rPr>
              <a:t>Akredite </a:t>
            </a:r>
            <a:r>
              <a:rPr sz="1100" b="1" spc="-10" dirty="0">
                <a:latin typeface="Roboto"/>
                <a:cs typeface="Roboto"/>
              </a:rPr>
              <a:t>olmayan</a:t>
            </a:r>
            <a:r>
              <a:rPr sz="1100" b="1" spc="-5" dirty="0">
                <a:latin typeface="Roboto"/>
                <a:cs typeface="Roboto"/>
              </a:rPr>
              <a:t> kurumlar </a:t>
            </a:r>
            <a:r>
              <a:rPr sz="1100" b="1" spc="-10" dirty="0">
                <a:latin typeface="Roboto"/>
                <a:cs typeface="Roboto"/>
              </a:rPr>
              <a:t>için </a:t>
            </a:r>
            <a:r>
              <a:rPr sz="1100" b="1" spc="-260" dirty="0">
                <a:latin typeface="Roboto"/>
                <a:cs typeface="Roboto"/>
              </a:rPr>
              <a:t> </a:t>
            </a:r>
            <a:r>
              <a:rPr sz="1100" b="1" spc="-10" dirty="0">
                <a:latin typeface="Roboto"/>
                <a:cs typeface="Roboto"/>
              </a:rPr>
              <a:t>KA122-ADU</a:t>
            </a:r>
            <a:endParaRPr sz="1100">
              <a:latin typeface="Roboto"/>
              <a:cs typeface="Roboto"/>
            </a:endParaRPr>
          </a:p>
        </p:txBody>
      </p:sp>
      <p:sp>
        <p:nvSpPr>
          <p:cNvPr id="24" name="object 24"/>
          <p:cNvSpPr/>
          <p:nvPr/>
        </p:nvSpPr>
        <p:spPr>
          <a:xfrm>
            <a:off x="5333087" y="720875"/>
            <a:ext cx="1445260" cy="1399540"/>
          </a:xfrm>
          <a:custGeom>
            <a:avLst/>
            <a:gdLst/>
            <a:ahLst/>
            <a:cxnLst/>
            <a:rect l="l" t="t" r="r" b="b"/>
            <a:pathLst>
              <a:path w="1445259" h="1399539">
                <a:moveTo>
                  <a:pt x="0" y="699572"/>
                </a:moveTo>
                <a:lnTo>
                  <a:pt x="1666" y="651675"/>
                </a:lnTo>
                <a:lnTo>
                  <a:pt x="6595" y="604644"/>
                </a:lnTo>
                <a:lnTo>
                  <a:pt x="14679" y="558584"/>
                </a:lnTo>
                <a:lnTo>
                  <a:pt x="25809" y="513598"/>
                </a:lnTo>
                <a:lnTo>
                  <a:pt x="39879" y="469791"/>
                </a:lnTo>
                <a:lnTo>
                  <a:pt x="56781" y="427267"/>
                </a:lnTo>
                <a:lnTo>
                  <a:pt x="76406" y="386130"/>
                </a:lnTo>
                <a:lnTo>
                  <a:pt x="98648" y="346484"/>
                </a:lnTo>
                <a:lnTo>
                  <a:pt x="123399" y="308434"/>
                </a:lnTo>
                <a:lnTo>
                  <a:pt x="150550" y="272084"/>
                </a:lnTo>
                <a:lnTo>
                  <a:pt x="179996" y="237538"/>
                </a:lnTo>
                <a:lnTo>
                  <a:pt x="211628" y="204900"/>
                </a:lnTo>
                <a:lnTo>
                  <a:pt x="245337" y="174274"/>
                </a:lnTo>
                <a:lnTo>
                  <a:pt x="281018" y="145764"/>
                </a:lnTo>
                <a:lnTo>
                  <a:pt x="318562" y="119476"/>
                </a:lnTo>
                <a:lnTo>
                  <a:pt x="357861" y="95512"/>
                </a:lnTo>
                <a:lnTo>
                  <a:pt x="398809" y="73977"/>
                </a:lnTo>
                <a:lnTo>
                  <a:pt x="441296" y="54975"/>
                </a:lnTo>
                <a:lnTo>
                  <a:pt x="485217" y="38611"/>
                </a:lnTo>
                <a:lnTo>
                  <a:pt x="530462" y="24989"/>
                </a:lnTo>
                <a:lnTo>
                  <a:pt x="576925" y="14212"/>
                </a:lnTo>
                <a:lnTo>
                  <a:pt x="624498" y="6386"/>
                </a:lnTo>
                <a:lnTo>
                  <a:pt x="673073" y="1613"/>
                </a:lnTo>
                <a:lnTo>
                  <a:pt x="722543" y="0"/>
                </a:lnTo>
                <a:lnTo>
                  <a:pt x="774581" y="1815"/>
                </a:lnTo>
                <a:lnTo>
                  <a:pt x="826047" y="7212"/>
                </a:lnTo>
                <a:lnTo>
                  <a:pt x="876760" y="16117"/>
                </a:lnTo>
                <a:lnTo>
                  <a:pt x="926537" y="28458"/>
                </a:lnTo>
                <a:lnTo>
                  <a:pt x="975195" y="44162"/>
                </a:lnTo>
                <a:lnTo>
                  <a:pt x="1022553" y="63154"/>
                </a:lnTo>
                <a:lnTo>
                  <a:pt x="1068429" y="85363"/>
                </a:lnTo>
                <a:lnTo>
                  <a:pt x="1112639" y="110715"/>
                </a:lnTo>
                <a:lnTo>
                  <a:pt x="1155002" y="139137"/>
                </a:lnTo>
                <a:lnTo>
                  <a:pt x="1195336" y="170557"/>
                </a:lnTo>
                <a:lnTo>
                  <a:pt x="1233458" y="204900"/>
                </a:lnTo>
                <a:lnTo>
                  <a:pt x="1268929" y="241810"/>
                </a:lnTo>
                <a:lnTo>
                  <a:pt x="1301379" y="280861"/>
                </a:lnTo>
                <a:lnTo>
                  <a:pt x="1330735" y="321878"/>
                </a:lnTo>
                <a:lnTo>
                  <a:pt x="1356919" y="364682"/>
                </a:lnTo>
                <a:lnTo>
                  <a:pt x="1379858" y="409099"/>
                </a:lnTo>
                <a:lnTo>
                  <a:pt x="1399474" y="454952"/>
                </a:lnTo>
                <a:lnTo>
                  <a:pt x="1415693" y="502064"/>
                </a:lnTo>
                <a:lnTo>
                  <a:pt x="1428439" y="550258"/>
                </a:lnTo>
                <a:lnTo>
                  <a:pt x="1437637" y="599358"/>
                </a:lnTo>
                <a:lnTo>
                  <a:pt x="1443211" y="649189"/>
                </a:lnTo>
                <a:lnTo>
                  <a:pt x="1445086" y="699572"/>
                </a:lnTo>
                <a:lnTo>
                  <a:pt x="1443419" y="747469"/>
                </a:lnTo>
                <a:lnTo>
                  <a:pt x="1438490" y="794500"/>
                </a:lnTo>
                <a:lnTo>
                  <a:pt x="1430407" y="840560"/>
                </a:lnTo>
                <a:lnTo>
                  <a:pt x="1419276" y="885546"/>
                </a:lnTo>
                <a:lnTo>
                  <a:pt x="1405207" y="929353"/>
                </a:lnTo>
                <a:lnTo>
                  <a:pt x="1388305" y="971877"/>
                </a:lnTo>
                <a:lnTo>
                  <a:pt x="1368680" y="1013014"/>
                </a:lnTo>
                <a:lnTo>
                  <a:pt x="1346438" y="1052660"/>
                </a:lnTo>
                <a:lnTo>
                  <a:pt x="1321687" y="1090710"/>
                </a:lnTo>
                <a:lnTo>
                  <a:pt x="1294535" y="1127060"/>
                </a:lnTo>
                <a:lnTo>
                  <a:pt x="1265090" y="1161606"/>
                </a:lnTo>
                <a:lnTo>
                  <a:pt x="1233458" y="1194245"/>
                </a:lnTo>
                <a:lnTo>
                  <a:pt x="1199748" y="1224871"/>
                </a:lnTo>
                <a:lnTo>
                  <a:pt x="1164068" y="1253380"/>
                </a:lnTo>
                <a:lnTo>
                  <a:pt x="1126524" y="1279669"/>
                </a:lnTo>
                <a:lnTo>
                  <a:pt x="1087224" y="1303633"/>
                </a:lnTo>
                <a:lnTo>
                  <a:pt x="1046277" y="1325167"/>
                </a:lnTo>
                <a:lnTo>
                  <a:pt x="1003789" y="1344169"/>
                </a:lnTo>
                <a:lnTo>
                  <a:pt x="959869" y="1360533"/>
                </a:lnTo>
                <a:lnTo>
                  <a:pt x="914623" y="1374155"/>
                </a:lnTo>
                <a:lnTo>
                  <a:pt x="868160" y="1384932"/>
                </a:lnTo>
                <a:lnTo>
                  <a:pt x="820588" y="1392758"/>
                </a:lnTo>
                <a:lnTo>
                  <a:pt x="772013" y="1397531"/>
                </a:lnTo>
                <a:lnTo>
                  <a:pt x="722543" y="1399145"/>
                </a:lnTo>
                <a:lnTo>
                  <a:pt x="673073" y="1397531"/>
                </a:lnTo>
                <a:lnTo>
                  <a:pt x="624498" y="1392758"/>
                </a:lnTo>
                <a:lnTo>
                  <a:pt x="576925" y="1384932"/>
                </a:lnTo>
                <a:lnTo>
                  <a:pt x="530462" y="1374155"/>
                </a:lnTo>
                <a:lnTo>
                  <a:pt x="485217" y="1360533"/>
                </a:lnTo>
                <a:lnTo>
                  <a:pt x="441296" y="1344169"/>
                </a:lnTo>
                <a:lnTo>
                  <a:pt x="398809" y="1325167"/>
                </a:lnTo>
                <a:lnTo>
                  <a:pt x="357861" y="1303633"/>
                </a:lnTo>
                <a:lnTo>
                  <a:pt x="318562" y="1279669"/>
                </a:lnTo>
                <a:lnTo>
                  <a:pt x="281018" y="1253380"/>
                </a:lnTo>
                <a:lnTo>
                  <a:pt x="245337" y="1224871"/>
                </a:lnTo>
                <a:lnTo>
                  <a:pt x="211628" y="1194245"/>
                </a:lnTo>
                <a:lnTo>
                  <a:pt x="179996" y="1161606"/>
                </a:lnTo>
                <a:lnTo>
                  <a:pt x="150550" y="1127060"/>
                </a:lnTo>
                <a:lnTo>
                  <a:pt x="123399" y="1090710"/>
                </a:lnTo>
                <a:lnTo>
                  <a:pt x="98648" y="1052660"/>
                </a:lnTo>
                <a:lnTo>
                  <a:pt x="76406" y="1013014"/>
                </a:lnTo>
                <a:lnTo>
                  <a:pt x="56781" y="971877"/>
                </a:lnTo>
                <a:lnTo>
                  <a:pt x="39879" y="929353"/>
                </a:lnTo>
                <a:lnTo>
                  <a:pt x="25809" y="885546"/>
                </a:lnTo>
                <a:lnTo>
                  <a:pt x="14679" y="840560"/>
                </a:lnTo>
                <a:lnTo>
                  <a:pt x="6595" y="794500"/>
                </a:lnTo>
                <a:lnTo>
                  <a:pt x="1666" y="747469"/>
                </a:lnTo>
                <a:lnTo>
                  <a:pt x="0" y="699572"/>
                </a:lnTo>
                <a:close/>
              </a:path>
            </a:pathLst>
          </a:custGeom>
          <a:ln w="38099">
            <a:solidFill>
              <a:schemeClr val="accent2">
                <a:lumMod val="75000"/>
              </a:schemeClr>
            </a:solidFill>
          </a:ln>
        </p:spPr>
        <p:txBody>
          <a:bodyPr wrap="square" lIns="0" tIns="0" rIns="0" bIns="0" rtlCol="0"/>
          <a:lstStyle/>
          <a:p>
            <a:endParaRPr/>
          </a:p>
        </p:txBody>
      </p:sp>
      <p:sp>
        <p:nvSpPr>
          <p:cNvPr id="25" name="object 25"/>
          <p:cNvSpPr txBox="1"/>
          <p:nvPr/>
        </p:nvSpPr>
        <p:spPr>
          <a:xfrm>
            <a:off x="5700851" y="1075319"/>
            <a:ext cx="709930" cy="228268"/>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FF00FF"/>
                </a:solidFill>
                <a:latin typeface="Roboto"/>
                <a:cs typeface="Roboto"/>
              </a:rPr>
              <a:t>Gençlik</a:t>
            </a:r>
            <a:endParaRPr sz="1400">
              <a:latin typeface="Roboto"/>
              <a:cs typeface="Roboto"/>
            </a:endParaRPr>
          </a:p>
        </p:txBody>
      </p:sp>
      <p:sp>
        <p:nvSpPr>
          <p:cNvPr id="26" name="object 26"/>
          <p:cNvSpPr txBox="1"/>
          <p:nvPr/>
        </p:nvSpPr>
        <p:spPr>
          <a:xfrm>
            <a:off x="5772023" y="1589669"/>
            <a:ext cx="567055" cy="228268"/>
          </a:xfrm>
          <a:prstGeom prst="rect">
            <a:avLst/>
          </a:prstGeom>
        </p:spPr>
        <p:txBody>
          <a:bodyPr vert="horz" wrap="square" lIns="0" tIns="12700" rIns="0" bIns="0" rtlCol="0">
            <a:spAutoFit/>
          </a:bodyPr>
          <a:lstStyle/>
          <a:p>
            <a:pPr marL="12700">
              <a:lnSpc>
                <a:spcPct val="100000"/>
              </a:lnSpc>
              <a:spcBef>
                <a:spcPts val="100"/>
              </a:spcBef>
            </a:pPr>
            <a:r>
              <a:rPr sz="1400" b="1" spc="20" dirty="0">
                <a:solidFill>
                  <a:srgbClr val="FF00FF"/>
                </a:solidFill>
                <a:latin typeface="Roboto"/>
                <a:cs typeface="Roboto"/>
              </a:rPr>
              <a:t>(</a:t>
            </a:r>
            <a:r>
              <a:rPr sz="1400" b="1" spc="-55" dirty="0">
                <a:solidFill>
                  <a:srgbClr val="FF00FF"/>
                </a:solidFill>
                <a:latin typeface="Roboto"/>
                <a:cs typeface="Roboto"/>
              </a:rPr>
              <a:t>Y</a:t>
            </a:r>
            <a:r>
              <a:rPr sz="1400" b="1" spc="-20" dirty="0">
                <a:solidFill>
                  <a:srgbClr val="FF00FF"/>
                </a:solidFill>
                <a:latin typeface="Roboto"/>
                <a:cs typeface="Roboto"/>
              </a:rPr>
              <a:t>OU)</a:t>
            </a:r>
            <a:endParaRPr sz="1400">
              <a:latin typeface="Roboto"/>
              <a:cs typeface="Roboto"/>
            </a:endParaRPr>
          </a:p>
        </p:txBody>
      </p:sp>
      <p:sp>
        <p:nvSpPr>
          <p:cNvPr id="27" name="object 27"/>
          <p:cNvSpPr txBox="1"/>
          <p:nvPr/>
        </p:nvSpPr>
        <p:spPr>
          <a:xfrm>
            <a:off x="5028559" y="2121630"/>
            <a:ext cx="2282190" cy="941540"/>
          </a:xfrm>
          <a:prstGeom prst="rect">
            <a:avLst/>
          </a:prstGeom>
        </p:spPr>
        <p:txBody>
          <a:bodyPr vert="horz" wrap="square" lIns="0" tIns="12700" rIns="0" bIns="0" rtlCol="0">
            <a:spAutoFit/>
          </a:bodyPr>
          <a:lstStyle/>
          <a:p>
            <a:pPr marL="541655" marR="492759" indent="-143510">
              <a:lnSpc>
                <a:spcPct val="115399"/>
              </a:lnSpc>
              <a:spcBef>
                <a:spcPts val="100"/>
              </a:spcBef>
            </a:pPr>
            <a:r>
              <a:rPr lang="tr-TR" sz="1300" b="1" spc="5" dirty="0" smtClean="0">
                <a:solidFill>
                  <a:srgbClr val="FF00FF"/>
                </a:solidFill>
                <a:latin typeface="Roboto"/>
                <a:cs typeface="Roboto"/>
              </a:rPr>
              <a:t>   </a:t>
            </a:r>
            <a:r>
              <a:rPr sz="1300" b="1" spc="5" dirty="0" err="1" smtClean="0">
                <a:solidFill>
                  <a:srgbClr val="FF00FF"/>
                </a:solidFill>
                <a:latin typeface="Roboto"/>
                <a:cs typeface="Roboto"/>
              </a:rPr>
              <a:t>Gençler</a:t>
            </a:r>
            <a:r>
              <a:rPr sz="1300" b="1" spc="-40" dirty="0" smtClean="0">
                <a:solidFill>
                  <a:srgbClr val="FF00FF"/>
                </a:solidFill>
                <a:latin typeface="Roboto"/>
                <a:cs typeface="Roboto"/>
              </a:rPr>
              <a:t> </a:t>
            </a:r>
            <a:r>
              <a:rPr sz="1300" b="1" dirty="0">
                <a:solidFill>
                  <a:srgbClr val="FF00FF"/>
                </a:solidFill>
                <a:latin typeface="Roboto"/>
                <a:cs typeface="Roboto"/>
              </a:rPr>
              <a:t>ve</a:t>
            </a:r>
            <a:r>
              <a:rPr sz="1300" b="1" spc="-40" dirty="0">
                <a:solidFill>
                  <a:srgbClr val="FF00FF"/>
                </a:solidFill>
                <a:latin typeface="Roboto"/>
                <a:cs typeface="Roboto"/>
              </a:rPr>
              <a:t> </a:t>
            </a:r>
            <a:r>
              <a:rPr sz="1300" b="1" dirty="0">
                <a:solidFill>
                  <a:srgbClr val="FF00FF"/>
                </a:solidFill>
                <a:latin typeface="Roboto"/>
                <a:cs typeface="Roboto"/>
              </a:rPr>
              <a:t>Gençlik </a:t>
            </a:r>
            <a:r>
              <a:rPr sz="1300" b="1" spc="-305" dirty="0">
                <a:solidFill>
                  <a:srgbClr val="FF00FF"/>
                </a:solidFill>
                <a:latin typeface="Roboto"/>
                <a:cs typeface="Roboto"/>
              </a:rPr>
              <a:t> </a:t>
            </a:r>
            <a:r>
              <a:rPr sz="1300" b="1" spc="-5" dirty="0">
                <a:solidFill>
                  <a:srgbClr val="FF00FF"/>
                </a:solidFill>
                <a:latin typeface="Roboto"/>
                <a:cs typeface="Roboto"/>
              </a:rPr>
              <a:t>Çalışanları</a:t>
            </a:r>
            <a:r>
              <a:rPr sz="1300" b="1" spc="-20" dirty="0">
                <a:solidFill>
                  <a:srgbClr val="FF00FF"/>
                </a:solidFill>
                <a:latin typeface="Roboto"/>
                <a:cs typeface="Roboto"/>
              </a:rPr>
              <a:t> </a:t>
            </a:r>
            <a:r>
              <a:rPr sz="1300" b="1" spc="-10" dirty="0">
                <a:solidFill>
                  <a:srgbClr val="FF00FF"/>
                </a:solidFill>
                <a:latin typeface="Roboto"/>
                <a:cs typeface="Roboto"/>
              </a:rPr>
              <a:t>için</a:t>
            </a:r>
            <a:endParaRPr sz="1300" dirty="0">
              <a:latin typeface="Roboto"/>
              <a:cs typeface="Roboto"/>
            </a:endParaRPr>
          </a:p>
          <a:p>
            <a:pPr marL="12700">
              <a:lnSpc>
                <a:spcPct val="100000"/>
              </a:lnSpc>
              <a:spcBef>
                <a:spcPts val="635"/>
              </a:spcBef>
            </a:pPr>
            <a:r>
              <a:rPr sz="1050" b="1" dirty="0">
                <a:latin typeface="Roboto"/>
                <a:cs typeface="Roboto"/>
              </a:rPr>
              <a:t>Akredite</a:t>
            </a:r>
            <a:r>
              <a:rPr sz="1050" b="1" spc="-15" dirty="0">
                <a:latin typeface="Roboto"/>
                <a:cs typeface="Roboto"/>
              </a:rPr>
              <a:t> </a:t>
            </a:r>
            <a:r>
              <a:rPr sz="1050" b="1" spc="-5" dirty="0">
                <a:latin typeface="Roboto"/>
                <a:cs typeface="Roboto"/>
              </a:rPr>
              <a:t>Kurumlar</a:t>
            </a:r>
            <a:r>
              <a:rPr sz="1050" b="1" spc="-15" dirty="0">
                <a:latin typeface="Roboto"/>
                <a:cs typeface="Roboto"/>
              </a:rPr>
              <a:t> </a:t>
            </a:r>
            <a:r>
              <a:rPr sz="1050" b="1" spc="-5" dirty="0" err="1">
                <a:latin typeface="Roboto"/>
                <a:cs typeface="Roboto"/>
              </a:rPr>
              <a:t>için</a:t>
            </a:r>
            <a:r>
              <a:rPr sz="1050" b="1" spc="520" dirty="0">
                <a:latin typeface="Roboto"/>
                <a:cs typeface="Roboto"/>
              </a:rPr>
              <a:t> </a:t>
            </a:r>
            <a:r>
              <a:rPr sz="1050" b="1" spc="-15" dirty="0" smtClean="0">
                <a:latin typeface="Roboto"/>
                <a:cs typeface="Roboto"/>
              </a:rPr>
              <a:t>KA151-Y</a:t>
            </a:r>
            <a:r>
              <a:rPr lang="tr-TR" sz="1050" b="1" spc="-15" dirty="0" smtClean="0">
                <a:latin typeface="Roboto"/>
                <a:cs typeface="Roboto"/>
              </a:rPr>
              <a:t>O</a:t>
            </a:r>
            <a:r>
              <a:rPr sz="1050" b="1" spc="-15" dirty="0" smtClean="0">
                <a:latin typeface="Roboto"/>
                <a:cs typeface="Roboto"/>
              </a:rPr>
              <a:t>U</a:t>
            </a:r>
            <a:endParaRPr sz="1050" dirty="0">
              <a:latin typeface="Roboto"/>
              <a:cs typeface="Roboto"/>
            </a:endParaRPr>
          </a:p>
        </p:txBody>
      </p:sp>
      <p:sp>
        <p:nvSpPr>
          <p:cNvPr id="28" name="object 28"/>
          <p:cNvSpPr txBox="1"/>
          <p:nvPr/>
        </p:nvSpPr>
        <p:spPr>
          <a:xfrm>
            <a:off x="5103669" y="3161244"/>
            <a:ext cx="1984375" cy="535940"/>
          </a:xfrm>
          <a:prstGeom prst="rect">
            <a:avLst/>
          </a:prstGeom>
        </p:spPr>
        <p:txBody>
          <a:bodyPr vert="horz" wrap="square" lIns="0" tIns="8890" rIns="0" bIns="0" rtlCol="0">
            <a:spAutoFit/>
          </a:bodyPr>
          <a:lstStyle/>
          <a:p>
            <a:pPr marL="12700" marR="5080" algn="ctr">
              <a:lnSpc>
                <a:spcPct val="102299"/>
              </a:lnSpc>
              <a:spcBef>
                <a:spcPts val="70"/>
              </a:spcBef>
            </a:pPr>
            <a:r>
              <a:rPr sz="1100" b="1" dirty="0">
                <a:latin typeface="Roboto"/>
                <a:cs typeface="Roboto"/>
              </a:rPr>
              <a:t>Akredite </a:t>
            </a:r>
            <a:r>
              <a:rPr sz="1100" b="1" spc="-10" dirty="0">
                <a:latin typeface="Roboto"/>
                <a:cs typeface="Roboto"/>
              </a:rPr>
              <a:t>olmayan </a:t>
            </a:r>
            <a:r>
              <a:rPr sz="1100" b="1" spc="-5" dirty="0">
                <a:latin typeface="Roboto"/>
                <a:cs typeface="Roboto"/>
              </a:rPr>
              <a:t>kurumlar </a:t>
            </a:r>
            <a:r>
              <a:rPr sz="1100" b="1" spc="-10" dirty="0">
                <a:latin typeface="Roboto"/>
                <a:cs typeface="Roboto"/>
              </a:rPr>
              <a:t>için </a:t>
            </a:r>
            <a:r>
              <a:rPr sz="1100" b="1" spc="-260" dirty="0">
                <a:latin typeface="Roboto"/>
                <a:cs typeface="Roboto"/>
              </a:rPr>
              <a:t> </a:t>
            </a:r>
            <a:r>
              <a:rPr sz="1100" b="1" dirty="0">
                <a:latin typeface="Roboto"/>
                <a:cs typeface="Roboto"/>
              </a:rPr>
              <a:t>Gençlik</a:t>
            </a:r>
            <a:r>
              <a:rPr sz="1100" b="1" spc="-10" dirty="0">
                <a:latin typeface="Roboto"/>
                <a:cs typeface="Roboto"/>
              </a:rPr>
              <a:t> </a:t>
            </a:r>
            <a:r>
              <a:rPr sz="1100" b="1" spc="-5" dirty="0">
                <a:latin typeface="Roboto"/>
                <a:cs typeface="Roboto"/>
              </a:rPr>
              <a:t>Hareketliliği</a:t>
            </a:r>
            <a:endParaRPr sz="1100">
              <a:latin typeface="Roboto"/>
              <a:cs typeface="Roboto"/>
            </a:endParaRPr>
          </a:p>
          <a:p>
            <a:pPr algn="ctr">
              <a:lnSpc>
                <a:spcPct val="100000"/>
              </a:lnSpc>
              <a:spcBef>
                <a:spcPts val="30"/>
              </a:spcBef>
            </a:pPr>
            <a:r>
              <a:rPr sz="1100" b="1" spc="-15" dirty="0">
                <a:latin typeface="Roboto"/>
                <a:cs typeface="Roboto"/>
              </a:rPr>
              <a:t>KA152-YOU</a:t>
            </a:r>
            <a:endParaRPr sz="1100">
              <a:latin typeface="Roboto"/>
              <a:cs typeface="Roboto"/>
            </a:endParaRPr>
          </a:p>
        </p:txBody>
      </p:sp>
      <p:sp>
        <p:nvSpPr>
          <p:cNvPr id="29" name="object 29"/>
          <p:cNvSpPr txBox="1"/>
          <p:nvPr/>
        </p:nvSpPr>
        <p:spPr>
          <a:xfrm>
            <a:off x="5100261" y="3942294"/>
            <a:ext cx="1990725" cy="535940"/>
          </a:xfrm>
          <a:prstGeom prst="rect">
            <a:avLst/>
          </a:prstGeom>
        </p:spPr>
        <p:txBody>
          <a:bodyPr vert="horz" wrap="square" lIns="0" tIns="8890" rIns="0" bIns="0" rtlCol="0">
            <a:spAutoFit/>
          </a:bodyPr>
          <a:lstStyle/>
          <a:p>
            <a:pPr marL="12065" marR="5080" indent="635" algn="ctr">
              <a:lnSpc>
                <a:spcPct val="102299"/>
              </a:lnSpc>
              <a:spcBef>
                <a:spcPts val="70"/>
              </a:spcBef>
            </a:pPr>
            <a:r>
              <a:rPr sz="1100" b="1" dirty="0">
                <a:latin typeface="Roboto"/>
                <a:cs typeface="Roboto"/>
              </a:rPr>
              <a:t>Akredite </a:t>
            </a:r>
            <a:r>
              <a:rPr sz="1100" b="1" spc="-10" dirty="0">
                <a:latin typeface="Roboto"/>
                <a:cs typeface="Roboto"/>
              </a:rPr>
              <a:t>olmayan </a:t>
            </a:r>
            <a:r>
              <a:rPr sz="1100" b="1" spc="-5" dirty="0">
                <a:latin typeface="Roboto"/>
                <a:cs typeface="Roboto"/>
              </a:rPr>
              <a:t>kurumlar </a:t>
            </a:r>
            <a:r>
              <a:rPr sz="1100" b="1" spc="-10" dirty="0">
                <a:latin typeface="Roboto"/>
                <a:cs typeface="Roboto"/>
              </a:rPr>
              <a:t>için </a:t>
            </a:r>
            <a:r>
              <a:rPr sz="1100" b="1" spc="-260" dirty="0">
                <a:latin typeface="Roboto"/>
                <a:cs typeface="Roboto"/>
              </a:rPr>
              <a:t> </a:t>
            </a:r>
            <a:r>
              <a:rPr sz="1100" b="1" dirty="0">
                <a:latin typeface="Roboto"/>
                <a:cs typeface="Roboto"/>
              </a:rPr>
              <a:t>Gençlik </a:t>
            </a:r>
            <a:r>
              <a:rPr sz="1100" b="1" spc="-5" dirty="0">
                <a:latin typeface="Roboto"/>
                <a:cs typeface="Roboto"/>
              </a:rPr>
              <a:t>Çalışanları Hareketliliği </a:t>
            </a:r>
            <a:r>
              <a:rPr sz="1100" b="1" spc="-260" dirty="0">
                <a:latin typeface="Roboto"/>
                <a:cs typeface="Roboto"/>
              </a:rPr>
              <a:t> </a:t>
            </a:r>
            <a:r>
              <a:rPr sz="1100" b="1" spc="-15" dirty="0">
                <a:latin typeface="Roboto"/>
                <a:cs typeface="Roboto"/>
              </a:rPr>
              <a:t>KA153-YOU</a:t>
            </a:r>
            <a:endParaRPr sz="1100">
              <a:latin typeface="Roboto"/>
              <a:cs typeface="Roboto"/>
            </a:endParaRPr>
          </a:p>
        </p:txBody>
      </p:sp>
      <p:sp>
        <p:nvSpPr>
          <p:cNvPr id="30" name="object 30"/>
          <p:cNvSpPr txBox="1"/>
          <p:nvPr/>
        </p:nvSpPr>
        <p:spPr>
          <a:xfrm>
            <a:off x="5165221" y="4723344"/>
            <a:ext cx="1858010" cy="364490"/>
          </a:xfrm>
          <a:prstGeom prst="rect">
            <a:avLst/>
          </a:prstGeom>
        </p:spPr>
        <p:txBody>
          <a:bodyPr vert="horz" wrap="square" lIns="0" tIns="8890" rIns="0" bIns="0" rtlCol="0">
            <a:spAutoFit/>
          </a:bodyPr>
          <a:lstStyle/>
          <a:p>
            <a:pPr marL="555625" marR="5080" indent="-543560">
              <a:lnSpc>
                <a:spcPct val="102299"/>
              </a:lnSpc>
              <a:spcBef>
                <a:spcPts val="70"/>
              </a:spcBef>
            </a:pPr>
            <a:r>
              <a:rPr sz="1100" b="1" dirty="0">
                <a:latin typeface="Roboto"/>
                <a:cs typeface="Roboto"/>
              </a:rPr>
              <a:t>Gençlerin</a:t>
            </a:r>
            <a:r>
              <a:rPr sz="1100" b="1" spc="-5" dirty="0">
                <a:latin typeface="Roboto"/>
                <a:cs typeface="Roboto"/>
              </a:rPr>
              <a:t> </a:t>
            </a:r>
            <a:r>
              <a:rPr sz="1100" b="1" spc="-10" dirty="0">
                <a:latin typeface="Roboto"/>
                <a:cs typeface="Roboto"/>
              </a:rPr>
              <a:t>Katılımı</a:t>
            </a:r>
            <a:r>
              <a:rPr sz="1100" b="1" spc="-5" dirty="0">
                <a:latin typeface="Roboto"/>
                <a:cs typeface="Roboto"/>
              </a:rPr>
              <a:t> Aktiviteleri </a:t>
            </a:r>
            <a:r>
              <a:rPr sz="1100" b="1" spc="-260" dirty="0">
                <a:latin typeface="Roboto"/>
                <a:cs typeface="Roboto"/>
              </a:rPr>
              <a:t> </a:t>
            </a:r>
            <a:r>
              <a:rPr sz="1100" b="1" spc="-15" dirty="0">
                <a:latin typeface="Roboto"/>
                <a:cs typeface="Roboto"/>
              </a:rPr>
              <a:t>KA154-YOU</a:t>
            </a:r>
            <a:endParaRPr sz="1100">
              <a:latin typeface="Roboto"/>
              <a:cs typeface="Roboto"/>
            </a:endParaRPr>
          </a:p>
        </p:txBody>
      </p:sp>
      <p:sp>
        <p:nvSpPr>
          <p:cNvPr id="31" name="object 31"/>
          <p:cNvSpPr/>
          <p:nvPr/>
        </p:nvSpPr>
        <p:spPr>
          <a:xfrm>
            <a:off x="7757562" y="1577837"/>
            <a:ext cx="1430020" cy="1398905"/>
          </a:xfrm>
          <a:custGeom>
            <a:avLst/>
            <a:gdLst/>
            <a:ahLst/>
            <a:cxnLst/>
            <a:rect l="l" t="t" r="r" b="b"/>
            <a:pathLst>
              <a:path w="1430020" h="1398905">
                <a:moveTo>
                  <a:pt x="0" y="699271"/>
                </a:moveTo>
                <a:lnTo>
                  <a:pt x="1649" y="651394"/>
                </a:lnTo>
                <a:lnTo>
                  <a:pt x="6526" y="604384"/>
                </a:lnTo>
                <a:lnTo>
                  <a:pt x="14525" y="558343"/>
                </a:lnTo>
                <a:lnTo>
                  <a:pt x="25539" y="513377"/>
                </a:lnTo>
                <a:lnTo>
                  <a:pt x="39462" y="469589"/>
                </a:lnTo>
                <a:lnTo>
                  <a:pt x="56186" y="427083"/>
                </a:lnTo>
                <a:lnTo>
                  <a:pt x="75606" y="385964"/>
                </a:lnTo>
                <a:lnTo>
                  <a:pt x="97616" y="346335"/>
                </a:lnTo>
                <a:lnTo>
                  <a:pt x="122107" y="308302"/>
                </a:lnTo>
                <a:lnTo>
                  <a:pt x="148975" y="271967"/>
                </a:lnTo>
                <a:lnTo>
                  <a:pt x="178112" y="237436"/>
                </a:lnTo>
                <a:lnTo>
                  <a:pt x="209413" y="204811"/>
                </a:lnTo>
                <a:lnTo>
                  <a:pt x="242770" y="174199"/>
                </a:lnTo>
                <a:lnTo>
                  <a:pt x="278077" y="145701"/>
                </a:lnTo>
                <a:lnTo>
                  <a:pt x="315228" y="119424"/>
                </a:lnTo>
                <a:lnTo>
                  <a:pt x="354116" y="95471"/>
                </a:lnTo>
                <a:lnTo>
                  <a:pt x="394635" y="73945"/>
                </a:lnTo>
                <a:lnTo>
                  <a:pt x="436678" y="54952"/>
                </a:lnTo>
                <a:lnTo>
                  <a:pt x="480139" y="38595"/>
                </a:lnTo>
                <a:lnTo>
                  <a:pt x="524911" y="24978"/>
                </a:lnTo>
                <a:lnTo>
                  <a:pt x="570888" y="14206"/>
                </a:lnTo>
                <a:lnTo>
                  <a:pt x="617963" y="6383"/>
                </a:lnTo>
                <a:lnTo>
                  <a:pt x="666029" y="1613"/>
                </a:lnTo>
                <a:lnTo>
                  <a:pt x="714981" y="0"/>
                </a:lnTo>
                <a:lnTo>
                  <a:pt x="766475" y="1814"/>
                </a:lnTo>
                <a:lnTo>
                  <a:pt x="817403" y="7208"/>
                </a:lnTo>
                <a:lnTo>
                  <a:pt x="867585" y="16110"/>
                </a:lnTo>
                <a:lnTo>
                  <a:pt x="916841" y="28446"/>
                </a:lnTo>
                <a:lnTo>
                  <a:pt x="964990" y="44142"/>
                </a:lnTo>
                <a:lnTo>
                  <a:pt x="1011852" y="63127"/>
                </a:lnTo>
                <a:lnTo>
                  <a:pt x="1057248" y="85326"/>
                </a:lnTo>
                <a:lnTo>
                  <a:pt x="1100996" y="110668"/>
                </a:lnTo>
                <a:lnTo>
                  <a:pt x="1142915" y="139078"/>
                </a:lnTo>
                <a:lnTo>
                  <a:pt x="1182827" y="170483"/>
                </a:lnTo>
                <a:lnTo>
                  <a:pt x="1220550" y="204811"/>
                </a:lnTo>
                <a:lnTo>
                  <a:pt x="1255650" y="241705"/>
                </a:lnTo>
                <a:lnTo>
                  <a:pt x="1287761" y="280740"/>
                </a:lnTo>
                <a:lnTo>
                  <a:pt x="1316809" y="321739"/>
                </a:lnTo>
                <a:lnTo>
                  <a:pt x="1342720" y="364525"/>
                </a:lnTo>
                <a:lnTo>
                  <a:pt x="1365418" y="408923"/>
                </a:lnTo>
                <a:lnTo>
                  <a:pt x="1384829" y="454756"/>
                </a:lnTo>
                <a:lnTo>
                  <a:pt x="1400878" y="501847"/>
                </a:lnTo>
                <a:lnTo>
                  <a:pt x="1413491" y="550021"/>
                </a:lnTo>
                <a:lnTo>
                  <a:pt x="1422593" y="599100"/>
                </a:lnTo>
                <a:lnTo>
                  <a:pt x="1428108" y="648909"/>
                </a:lnTo>
                <a:lnTo>
                  <a:pt x="1429963" y="699271"/>
                </a:lnTo>
                <a:lnTo>
                  <a:pt x="1428314" y="747147"/>
                </a:lnTo>
                <a:lnTo>
                  <a:pt x="1423437" y="794158"/>
                </a:lnTo>
                <a:lnTo>
                  <a:pt x="1415438" y="840198"/>
                </a:lnTo>
                <a:lnTo>
                  <a:pt x="1404424" y="885165"/>
                </a:lnTo>
                <a:lnTo>
                  <a:pt x="1390501" y="928953"/>
                </a:lnTo>
                <a:lnTo>
                  <a:pt x="1373777" y="971459"/>
                </a:lnTo>
                <a:lnTo>
                  <a:pt x="1354357" y="1012578"/>
                </a:lnTo>
                <a:lnTo>
                  <a:pt x="1332347" y="1052206"/>
                </a:lnTo>
                <a:lnTo>
                  <a:pt x="1307856" y="1090240"/>
                </a:lnTo>
                <a:lnTo>
                  <a:pt x="1280988" y="1126574"/>
                </a:lnTo>
                <a:lnTo>
                  <a:pt x="1251851" y="1161106"/>
                </a:lnTo>
                <a:lnTo>
                  <a:pt x="1220550" y="1193730"/>
                </a:lnTo>
                <a:lnTo>
                  <a:pt x="1187193" y="1224343"/>
                </a:lnTo>
                <a:lnTo>
                  <a:pt x="1151886" y="1252840"/>
                </a:lnTo>
                <a:lnTo>
                  <a:pt x="1114735" y="1279117"/>
                </a:lnTo>
                <a:lnTo>
                  <a:pt x="1075847" y="1303071"/>
                </a:lnTo>
                <a:lnTo>
                  <a:pt x="1035328" y="1324596"/>
                </a:lnTo>
                <a:lnTo>
                  <a:pt x="993285" y="1343590"/>
                </a:lnTo>
                <a:lnTo>
                  <a:pt x="949824" y="1359947"/>
                </a:lnTo>
                <a:lnTo>
                  <a:pt x="905052" y="1373563"/>
                </a:lnTo>
                <a:lnTo>
                  <a:pt x="859075" y="1384335"/>
                </a:lnTo>
                <a:lnTo>
                  <a:pt x="812000" y="1392158"/>
                </a:lnTo>
                <a:lnTo>
                  <a:pt x="763934" y="1396929"/>
                </a:lnTo>
                <a:lnTo>
                  <a:pt x="714981" y="1398542"/>
                </a:lnTo>
                <a:lnTo>
                  <a:pt x="666029" y="1396929"/>
                </a:lnTo>
                <a:lnTo>
                  <a:pt x="617963" y="1392158"/>
                </a:lnTo>
                <a:lnTo>
                  <a:pt x="570888" y="1384335"/>
                </a:lnTo>
                <a:lnTo>
                  <a:pt x="524911" y="1373563"/>
                </a:lnTo>
                <a:lnTo>
                  <a:pt x="480139" y="1359947"/>
                </a:lnTo>
                <a:lnTo>
                  <a:pt x="436678" y="1343590"/>
                </a:lnTo>
                <a:lnTo>
                  <a:pt x="394635" y="1324596"/>
                </a:lnTo>
                <a:lnTo>
                  <a:pt x="354116" y="1303071"/>
                </a:lnTo>
                <a:lnTo>
                  <a:pt x="315228" y="1279117"/>
                </a:lnTo>
                <a:lnTo>
                  <a:pt x="278077" y="1252840"/>
                </a:lnTo>
                <a:lnTo>
                  <a:pt x="242770" y="1224343"/>
                </a:lnTo>
                <a:lnTo>
                  <a:pt x="209413" y="1193730"/>
                </a:lnTo>
                <a:lnTo>
                  <a:pt x="178112" y="1161106"/>
                </a:lnTo>
                <a:lnTo>
                  <a:pt x="148975" y="1126574"/>
                </a:lnTo>
                <a:lnTo>
                  <a:pt x="122107" y="1090240"/>
                </a:lnTo>
                <a:lnTo>
                  <a:pt x="97616" y="1052206"/>
                </a:lnTo>
                <a:lnTo>
                  <a:pt x="75606" y="1012578"/>
                </a:lnTo>
                <a:lnTo>
                  <a:pt x="56186" y="971459"/>
                </a:lnTo>
                <a:lnTo>
                  <a:pt x="39462" y="928953"/>
                </a:lnTo>
                <a:lnTo>
                  <a:pt x="25539" y="885165"/>
                </a:lnTo>
                <a:lnTo>
                  <a:pt x="14525" y="840198"/>
                </a:lnTo>
                <a:lnTo>
                  <a:pt x="6526" y="794158"/>
                </a:lnTo>
                <a:lnTo>
                  <a:pt x="1649" y="747147"/>
                </a:lnTo>
                <a:lnTo>
                  <a:pt x="0" y="699271"/>
                </a:lnTo>
                <a:close/>
              </a:path>
            </a:pathLst>
          </a:custGeom>
          <a:ln w="38099">
            <a:solidFill>
              <a:srgbClr val="274E13"/>
            </a:solidFill>
          </a:ln>
        </p:spPr>
        <p:txBody>
          <a:bodyPr wrap="square" lIns="0" tIns="0" rIns="0" bIns="0" rtlCol="0"/>
          <a:lstStyle/>
          <a:p>
            <a:endParaRPr/>
          </a:p>
        </p:txBody>
      </p:sp>
      <p:sp>
        <p:nvSpPr>
          <p:cNvPr id="32" name="object 32"/>
          <p:cNvSpPr txBox="1"/>
          <p:nvPr/>
        </p:nvSpPr>
        <p:spPr>
          <a:xfrm>
            <a:off x="8100703" y="1779858"/>
            <a:ext cx="741680" cy="434414"/>
          </a:xfrm>
          <a:prstGeom prst="rect">
            <a:avLst/>
          </a:prstGeom>
        </p:spPr>
        <p:txBody>
          <a:bodyPr vert="horz" wrap="square" lIns="0" tIns="8890" rIns="0" bIns="0" rtlCol="0">
            <a:spAutoFit/>
          </a:bodyPr>
          <a:lstStyle/>
          <a:p>
            <a:pPr marL="81280" marR="5080" indent="-69215">
              <a:lnSpc>
                <a:spcPct val="101600"/>
              </a:lnSpc>
              <a:spcBef>
                <a:spcPts val="70"/>
              </a:spcBef>
            </a:pPr>
            <a:r>
              <a:rPr sz="1400" b="1" dirty="0">
                <a:solidFill>
                  <a:srgbClr val="274E13"/>
                </a:solidFill>
                <a:latin typeface="Roboto"/>
                <a:cs typeface="Roboto"/>
              </a:rPr>
              <a:t>Mesleki  </a:t>
            </a:r>
            <a:r>
              <a:rPr sz="1400" b="1" spc="-10" dirty="0">
                <a:solidFill>
                  <a:srgbClr val="274E13"/>
                </a:solidFill>
                <a:latin typeface="Roboto"/>
                <a:cs typeface="Roboto"/>
              </a:rPr>
              <a:t>Eğitim</a:t>
            </a:r>
            <a:endParaRPr sz="1400">
              <a:latin typeface="Roboto"/>
              <a:cs typeface="Roboto"/>
            </a:endParaRPr>
          </a:p>
        </p:txBody>
      </p:sp>
      <p:sp>
        <p:nvSpPr>
          <p:cNvPr id="33" name="object 33"/>
          <p:cNvSpPr txBox="1"/>
          <p:nvPr/>
        </p:nvSpPr>
        <p:spPr>
          <a:xfrm>
            <a:off x="8199996" y="2541858"/>
            <a:ext cx="848331" cy="259045"/>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274E13"/>
                </a:solidFill>
                <a:latin typeface="Roboto"/>
                <a:cs typeface="Roboto"/>
              </a:rPr>
              <a:t>(</a:t>
            </a:r>
            <a:r>
              <a:rPr sz="1600" b="1" spc="15" dirty="0" smtClean="0">
                <a:solidFill>
                  <a:srgbClr val="274E13"/>
                </a:solidFill>
                <a:latin typeface="Roboto"/>
                <a:cs typeface="Roboto"/>
              </a:rPr>
              <a:t>V</a:t>
            </a:r>
            <a:r>
              <a:rPr sz="1600" b="1" spc="25" dirty="0" smtClean="0">
                <a:solidFill>
                  <a:srgbClr val="274E13"/>
                </a:solidFill>
                <a:latin typeface="Roboto"/>
                <a:cs typeface="Roboto"/>
              </a:rPr>
              <a:t>E</a:t>
            </a:r>
            <a:r>
              <a:rPr lang="tr-TR" sz="1600" b="1" spc="30" dirty="0">
                <a:solidFill>
                  <a:srgbClr val="274E13"/>
                </a:solidFill>
                <a:latin typeface="Roboto"/>
                <a:cs typeface="Roboto"/>
              </a:rPr>
              <a:t>T</a:t>
            </a:r>
            <a:r>
              <a:rPr sz="1600" b="1" spc="30" dirty="0" smtClean="0">
                <a:solidFill>
                  <a:srgbClr val="274E13"/>
                </a:solidFill>
                <a:latin typeface="Roboto"/>
                <a:cs typeface="Roboto"/>
              </a:rPr>
              <a:t>)</a:t>
            </a:r>
            <a:endParaRPr sz="1600" dirty="0">
              <a:latin typeface="Roboto"/>
              <a:cs typeface="Roboto"/>
            </a:endParaRPr>
          </a:p>
        </p:txBody>
      </p:sp>
      <p:sp>
        <p:nvSpPr>
          <p:cNvPr id="34" name="object 34"/>
          <p:cNvSpPr txBox="1"/>
          <p:nvPr/>
        </p:nvSpPr>
        <p:spPr>
          <a:xfrm>
            <a:off x="7558977" y="3042215"/>
            <a:ext cx="1950085" cy="959485"/>
          </a:xfrm>
          <a:prstGeom prst="rect">
            <a:avLst/>
          </a:prstGeom>
        </p:spPr>
        <p:txBody>
          <a:bodyPr vert="horz" wrap="square" lIns="0" tIns="12700" rIns="0" bIns="0" rtlCol="0">
            <a:spAutoFit/>
          </a:bodyPr>
          <a:lstStyle/>
          <a:p>
            <a:pPr marL="12065" marR="5080" algn="ctr">
              <a:lnSpc>
                <a:spcPct val="115399"/>
              </a:lnSpc>
              <a:spcBef>
                <a:spcPts val="100"/>
              </a:spcBef>
            </a:pPr>
            <a:r>
              <a:rPr sz="1300" b="1" dirty="0">
                <a:solidFill>
                  <a:srgbClr val="274E13"/>
                </a:solidFill>
                <a:latin typeface="Roboto"/>
                <a:cs typeface="Roboto"/>
              </a:rPr>
              <a:t>Mesleki </a:t>
            </a:r>
            <a:r>
              <a:rPr sz="1300" b="1" spc="-10" dirty="0">
                <a:solidFill>
                  <a:srgbClr val="274E13"/>
                </a:solidFill>
                <a:latin typeface="Roboto"/>
                <a:cs typeface="Roboto"/>
              </a:rPr>
              <a:t>Eğitim </a:t>
            </a:r>
            <a:r>
              <a:rPr sz="1300" b="1" dirty="0">
                <a:solidFill>
                  <a:srgbClr val="274E13"/>
                </a:solidFill>
                <a:latin typeface="Roboto"/>
                <a:cs typeface="Roboto"/>
              </a:rPr>
              <a:t>Öğrenci ve </a:t>
            </a:r>
            <a:r>
              <a:rPr sz="1300" b="1" spc="-310" dirty="0">
                <a:solidFill>
                  <a:srgbClr val="274E13"/>
                </a:solidFill>
                <a:latin typeface="Roboto"/>
                <a:cs typeface="Roboto"/>
              </a:rPr>
              <a:t> </a:t>
            </a:r>
            <a:r>
              <a:rPr sz="1300" b="1" dirty="0">
                <a:solidFill>
                  <a:srgbClr val="274E13"/>
                </a:solidFill>
                <a:latin typeface="Roboto"/>
                <a:cs typeface="Roboto"/>
              </a:rPr>
              <a:t>Personeli</a:t>
            </a:r>
            <a:r>
              <a:rPr sz="1300" b="1" spc="-10" dirty="0">
                <a:solidFill>
                  <a:srgbClr val="274E13"/>
                </a:solidFill>
                <a:latin typeface="Roboto"/>
                <a:cs typeface="Roboto"/>
              </a:rPr>
              <a:t> için</a:t>
            </a:r>
            <a:endParaRPr sz="1300">
              <a:latin typeface="Roboto"/>
              <a:cs typeface="Roboto"/>
            </a:endParaRPr>
          </a:p>
          <a:p>
            <a:pPr marL="243840" marR="295275" algn="ctr">
              <a:lnSpc>
                <a:spcPct val="113599"/>
              </a:lnSpc>
              <a:spcBef>
                <a:spcPts val="755"/>
              </a:spcBef>
            </a:pPr>
            <a:r>
              <a:rPr sz="1100" b="1" dirty="0">
                <a:latin typeface="Roboto"/>
                <a:cs typeface="Roboto"/>
              </a:rPr>
              <a:t>Akredite </a:t>
            </a:r>
            <a:r>
              <a:rPr sz="1100" b="1" spc="-5" dirty="0">
                <a:latin typeface="Roboto"/>
                <a:cs typeface="Roboto"/>
              </a:rPr>
              <a:t>Kurumlar </a:t>
            </a:r>
            <a:r>
              <a:rPr sz="1100" b="1" spc="-10" dirty="0">
                <a:latin typeface="Roboto"/>
                <a:cs typeface="Roboto"/>
              </a:rPr>
              <a:t>için </a:t>
            </a:r>
            <a:r>
              <a:rPr sz="1100" b="1" spc="-260" dirty="0">
                <a:latin typeface="Roboto"/>
                <a:cs typeface="Roboto"/>
              </a:rPr>
              <a:t> </a:t>
            </a:r>
            <a:r>
              <a:rPr sz="1100" b="1" dirty="0">
                <a:latin typeface="Roboto"/>
                <a:cs typeface="Roboto"/>
              </a:rPr>
              <a:t>KA121-VET</a:t>
            </a:r>
            <a:endParaRPr sz="1100">
              <a:latin typeface="Roboto"/>
              <a:cs typeface="Roboto"/>
            </a:endParaRPr>
          </a:p>
        </p:txBody>
      </p:sp>
      <p:sp>
        <p:nvSpPr>
          <p:cNvPr id="35" name="object 35"/>
          <p:cNvSpPr txBox="1"/>
          <p:nvPr/>
        </p:nvSpPr>
        <p:spPr>
          <a:xfrm>
            <a:off x="7512981" y="4242965"/>
            <a:ext cx="1984375" cy="406400"/>
          </a:xfrm>
          <a:prstGeom prst="rect">
            <a:avLst/>
          </a:prstGeom>
        </p:spPr>
        <p:txBody>
          <a:bodyPr vert="horz" wrap="square" lIns="0" tIns="12700" rIns="0" bIns="0" rtlCol="0">
            <a:spAutoFit/>
          </a:bodyPr>
          <a:lstStyle/>
          <a:p>
            <a:pPr marL="624840" marR="5080" indent="-612775">
              <a:lnSpc>
                <a:spcPct val="113599"/>
              </a:lnSpc>
              <a:spcBef>
                <a:spcPts val="100"/>
              </a:spcBef>
            </a:pPr>
            <a:r>
              <a:rPr sz="1100" b="1" dirty="0">
                <a:latin typeface="Roboto"/>
                <a:cs typeface="Roboto"/>
              </a:rPr>
              <a:t>Akredite </a:t>
            </a:r>
            <a:r>
              <a:rPr sz="1100" b="1" spc="-10" dirty="0">
                <a:latin typeface="Roboto"/>
                <a:cs typeface="Roboto"/>
              </a:rPr>
              <a:t>olmayan </a:t>
            </a:r>
            <a:r>
              <a:rPr sz="1100" b="1" spc="-5" dirty="0">
                <a:latin typeface="Roboto"/>
                <a:cs typeface="Roboto"/>
              </a:rPr>
              <a:t>kurumlar </a:t>
            </a:r>
            <a:r>
              <a:rPr sz="1100" b="1" spc="-10" dirty="0">
                <a:latin typeface="Roboto"/>
                <a:cs typeface="Roboto"/>
              </a:rPr>
              <a:t>için </a:t>
            </a:r>
            <a:r>
              <a:rPr sz="1100" b="1" spc="-260" dirty="0">
                <a:latin typeface="Roboto"/>
                <a:cs typeface="Roboto"/>
              </a:rPr>
              <a:t> </a:t>
            </a:r>
            <a:r>
              <a:rPr sz="1100" b="1" dirty="0">
                <a:latin typeface="Roboto"/>
                <a:cs typeface="Roboto"/>
              </a:rPr>
              <a:t>KA122-VET</a:t>
            </a:r>
            <a:endParaRPr sz="1100">
              <a:latin typeface="Roboto"/>
              <a:cs typeface="Roboto"/>
            </a:endParaRPr>
          </a:p>
        </p:txBody>
      </p:sp>
      <p:sp>
        <p:nvSpPr>
          <p:cNvPr id="36" name="object 36"/>
          <p:cNvSpPr/>
          <p:nvPr/>
        </p:nvSpPr>
        <p:spPr>
          <a:xfrm>
            <a:off x="9719400" y="541384"/>
            <a:ext cx="1786290" cy="1672888"/>
          </a:xfrm>
          <a:custGeom>
            <a:avLst/>
            <a:gdLst/>
            <a:ahLst/>
            <a:cxnLst/>
            <a:rect l="l" t="t" r="r" b="b"/>
            <a:pathLst>
              <a:path w="1430020" h="1344295">
                <a:moveTo>
                  <a:pt x="0" y="671842"/>
                </a:moveTo>
                <a:lnTo>
                  <a:pt x="1649" y="625844"/>
                </a:lnTo>
                <a:lnTo>
                  <a:pt x="6526" y="580677"/>
                </a:lnTo>
                <a:lnTo>
                  <a:pt x="14525" y="536443"/>
                </a:lnTo>
                <a:lnTo>
                  <a:pt x="25539" y="493240"/>
                </a:lnTo>
                <a:lnTo>
                  <a:pt x="39462" y="451169"/>
                </a:lnTo>
                <a:lnTo>
                  <a:pt x="56186" y="410331"/>
                </a:lnTo>
                <a:lnTo>
                  <a:pt x="75606" y="370825"/>
                </a:lnTo>
                <a:lnTo>
                  <a:pt x="97616" y="332750"/>
                </a:lnTo>
                <a:lnTo>
                  <a:pt x="122107" y="296209"/>
                </a:lnTo>
                <a:lnTo>
                  <a:pt x="148975" y="261299"/>
                </a:lnTo>
                <a:lnTo>
                  <a:pt x="178112" y="228122"/>
                </a:lnTo>
                <a:lnTo>
                  <a:pt x="209413" y="196778"/>
                </a:lnTo>
                <a:lnTo>
                  <a:pt x="242770" y="167366"/>
                </a:lnTo>
                <a:lnTo>
                  <a:pt x="278077" y="139986"/>
                </a:lnTo>
                <a:lnTo>
                  <a:pt x="315228" y="114740"/>
                </a:lnTo>
                <a:lnTo>
                  <a:pt x="354116" y="91726"/>
                </a:lnTo>
                <a:lnTo>
                  <a:pt x="394635" y="71045"/>
                </a:lnTo>
                <a:lnTo>
                  <a:pt x="436678" y="52796"/>
                </a:lnTo>
                <a:lnTo>
                  <a:pt x="480139" y="37081"/>
                </a:lnTo>
                <a:lnTo>
                  <a:pt x="524911" y="23998"/>
                </a:lnTo>
                <a:lnTo>
                  <a:pt x="570888" y="13649"/>
                </a:lnTo>
                <a:lnTo>
                  <a:pt x="617963" y="6133"/>
                </a:lnTo>
                <a:lnTo>
                  <a:pt x="666029" y="1549"/>
                </a:lnTo>
                <a:lnTo>
                  <a:pt x="714981" y="0"/>
                </a:lnTo>
                <a:lnTo>
                  <a:pt x="766475" y="1743"/>
                </a:lnTo>
                <a:lnTo>
                  <a:pt x="817403" y="6926"/>
                </a:lnTo>
                <a:lnTo>
                  <a:pt x="867585" y="15478"/>
                </a:lnTo>
                <a:lnTo>
                  <a:pt x="916841" y="27330"/>
                </a:lnTo>
                <a:lnTo>
                  <a:pt x="964990" y="42411"/>
                </a:lnTo>
                <a:lnTo>
                  <a:pt x="1011852" y="60651"/>
                </a:lnTo>
                <a:lnTo>
                  <a:pt x="1057248" y="81980"/>
                </a:lnTo>
                <a:lnTo>
                  <a:pt x="1100996" y="106327"/>
                </a:lnTo>
                <a:lnTo>
                  <a:pt x="1142915" y="133622"/>
                </a:lnTo>
                <a:lnTo>
                  <a:pt x="1182827" y="163796"/>
                </a:lnTo>
                <a:lnTo>
                  <a:pt x="1220550" y="196778"/>
                </a:lnTo>
                <a:lnTo>
                  <a:pt x="1255650" y="232225"/>
                </a:lnTo>
                <a:lnTo>
                  <a:pt x="1287761" y="269728"/>
                </a:lnTo>
                <a:lnTo>
                  <a:pt x="1316809" y="309119"/>
                </a:lnTo>
                <a:lnTo>
                  <a:pt x="1342720" y="350227"/>
                </a:lnTo>
                <a:lnTo>
                  <a:pt x="1365418" y="392883"/>
                </a:lnTo>
                <a:lnTo>
                  <a:pt x="1384829" y="436919"/>
                </a:lnTo>
                <a:lnTo>
                  <a:pt x="1400878" y="482163"/>
                </a:lnTo>
                <a:lnTo>
                  <a:pt x="1413491" y="528447"/>
                </a:lnTo>
                <a:lnTo>
                  <a:pt x="1422593" y="575601"/>
                </a:lnTo>
                <a:lnTo>
                  <a:pt x="1428108" y="623456"/>
                </a:lnTo>
                <a:lnTo>
                  <a:pt x="1429963" y="671842"/>
                </a:lnTo>
                <a:lnTo>
                  <a:pt x="1428314" y="717841"/>
                </a:lnTo>
                <a:lnTo>
                  <a:pt x="1423437" y="763007"/>
                </a:lnTo>
                <a:lnTo>
                  <a:pt x="1415438" y="807242"/>
                </a:lnTo>
                <a:lnTo>
                  <a:pt x="1404424" y="850445"/>
                </a:lnTo>
                <a:lnTo>
                  <a:pt x="1390501" y="892515"/>
                </a:lnTo>
                <a:lnTo>
                  <a:pt x="1373777" y="933354"/>
                </a:lnTo>
                <a:lnTo>
                  <a:pt x="1354357" y="972860"/>
                </a:lnTo>
                <a:lnTo>
                  <a:pt x="1332347" y="1010934"/>
                </a:lnTo>
                <a:lnTo>
                  <a:pt x="1307856" y="1047476"/>
                </a:lnTo>
                <a:lnTo>
                  <a:pt x="1280988" y="1082386"/>
                </a:lnTo>
                <a:lnTo>
                  <a:pt x="1251851" y="1115563"/>
                </a:lnTo>
                <a:lnTo>
                  <a:pt x="1220550" y="1146907"/>
                </a:lnTo>
                <a:lnTo>
                  <a:pt x="1187193" y="1176319"/>
                </a:lnTo>
                <a:lnTo>
                  <a:pt x="1151886" y="1203698"/>
                </a:lnTo>
                <a:lnTo>
                  <a:pt x="1114735" y="1228945"/>
                </a:lnTo>
                <a:lnTo>
                  <a:pt x="1075847" y="1251959"/>
                </a:lnTo>
                <a:lnTo>
                  <a:pt x="1035328" y="1272640"/>
                </a:lnTo>
                <a:lnTo>
                  <a:pt x="993285" y="1290889"/>
                </a:lnTo>
                <a:lnTo>
                  <a:pt x="949824" y="1306604"/>
                </a:lnTo>
                <a:lnTo>
                  <a:pt x="905052" y="1319686"/>
                </a:lnTo>
                <a:lnTo>
                  <a:pt x="859075" y="1330036"/>
                </a:lnTo>
                <a:lnTo>
                  <a:pt x="812000" y="1337552"/>
                </a:lnTo>
                <a:lnTo>
                  <a:pt x="763934" y="1342135"/>
                </a:lnTo>
                <a:lnTo>
                  <a:pt x="714981" y="1343685"/>
                </a:lnTo>
                <a:lnTo>
                  <a:pt x="666029" y="1342135"/>
                </a:lnTo>
                <a:lnTo>
                  <a:pt x="617963" y="1337552"/>
                </a:lnTo>
                <a:lnTo>
                  <a:pt x="570888" y="1330036"/>
                </a:lnTo>
                <a:lnTo>
                  <a:pt x="524911" y="1319686"/>
                </a:lnTo>
                <a:lnTo>
                  <a:pt x="480139" y="1306604"/>
                </a:lnTo>
                <a:lnTo>
                  <a:pt x="436678" y="1290889"/>
                </a:lnTo>
                <a:lnTo>
                  <a:pt x="394635" y="1272640"/>
                </a:lnTo>
                <a:lnTo>
                  <a:pt x="354116" y="1251959"/>
                </a:lnTo>
                <a:lnTo>
                  <a:pt x="315228" y="1228945"/>
                </a:lnTo>
                <a:lnTo>
                  <a:pt x="278077" y="1203698"/>
                </a:lnTo>
                <a:lnTo>
                  <a:pt x="242770" y="1176319"/>
                </a:lnTo>
                <a:lnTo>
                  <a:pt x="209413" y="1146907"/>
                </a:lnTo>
                <a:lnTo>
                  <a:pt x="178112" y="1115563"/>
                </a:lnTo>
                <a:lnTo>
                  <a:pt x="148975" y="1082386"/>
                </a:lnTo>
                <a:lnTo>
                  <a:pt x="122107" y="1047476"/>
                </a:lnTo>
                <a:lnTo>
                  <a:pt x="97616" y="1010934"/>
                </a:lnTo>
                <a:lnTo>
                  <a:pt x="75606" y="972860"/>
                </a:lnTo>
                <a:lnTo>
                  <a:pt x="56186" y="933354"/>
                </a:lnTo>
                <a:lnTo>
                  <a:pt x="39462" y="892515"/>
                </a:lnTo>
                <a:lnTo>
                  <a:pt x="25539" y="850445"/>
                </a:lnTo>
                <a:lnTo>
                  <a:pt x="14525" y="807242"/>
                </a:lnTo>
                <a:lnTo>
                  <a:pt x="6526" y="763007"/>
                </a:lnTo>
                <a:lnTo>
                  <a:pt x="1649" y="717841"/>
                </a:lnTo>
                <a:lnTo>
                  <a:pt x="0" y="671842"/>
                </a:lnTo>
                <a:close/>
              </a:path>
            </a:pathLst>
          </a:custGeom>
          <a:solidFill>
            <a:schemeClr val="accent6">
              <a:lumMod val="75000"/>
            </a:schemeClr>
          </a:solidFill>
          <a:ln w="38099">
            <a:solidFill>
              <a:schemeClr val="accent6">
                <a:lumMod val="75000"/>
              </a:schemeClr>
            </a:solidFill>
          </a:ln>
        </p:spPr>
        <p:txBody>
          <a:bodyPr wrap="square" lIns="0" tIns="0" rIns="0" bIns="0" rtlCol="0"/>
          <a:lstStyle/>
          <a:p>
            <a:endParaRPr>
              <a:solidFill>
                <a:srgbClr val="C00000"/>
              </a:solidFill>
            </a:endParaRPr>
          </a:p>
        </p:txBody>
      </p:sp>
      <p:sp>
        <p:nvSpPr>
          <p:cNvPr id="37" name="object 37"/>
          <p:cNvSpPr txBox="1"/>
          <p:nvPr/>
        </p:nvSpPr>
        <p:spPr>
          <a:xfrm>
            <a:off x="10272464" y="865100"/>
            <a:ext cx="910851" cy="448456"/>
          </a:xfrm>
          <a:prstGeom prst="rect">
            <a:avLst/>
          </a:prstGeom>
        </p:spPr>
        <p:txBody>
          <a:bodyPr vert="horz" wrap="square" lIns="0" tIns="8890" rIns="0" bIns="0" rtlCol="0">
            <a:spAutoFit/>
          </a:bodyPr>
          <a:lstStyle/>
          <a:p>
            <a:pPr marL="12700" marR="5080" indent="108585">
              <a:lnSpc>
                <a:spcPct val="101600"/>
              </a:lnSpc>
              <a:spcBef>
                <a:spcPts val="70"/>
              </a:spcBef>
            </a:pPr>
            <a:r>
              <a:rPr sz="1400" b="1" spc="-10" dirty="0">
                <a:solidFill>
                  <a:schemeClr val="bg1"/>
                </a:solidFill>
                <a:latin typeface="Roboto"/>
                <a:cs typeface="Roboto"/>
              </a:rPr>
              <a:t>Okul </a:t>
            </a:r>
            <a:r>
              <a:rPr sz="1400" b="1" spc="-5" dirty="0">
                <a:solidFill>
                  <a:schemeClr val="bg1"/>
                </a:solidFill>
                <a:latin typeface="Roboto"/>
                <a:cs typeface="Roboto"/>
              </a:rPr>
              <a:t> </a:t>
            </a:r>
            <a:r>
              <a:rPr sz="1400" b="1" spc="-10" dirty="0">
                <a:solidFill>
                  <a:schemeClr val="bg1"/>
                </a:solidFill>
                <a:latin typeface="Roboto"/>
                <a:cs typeface="Roboto"/>
              </a:rPr>
              <a:t>Eğitimi</a:t>
            </a:r>
            <a:endParaRPr sz="1400" dirty="0">
              <a:solidFill>
                <a:schemeClr val="bg1"/>
              </a:solidFill>
              <a:latin typeface="Roboto"/>
              <a:cs typeface="Roboto"/>
            </a:endParaRPr>
          </a:p>
        </p:txBody>
      </p:sp>
      <p:sp>
        <p:nvSpPr>
          <p:cNvPr id="38" name="object 38"/>
          <p:cNvSpPr txBox="1"/>
          <p:nvPr/>
        </p:nvSpPr>
        <p:spPr>
          <a:xfrm>
            <a:off x="10312710" y="1444758"/>
            <a:ext cx="842452" cy="259045"/>
          </a:xfrm>
          <a:prstGeom prst="rect">
            <a:avLst/>
          </a:prstGeom>
        </p:spPr>
        <p:txBody>
          <a:bodyPr vert="horz" wrap="square" lIns="0" tIns="12700" rIns="0" bIns="0" rtlCol="0">
            <a:spAutoFit/>
          </a:bodyPr>
          <a:lstStyle/>
          <a:p>
            <a:pPr marL="12700">
              <a:lnSpc>
                <a:spcPct val="100000"/>
              </a:lnSpc>
              <a:spcBef>
                <a:spcPts val="100"/>
              </a:spcBef>
            </a:pPr>
            <a:r>
              <a:rPr sz="1600" b="1" dirty="0">
                <a:solidFill>
                  <a:schemeClr val="bg1"/>
                </a:solidFill>
                <a:latin typeface="Roboto"/>
                <a:cs typeface="Roboto"/>
              </a:rPr>
              <a:t>(</a:t>
            </a:r>
            <a:r>
              <a:rPr sz="1600" b="1" dirty="0" smtClean="0">
                <a:solidFill>
                  <a:schemeClr val="bg1"/>
                </a:solidFill>
                <a:latin typeface="Roboto"/>
                <a:cs typeface="Roboto"/>
              </a:rPr>
              <a:t>SC</a:t>
            </a:r>
            <a:r>
              <a:rPr lang="tr-TR" sz="1600" b="1" dirty="0" smtClean="0">
                <a:solidFill>
                  <a:schemeClr val="bg1"/>
                </a:solidFill>
                <a:latin typeface="Roboto"/>
                <a:cs typeface="Roboto"/>
              </a:rPr>
              <a:t>H</a:t>
            </a:r>
            <a:r>
              <a:rPr sz="1600" b="1" dirty="0" smtClean="0">
                <a:solidFill>
                  <a:schemeClr val="bg1"/>
                </a:solidFill>
                <a:latin typeface="Roboto"/>
                <a:cs typeface="Roboto"/>
              </a:rPr>
              <a:t>)</a:t>
            </a:r>
            <a:endParaRPr sz="1600" dirty="0">
              <a:solidFill>
                <a:schemeClr val="bg1"/>
              </a:solidFill>
              <a:latin typeface="Roboto"/>
              <a:cs typeface="Roboto"/>
            </a:endParaRPr>
          </a:p>
        </p:txBody>
      </p:sp>
      <p:sp>
        <p:nvSpPr>
          <p:cNvPr id="39" name="object 39"/>
          <p:cNvSpPr txBox="1"/>
          <p:nvPr/>
        </p:nvSpPr>
        <p:spPr>
          <a:xfrm>
            <a:off x="9586022" y="2357295"/>
            <a:ext cx="2410268" cy="1117998"/>
          </a:xfrm>
          <a:prstGeom prst="rect">
            <a:avLst/>
          </a:prstGeom>
        </p:spPr>
        <p:txBody>
          <a:bodyPr vert="horz" wrap="square" lIns="0" tIns="12700" rIns="0" bIns="0" rtlCol="0">
            <a:spAutoFit/>
          </a:bodyPr>
          <a:lstStyle/>
          <a:p>
            <a:pPr marL="352425" marR="5080" indent="-340360" algn="ctr">
              <a:lnSpc>
                <a:spcPct val="115399"/>
              </a:lnSpc>
              <a:spcBef>
                <a:spcPts val="100"/>
              </a:spcBef>
            </a:pPr>
            <a:r>
              <a:rPr sz="1300" b="1" spc="-10" dirty="0">
                <a:solidFill>
                  <a:schemeClr val="accent6">
                    <a:lumMod val="75000"/>
                  </a:schemeClr>
                </a:solidFill>
                <a:latin typeface="Roboto"/>
                <a:cs typeface="Roboto"/>
              </a:rPr>
              <a:t>Okul </a:t>
            </a:r>
            <a:r>
              <a:rPr sz="1300" b="1" spc="-10" dirty="0" err="1">
                <a:solidFill>
                  <a:schemeClr val="accent6">
                    <a:lumMod val="75000"/>
                  </a:schemeClr>
                </a:solidFill>
                <a:latin typeface="Roboto"/>
                <a:cs typeface="Roboto"/>
              </a:rPr>
              <a:t>Eğitimi</a:t>
            </a:r>
            <a:r>
              <a:rPr sz="1300" b="1" spc="-10" dirty="0">
                <a:solidFill>
                  <a:schemeClr val="accent6">
                    <a:lumMod val="75000"/>
                  </a:schemeClr>
                </a:solidFill>
                <a:latin typeface="Roboto"/>
                <a:cs typeface="Roboto"/>
              </a:rPr>
              <a:t> </a:t>
            </a:r>
            <a:r>
              <a:rPr sz="1300" b="1" dirty="0" err="1" smtClean="0">
                <a:solidFill>
                  <a:schemeClr val="accent6">
                    <a:lumMod val="75000"/>
                  </a:schemeClr>
                </a:solidFill>
                <a:latin typeface="Roboto"/>
                <a:cs typeface="Roboto"/>
              </a:rPr>
              <a:t>Personel</a:t>
            </a:r>
            <a:endParaRPr lang="tr-TR" sz="1300" b="1" dirty="0" smtClean="0">
              <a:solidFill>
                <a:schemeClr val="accent6">
                  <a:lumMod val="75000"/>
                </a:schemeClr>
              </a:solidFill>
              <a:latin typeface="Roboto"/>
              <a:cs typeface="Roboto"/>
            </a:endParaRPr>
          </a:p>
          <a:p>
            <a:pPr marL="352425" marR="5080" indent="-340360" algn="ctr">
              <a:lnSpc>
                <a:spcPct val="115399"/>
              </a:lnSpc>
              <a:spcBef>
                <a:spcPts val="100"/>
              </a:spcBef>
            </a:pPr>
            <a:r>
              <a:rPr sz="1300" b="1" dirty="0" err="1" smtClean="0">
                <a:solidFill>
                  <a:schemeClr val="accent6">
                    <a:lumMod val="75000"/>
                  </a:schemeClr>
                </a:solidFill>
                <a:latin typeface="Roboto"/>
                <a:cs typeface="Roboto"/>
              </a:rPr>
              <a:t>ve</a:t>
            </a:r>
            <a:r>
              <a:rPr sz="1300" b="1" dirty="0" smtClean="0">
                <a:solidFill>
                  <a:schemeClr val="accent6">
                    <a:lumMod val="75000"/>
                  </a:schemeClr>
                </a:solidFill>
                <a:latin typeface="Roboto"/>
                <a:cs typeface="Roboto"/>
              </a:rPr>
              <a:t> </a:t>
            </a:r>
            <a:r>
              <a:rPr sz="1300" b="1" spc="-310" dirty="0" smtClean="0">
                <a:solidFill>
                  <a:schemeClr val="accent6">
                    <a:lumMod val="75000"/>
                  </a:schemeClr>
                </a:solidFill>
                <a:latin typeface="Roboto"/>
                <a:cs typeface="Roboto"/>
              </a:rPr>
              <a:t> </a:t>
            </a:r>
            <a:r>
              <a:rPr sz="1300" b="1" dirty="0" err="1" smtClean="0">
                <a:solidFill>
                  <a:schemeClr val="accent6">
                    <a:lumMod val="75000"/>
                  </a:schemeClr>
                </a:solidFill>
                <a:latin typeface="Roboto"/>
                <a:cs typeface="Roboto"/>
              </a:rPr>
              <a:t>Öğrencileri</a:t>
            </a:r>
            <a:r>
              <a:rPr sz="1300" b="1" spc="-15" dirty="0" smtClean="0">
                <a:solidFill>
                  <a:schemeClr val="accent6">
                    <a:lumMod val="75000"/>
                  </a:schemeClr>
                </a:solidFill>
                <a:latin typeface="Roboto"/>
                <a:cs typeface="Roboto"/>
              </a:rPr>
              <a:t> </a:t>
            </a:r>
            <a:r>
              <a:rPr sz="1300" b="1" spc="-10" dirty="0">
                <a:solidFill>
                  <a:schemeClr val="accent6">
                    <a:lumMod val="75000"/>
                  </a:schemeClr>
                </a:solidFill>
                <a:latin typeface="Roboto"/>
                <a:cs typeface="Roboto"/>
              </a:rPr>
              <a:t>İçin</a:t>
            </a:r>
            <a:endParaRPr sz="1300" dirty="0">
              <a:solidFill>
                <a:schemeClr val="accent6">
                  <a:lumMod val="75000"/>
                </a:schemeClr>
              </a:solidFill>
              <a:latin typeface="Roboto"/>
              <a:cs typeface="Roboto"/>
            </a:endParaRPr>
          </a:p>
          <a:p>
            <a:pPr marL="629920" marR="114300" indent="-325755">
              <a:lnSpc>
                <a:spcPct val="113599"/>
              </a:lnSpc>
              <a:spcBef>
                <a:spcPts val="1055"/>
              </a:spcBef>
            </a:pPr>
            <a:r>
              <a:rPr sz="1400" b="1" dirty="0">
                <a:latin typeface="Roboto"/>
                <a:cs typeface="Roboto"/>
              </a:rPr>
              <a:t>Akredite </a:t>
            </a:r>
            <a:r>
              <a:rPr sz="1400" b="1" spc="-5" dirty="0">
                <a:latin typeface="Roboto"/>
                <a:cs typeface="Roboto"/>
              </a:rPr>
              <a:t>Kurumlar </a:t>
            </a:r>
            <a:r>
              <a:rPr sz="1400" b="1" spc="-10" dirty="0">
                <a:latin typeface="Roboto"/>
                <a:cs typeface="Roboto"/>
              </a:rPr>
              <a:t>için </a:t>
            </a:r>
            <a:r>
              <a:rPr sz="1400" b="1" spc="-260" dirty="0">
                <a:latin typeface="Roboto"/>
                <a:cs typeface="Roboto"/>
              </a:rPr>
              <a:t> </a:t>
            </a:r>
            <a:r>
              <a:rPr sz="1400" b="1" spc="-5" dirty="0">
                <a:latin typeface="Roboto"/>
                <a:cs typeface="Roboto"/>
              </a:rPr>
              <a:t>KA121-SCH</a:t>
            </a:r>
            <a:endParaRPr sz="1400" dirty="0">
              <a:latin typeface="Roboto"/>
              <a:cs typeface="Roboto"/>
            </a:endParaRPr>
          </a:p>
        </p:txBody>
      </p:sp>
      <p:sp>
        <p:nvSpPr>
          <p:cNvPr id="40" name="object 40"/>
          <p:cNvSpPr txBox="1"/>
          <p:nvPr/>
        </p:nvSpPr>
        <p:spPr>
          <a:xfrm>
            <a:off x="9817015" y="3743371"/>
            <a:ext cx="1984375" cy="406400"/>
          </a:xfrm>
          <a:prstGeom prst="rect">
            <a:avLst/>
          </a:prstGeom>
        </p:spPr>
        <p:txBody>
          <a:bodyPr vert="horz" wrap="square" lIns="0" tIns="12700" rIns="0" bIns="0" rtlCol="0">
            <a:spAutoFit/>
          </a:bodyPr>
          <a:lstStyle/>
          <a:p>
            <a:pPr marL="615950" marR="5080" indent="-603250">
              <a:lnSpc>
                <a:spcPct val="113599"/>
              </a:lnSpc>
              <a:spcBef>
                <a:spcPts val="100"/>
              </a:spcBef>
            </a:pPr>
            <a:r>
              <a:rPr sz="1100" b="1" dirty="0">
                <a:latin typeface="Roboto"/>
                <a:cs typeface="Roboto"/>
              </a:rPr>
              <a:t>Akredite </a:t>
            </a:r>
            <a:r>
              <a:rPr sz="1100" b="1" spc="-10" dirty="0">
                <a:latin typeface="Roboto"/>
                <a:cs typeface="Roboto"/>
              </a:rPr>
              <a:t>olmayan </a:t>
            </a:r>
            <a:r>
              <a:rPr sz="1100" b="1" spc="-5" dirty="0">
                <a:latin typeface="Roboto"/>
                <a:cs typeface="Roboto"/>
              </a:rPr>
              <a:t>kurumlar </a:t>
            </a:r>
            <a:r>
              <a:rPr sz="1100" b="1" spc="-10" dirty="0">
                <a:latin typeface="Roboto"/>
                <a:cs typeface="Roboto"/>
              </a:rPr>
              <a:t>için </a:t>
            </a:r>
            <a:r>
              <a:rPr sz="1100" b="1" spc="-260" dirty="0">
                <a:latin typeface="Roboto"/>
                <a:cs typeface="Roboto"/>
              </a:rPr>
              <a:t> </a:t>
            </a:r>
            <a:r>
              <a:rPr sz="1100" b="1" spc="-5" dirty="0">
                <a:latin typeface="Roboto"/>
                <a:cs typeface="Roboto"/>
              </a:rPr>
              <a:t>KA122-SCH</a:t>
            </a:r>
            <a:endParaRPr sz="1100" dirty="0">
              <a:latin typeface="Roboto"/>
              <a:cs typeface="Roboto"/>
            </a:endParaRPr>
          </a:p>
        </p:txBody>
      </p:sp>
      <p:grpSp>
        <p:nvGrpSpPr>
          <p:cNvPr id="44" name="object 2"/>
          <p:cNvGrpSpPr/>
          <p:nvPr/>
        </p:nvGrpSpPr>
        <p:grpSpPr>
          <a:xfrm>
            <a:off x="0" y="5572140"/>
            <a:ext cx="12179300" cy="74295"/>
            <a:chOff x="-6350" y="5591564"/>
            <a:chExt cx="12179300" cy="74295"/>
          </a:xfrm>
          <a:solidFill>
            <a:schemeClr val="accent6">
              <a:lumMod val="75000"/>
            </a:schemeClr>
          </a:solidFill>
        </p:grpSpPr>
        <p:sp>
          <p:nvSpPr>
            <p:cNvPr id="45" name="object 3"/>
            <p:cNvSpPr/>
            <p:nvPr/>
          </p:nvSpPr>
          <p:spPr>
            <a:xfrm>
              <a:off x="0" y="5597914"/>
              <a:ext cx="12166600" cy="61594"/>
            </a:xfrm>
            <a:custGeom>
              <a:avLst/>
              <a:gdLst/>
              <a:ahLst/>
              <a:cxnLst/>
              <a:rect l="l" t="t" r="r" b="b"/>
              <a:pathLst>
                <a:path w="12166600" h="61595">
                  <a:moveTo>
                    <a:pt x="12166333" y="61028"/>
                  </a:moveTo>
                  <a:lnTo>
                    <a:pt x="0" y="61028"/>
                  </a:lnTo>
                  <a:lnTo>
                    <a:pt x="0" y="0"/>
                  </a:lnTo>
                  <a:lnTo>
                    <a:pt x="12166333" y="0"/>
                  </a:lnTo>
                  <a:lnTo>
                    <a:pt x="12166333" y="61028"/>
                  </a:lnTo>
                  <a:close/>
                </a:path>
              </a:pathLst>
            </a:custGeom>
            <a:grpFill/>
          </p:spPr>
          <p:txBody>
            <a:bodyPr wrap="square" lIns="0" tIns="0" rIns="0" bIns="0" rtlCol="0"/>
            <a:lstStyle/>
            <a:p>
              <a:endParaRPr/>
            </a:p>
          </p:txBody>
        </p:sp>
        <p:sp>
          <p:nvSpPr>
            <p:cNvPr id="46" name="object 4"/>
            <p:cNvSpPr/>
            <p:nvPr/>
          </p:nvSpPr>
          <p:spPr>
            <a:xfrm>
              <a:off x="0" y="5597914"/>
              <a:ext cx="12166600" cy="61594"/>
            </a:xfrm>
            <a:custGeom>
              <a:avLst/>
              <a:gdLst/>
              <a:ahLst/>
              <a:cxnLst/>
              <a:rect l="l" t="t" r="r" b="b"/>
              <a:pathLst>
                <a:path w="12166600" h="61595">
                  <a:moveTo>
                    <a:pt x="0" y="0"/>
                  </a:moveTo>
                  <a:lnTo>
                    <a:pt x="12166333" y="0"/>
                  </a:lnTo>
                  <a:lnTo>
                    <a:pt x="12166333" y="61028"/>
                  </a:lnTo>
                  <a:lnTo>
                    <a:pt x="0" y="61028"/>
                  </a:lnTo>
                </a:path>
              </a:pathLst>
            </a:custGeom>
            <a:grpFill/>
            <a:ln w="12699">
              <a:solidFill>
                <a:srgbClr val="313E4F"/>
              </a:solidFill>
            </a:ln>
          </p:spPr>
          <p:txBody>
            <a:bodyPr wrap="square" lIns="0" tIns="0" rIns="0" bIns="0" rtlCol="0"/>
            <a:lstStyle/>
            <a:p>
              <a:endParaRPr/>
            </a:p>
          </p:txBody>
        </p:sp>
      </p:grpSp>
      <p:pic>
        <p:nvPicPr>
          <p:cNvPr id="41" name="Resim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0048" y="5877272"/>
            <a:ext cx="912181" cy="71922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39416" y="1556792"/>
            <a:ext cx="10162590" cy="2708434"/>
          </a:xfrm>
        </p:spPr>
        <p:txBody>
          <a:bodyPr/>
          <a:lstStyle/>
          <a:p>
            <a:pPr algn="ctr"/>
            <a:r>
              <a:rPr lang="tr-TR" sz="4400" dirty="0"/>
              <a:t>Muğla İl Millî Eğitim Müdürlüğü</a:t>
            </a:r>
          </a:p>
          <a:p>
            <a:pPr algn="ctr"/>
            <a:r>
              <a:rPr lang="tr-TR" sz="4400" dirty="0">
                <a:solidFill>
                  <a:schemeClr val="accent6">
                    <a:lumMod val="75000"/>
                  </a:schemeClr>
                </a:solidFill>
              </a:rPr>
              <a:t> 2021 Dönemi </a:t>
            </a:r>
            <a:r>
              <a:rPr lang="tr-TR" sz="4400" dirty="0" err="1">
                <a:solidFill>
                  <a:schemeClr val="accent6">
                    <a:lumMod val="75000"/>
                  </a:schemeClr>
                </a:solidFill>
              </a:rPr>
              <a:t>Erasmus</a:t>
            </a:r>
            <a:r>
              <a:rPr lang="tr-TR" sz="4400" dirty="0">
                <a:solidFill>
                  <a:schemeClr val="accent6">
                    <a:lumMod val="75000"/>
                  </a:schemeClr>
                </a:solidFill>
              </a:rPr>
              <a:t>+ Okul Eğitimi Alanı  Akreditasyon Programı</a:t>
            </a:r>
          </a:p>
          <a:p>
            <a:endParaRPr lang="tr-TR" sz="4400" dirty="0"/>
          </a:p>
        </p:txBody>
      </p:sp>
      <p:sp>
        <p:nvSpPr>
          <p:cNvPr id="4" name="Dikdörtgen 3"/>
          <p:cNvSpPr/>
          <p:nvPr/>
        </p:nvSpPr>
        <p:spPr>
          <a:xfrm>
            <a:off x="3287688" y="4244016"/>
            <a:ext cx="4981941" cy="369332"/>
          </a:xfrm>
          <a:prstGeom prst="rect">
            <a:avLst/>
          </a:prstGeom>
        </p:spPr>
        <p:txBody>
          <a:bodyPr wrap="none">
            <a:spAutoFit/>
          </a:bodyPr>
          <a:lstStyle/>
          <a:p>
            <a:r>
              <a:rPr lang="tr-TR" dirty="0">
                <a:hlinkClick r:id="rId2"/>
              </a:rPr>
              <a:t>http://muglaarge.meb.gov.tr/projeler/akreditasyon</a:t>
            </a: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904" y="332656"/>
            <a:ext cx="912181" cy="719220"/>
          </a:xfrm>
          <a:prstGeom prst="rect">
            <a:avLst/>
          </a:prstGeom>
        </p:spPr>
      </p:pic>
    </p:spTree>
    <p:extLst>
      <p:ext uri="{BB962C8B-B14F-4D97-AF65-F5344CB8AC3E}">
        <p14:creationId xmlns:p14="http://schemas.microsoft.com/office/powerpoint/2010/main" val="1231157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39416" y="332656"/>
            <a:ext cx="10162590" cy="1077218"/>
          </a:xfrm>
        </p:spPr>
        <p:txBody>
          <a:bodyPr/>
          <a:lstStyle/>
          <a:p>
            <a:pPr algn="ctr"/>
            <a:r>
              <a:rPr lang="tr-TR" sz="2400" dirty="0"/>
              <a:t>Muğla İl Millî Eğitim Müdürlüğü</a:t>
            </a:r>
          </a:p>
          <a:p>
            <a:r>
              <a:rPr lang="tr-TR" sz="2400" dirty="0">
                <a:solidFill>
                  <a:schemeClr val="accent6">
                    <a:lumMod val="75000"/>
                  </a:schemeClr>
                </a:solidFill>
              </a:rPr>
              <a:t> </a:t>
            </a:r>
            <a:r>
              <a:rPr lang="tr-TR" sz="2400" dirty="0" smtClean="0">
                <a:solidFill>
                  <a:schemeClr val="accent6">
                    <a:lumMod val="75000"/>
                  </a:schemeClr>
                </a:solidFill>
              </a:rPr>
              <a:t>2021 </a:t>
            </a:r>
            <a:r>
              <a:rPr lang="tr-TR" sz="2400" dirty="0">
                <a:solidFill>
                  <a:schemeClr val="accent6">
                    <a:lumMod val="75000"/>
                  </a:schemeClr>
                </a:solidFill>
              </a:rPr>
              <a:t>Dönemi </a:t>
            </a:r>
            <a:r>
              <a:rPr lang="tr-TR" sz="2400" dirty="0" err="1">
                <a:solidFill>
                  <a:schemeClr val="accent6">
                    <a:lumMod val="75000"/>
                  </a:schemeClr>
                </a:solidFill>
              </a:rPr>
              <a:t>Erasmus</a:t>
            </a:r>
            <a:r>
              <a:rPr lang="tr-TR" sz="2400" dirty="0">
                <a:solidFill>
                  <a:schemeClr val="accent6">
                    <a:lumMod val="75000"/>
                  </a:schemeClr>
                </a:solidFill>
              </a:rPr>
              <a:t>+ Okul Eğitimi Alanı  Akreditasyon Programı</a:t>
            </a:r>
          </a:p>
          <a:p>
            <a:endParaRPr lang="tr-TR" dirty="0"/>
          </a:p>
        </p:txBody>
      </p:sp>
      <p:sp>
        <p:nvSpPr>
          <p:cNvPr id="4" name="Dikdörtgen 3"/>
          <p:cNvSpPr/>
          <p:nvPr/>
        </p:nvSpPr>
        <p:spPr>
          <a:xfrm>
            <a:off x="479376" y="1268760"/>
            <a:ext cx="10873208" cy="4286302"/>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tr-TR" sz="1600" dirty="0">
                <a:latin typeface="Arial" panose="020B0604020202020204" pitchFamily="34" charset="0"/>
                <a:ea typeface="Times New Roman" panose="02020603050405020304" pitchFamily="18" charset="0"/>
                <a:cs typeface="Times New Roman" panose="02020603050405020304" pitchFamily="18" charset="0"/>
              </a:rPr>
              <a:t>2021-2027 yılları arasında faaliyet gösterecek olan </a:t>
            </a:r>
            <a:r>
              <a:rPr lang="tr-TR" sz="1600" dirty="0" err="1">
                <a:latin typeface="Arial" panose="020B0604020202020204" pitchFamily="34" charset="0"/>
                <a:ea typeface="Times New Roman" panose="02020603050405020304" pitchFamily="18" charset="0"/>
                <a:cs typeface="Times New Roman" panose="02020603050405020304" pitchFamily="18" charset="0"/>
              </a:rPr>
              <a:t>Erasmus</a:t>
            </a:r>
            <a:r>
              <a:rPr lang="tr-TR" sz="1600" dirty="0">
                <a:latin typeface="Arial" panose="020B0604020202020204" pitchFamily="34" charset="0"/>
                <a:ea typeface="Times New Roman" panose="02020603050405020304" pitchFamily="18" charset="0"/>
                <a:cs typeface="Times New Roman" panose="02020603050405020304" pitchFamily="18" charset="0"/>
              </a:rPr>
              <a:t> akreditasyon programına Muğla İl Milli Eğitim Müdürlüğü olarak </a:t>
            </a:r>
            <a:r>
              <a:rPr lang="tr-TR" sz="1600" b="1" dirty="0">
                <a:latin typeface="Arial" panose="020B0604020202020204" pitchFamily="34" charset="0"/>
                <a:ea typeface="Times New Roman" panose="02020603050405020304" pitchFamily="18" charset="0"/>
                <a:cs typeface="Times New Roman" panose="02020603050405020304" pitchFamily="18" charset="0"/>
              </a:rPr>
              <a:t>Okul Eğitim Alanında Akreditasyon</a:t>
            </a:r>
            <a:r>
              <a:rPr lang="tr-TR" sz="1600" dirty="0">
                <a:latin typeface="Arial" panose="020B0604020202020204" pitchFamily="34" charset="0"/>
                <a:ea typeface="Times New Roman" panose="02020603050405020304" pitchFamily="18" charset="0"/>
                <a:cs typeface="Times New Roman" panose="02020603050405020304" pitchFamily="18" charset="0"/>
              </a:rPr>
              <a:t>  başvurusu yapılmış ve 15 Mart 2021 tarihinde Türkiye Ulusal Ajansı web sitesinde kurumumuz resmi olarak </a:t>
            </a:r>
            <a:r>
              <a:rPr lang="tr-TR" sz="1600" b="1" dirty="0">
                <a:latin typeface="Arial" panose="020B0604020202020204" pitchFamily="34" charset="0"/>
                <a:ea typeface="Times New Roman" panose="02020603050405020304" pitchFamily="18" charset="0"/>
                <a:cs typeface="Times New Roman" panose="02020603050405020304" pitchFamily="18" charset="0"/>
              </a:rPr>
              <a:t>Okul Eğitimi Alanı’nda Akreditede </a:t>
            </a:r>
            <a:r>
              <a:rPr lang="tr-TR" sz="1600" dirty="0">
                <a:latin typeface="Arial" panose="020B0604020202020204" pitchFamily="34" charset="0"/>
                <a:ea typeface="Times New Roman" panose="02020603050405020304" pitchFamily="18" charset="0"/>
                <a:cs typeface="Times New Roman" panose="02020603050405020304" pitchFamily="18" charset="0"/>
              </a:rPr>
              <a:t>kurumlar arasında yer almıştır.</a:t>
            </a:r>
            <a:endParaRPr lang="tr-TR" sz="16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tr-TR" sz="1600" dirty="0">
                <a:latin typeface="Arial" panose="020B0604020202020204" pitchFamily="34" charset="0"/>
                <a:ea typeface="Times New Roman" panose="02020603050405020304" pitchFamily="18" charset="0"/>
                <a:cs typeface="Times New Roman" panose="02020603050405020304" pitchFamily="18" charset="0"/>
              </a:rPr>
              <a:t>Müdürlüğümüz 2021-2027 yılları arasında devam etmesi planlanan </a:t>
            </a:r>
            <a:r>
              <a:rPr lang="tr-TR" sz="1600" dirty="0" err="1">
                <a:latin typeface="Arial" panose="020B0604020202020204" pitchFamily="34" charset="0"/>
                <a:ea typeface="Times New Roman" panose="02020603050405020304" pitchFamily="18" charset="0"/>
                <a:cs typeface="Times New Roman" panose="02020603050405020304" pitchFamily="18" charset="0"/>
              </a:rPr>
              <a:t>Erasmus</a:t>
            </a:r>
            <a:r>
              <a:rPr lang="tr-TR" sz="1600" dirty="0">
                <a:latin typeface="Arial" panose="020B0604020202020204" pitchFamily="34" charset="0"/>
                <a:ea typeface="Times New Roman" panose="02020603050405020304" pitchFamily="18" charset="0"/>
                <a:cs typeface="Times New Roman" panose="02020603050405020304" pitchFamily="18" charset="0"/>
              </a:rPr>
              <a:t>+ Akreditasyon çalışmalarına başlamıştır.</a:t>
            </a:r>
            <a:endParaRPr lang="tr-TR" sz="16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tr-TR" sz="1600" dirty="0">
                <a:latin typeface="Arial" panose="020B0604020202020204" pitchFamily="34" charset="0"/>
                <a:ea typeface="Times New Roman" panose="02020603050405020304" pitchFamily="18" charset="0"/>
                <a:cs typeface="Times New Roman" panose="02020603050405020304" pitchFamily="18" charset="0"/>
              </a:rPr>
              <a:t>Bu kapsamda, Müdürlüğümüzce Muğla Akreditasyon </a:t>
            </a:r>
            <a:r>
              <a:rPr lang="tr-TR" sz="1600" dirty="0" err="1">
                <a:latin typeface="Arial" panose="020B0604020202020204" pitchFamily="34" charset="0"/>
                <a:ea typeface="Times New Roman" panose="02020603050405020304" pitchFamily="18" charset="0"/>
                <a:cs typeface="Times New Roman" panose="02020603050405020304" pitchFamily="18" charset="0"/>
              </a:rPr>
              <a:t>Portalı</a:t>
            </a:r>
            <a:r>
              <a:rPr lang="tr-TR" sz="1600" dirty="0">
                <a:latin typeface="Arial" panose="020B0604020202020204" pitchFamily="34" charset="0"/>
                <a:ea typeface="Times New Roman" panose="02020603050405020304" pitchFamily="18" charset="0"/>
                <a:cs typeface="Times New Roman" panose="02020603050405020304" pitchFamily="18" charset="0"/>
              </a:rPr>
              <a:t> (MAP) oluşturulmuştur ve </a:t>
            </a:r>
            <a:r>
              <a:rPr lang="tr-TR" sz="1600" spc="15"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 2021 dönemi için, konsorsiyum ortağı olmak isteyen ve yurtdışı faaliyetlerimize katılmak isteyen okullarımızın</a:t>
            </a:r>
            <a:r>
              <a:rPr lang="tr-TR" sz="1600" dirty="0">
                <a:latin typeface="Arial" panose="020B0604020202020204" pitchFamily="34" charset="0"/>
                <a:ea typeface="Times New Roman" panose="02020603050405020304" pitchFamily="18" charset="0"/>
                <a:cs typeface="Times New Roman" panose="02020603050405020304" pitchFamily="18" charset="0"/>
              </a:rPr>
              <a:t> konsorsiyum ortakları bu </a:t>
            </a:r>
            <a:r>
              <a:rPr lang="tr-TR" sz="1600" dirty="0" err="1">
                <a:latin typeface="Arial" panose="020B0604020202020204" pitchFamily="34" charset="0"/>
                <a:ea typeface="Times New Roman" panose="02020603050405020304" pitchFamily="18" charset="0"/>
                <a:cs typeface="Times New Roman" panose="02020603050405020304" pitchFamily="18" charset="0"/>
              </a:rPr>
              <a:t>portala</a:t>
            </a:r>
            <a:r>
              <a:rPr lang="tr-TR" sz="1600" dirty="0">
                <a:latin typeface="Arial" panose="020B0604020202020204" pitchFamily="34" charset="0"/>
                <a:ea typeface="Times New Roman" panose="02020603050405020304" pitchFamily="18" charset="0"/>
                <a:cs typeface="Times New Roman" panose="02020603050405020304" pitchFamily="18" charset="0"/>
              </a:rPr>
              <a:t> yapacakları  başvurular sonucunda belirlenecektir.</a:t>
            </a:r>
            <a:endParaRPr lang="tr-TR" sz="16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tr-TR" sz="1600" dirty="0">
                <a:latin typeface="Arial" panose="020B0604020202020204" pitchFamily="34" charset="0"/>
                <a:ea typeface="Times New Roman" panose="02020603050405020304" pitchFamily="18" charset="0"/>
                <a:cs typeface="Times New Roman" panose="02020603050405020304" pitchFamily="18" charset="0"/>
              </a:rPr>
              <a:t>Ayrıca başvuruların programın öncelikleri ve amaçlarına yönelik olarak yapılabilmesi için </a:t>
            </a:r>
            <a:r>
              <a:rPr lang="tr-TR" sz="1600" dirty="0" err="1">
                <a:latin typeface="Arial" panose="020B0604020202020204" pitchFamily="34" charset="0"/>
                <a:ea typeface="Times New Roman" panose="02020603050405020304" pitchFamily="18" charset="0"/>
                <a:cs typeface="Times New Roman" panose="02020603050405020304" pitchFamily="18" charset="0"/>
              </a:rPr>
              <a:t>Erasmus</a:t>
            </a:r>
            <a:r>
              <a:rPr lang="tr-TR" sz="1600" dirty="0">
                <a:latin typeface="Arial" panose="020B0604020202020204" pitchFamily="34" charset="0"/>
                <a:ea typeface="Times New Roman" panose="02020603050405020304" pitchFamily="18" charset="0"/>
                <a:cs typeface="Times New Roman" panose="02020603050405020304" pitchFamily="18" charset="0"/>
              </a:rPr>
              <a:t>+ Akreditasyon Yürütme Ekibi tarafından </a:t>
            </a:r>
            <a:r>
              <a:rPr lang="tr-TR" sz="1600" b="1" dirty="0">
                <a:latin typeface="Arial" panose="020B0604020202020204" pitchFamily="34" charset="0"/>
                <a:ea typeface="Times New Roman" panose="02020603050405020304" pitchFamily="18" charset="0"/>
                <a:cs typeface="Times New Roman" panose="02020603050405020304" pitchFamily="18" charset="0"/>
              </a:rPr>
              <a:t>Muğla </a:t>
            </a:r>
            <a:r>
              <a:rPr lang="tr-TR" sz="1600" b="1" dirty="0" err="1">
                <a:latin typeface="Arial" panose="020B0604020202020204" pitchFamily="34" charset="0"/>
                <a:ea typeface="Times New Roman" panose="02020603050405020304" pitchFamily="18" charset="0"/>
                <a:cs typeface="Times New Roman" panose="02020603050405020304" pitchFamily="18" charset="0"/>
              </a:rPr>
              <a:t>Mem</a:t>
            </a:r>
            <a:r>
              <a:rPr lang="tr-TR" sz="1600" b="1" dirty="0">
                <a:latin typeface="Arial" panose="020B0604020202020204" pitchFamily="34" charset="0"/>
                <a:ea typeface="Times New Roman" panose="02020603050405020304" pitchFamily="18" charset="0"/>
                <a:cs typeface="Times New Roman" panose="02020603050405020304" pitchFamily="18" charset="0"/>
              </a:rPr>
              <a:t> </a:t>
            </a:r>
            <a:r>
              <a:rPr lang="tr-TR" sz="1600" b="1" dirty="0" err="1">
                <a:latin typeface="Arial" panose="020B0604020202020204" pitchFamily="34" charset="0"/>
                <a:ea typeface="Times New Roman" panose="02020603050405020304" pitchFamily="18" charset="0"/>
                <a:cs typeface="Times New Roman" panose="02020603050405020304" pitchFamily="18" charset="0"/>
              </a:rPr>
              <a:t>Erasmus</a:t>
            </a:r>
            <a:r>
              <a:rPr lang="tr-TR" sz="1600" b="1" dirty="0">
                <a:latin typeface="Arial" panose="020B0604020202020204" pitchFamily="34" charset="0"/>
                <a:ea typeface="Times New Roman" panose="02020603050405020304" pitchFamily="18" charset="0"/>
                <a:cs typeface="Times New Roman" panose="02020603050405020304" pitchFamily="18" charset="0"/>
              </a:rPr>
              <a:t>+ </a:t>
            </a:r>
            <a:r>
              <a:rPr lang="tr-TR" sz="1600" b="1" dirty="0" err="1">
                <a:latin typeface="Arial" panose="020B0604020202020204" pitchFamily="34" charset="0"/>
                <a:ea typeface="Times New Roman" panose="02020603050405020304" pitchFamily="18" charset="0"/>
                <a:cs typeface="Times New Roman" panose="02020603050405020304" pitchFamily="18" charset="0"/>
              </a:rPr>
              <a:t>Akredistasyon</a:t>
            </a:r>
            <a:r>
              <a:rPr lang="tr-TR" sz="1600" b="1" dirty="0">
                <a:latin typeface="Arial" panose="020B0604020202020204" pitchFamily="34" charset="0"/>
                <a:ea typeface="Times New Roman" panose="02020603050405020304" pitchFamily="18" charset="0"/>
                <a:cs typeface="Times New Roman" panose="02020603050405020304" pitchFamily="18" charset="0"/>
              </a:rPr>
              <a:t> Başvuru Rehberi</a:t>
            </a:r>
            <a:r>
              <a:rPr lang="tr-TR" sz="1600" dirty="0">
                <a:latin typeface="Arial" panose="020B0604020202020204" pitchFamily="34" charset="0"/>
                <a:ea typeface="Times New Roman" panose="02020603050405020304" pitchFamily="18" charset="0"/>
                <a:cs typeface="Times New Roman" panose="02020603050405020304" pitchFamily="18" charset="0"/>
              </a:rPr>
              <a:t> </a:t>
            </a:r>
            <a:r>
              <a:rPr lang="tr-TR" sz="1600" dirty="0" smtClean="0">
                <a:latin typeface="Arial" panose="020B0604020202020204" pitchFamily="34" charset="0"/>
                <a:ea typeface="Times New Roman" panose="02020603050405020304" pitchFamily="18" charset="0"/>
                <a:cs typeface="Times New Roman" panose="02020603050405020304" pitchFamily="18" charset="0"/>
              </a:rPr>
              <a:t>ve </a:t>
            </a:r>
            <a:r>
              <a:rPr lang="tr-TR" sz="1600" b="1" dirty="0" smtClean="0">
                <a:latin typeface="Arial" panose="020B0604020202020204" pitchFamily="34" charset="0"/>
                <a:ea typeface="Times New Roman" panose="02020603050405020304" pitchFamily="18" charset="0"/>
                <a:cs typeface="Times New Roman" panose="02020603050405020304" pitchFamily="18" charset="0"/>
              </a:rPr>
              <a:t>yönergesi</a:t>
            </a:r>
            <a:r>
              <a:rPr lang="tr-TR" sz="1600" dirty="0" smtClean="0">
                <a:latin typeface="Arial" panose="020B0604020202020204" pitchFamily="34" charset="0"/>
                <a:ea typeface="Times New Roman" panose="02020603050405020304" pitchFamily="18" charset="0"/>
                <a:cs typeface="Times New Roman" panose="02020603050405020304" pitchFamily="18" charset="0"/>
              </a:rPr>
              <a:t>  yayınlanmıştır</a:t>
            </a:r>
            <a:r>
              <a:rPr lang="tr-TR" sz="1600" dirty="0">
                <a:latin typeface="Arial" panose="020B0604020202020204" pitchFamily="34" charset="0"/>
                <a:ea typeface="Times New Roman" panose="02020603050405020304" pitchFamily="18" charset="0"/>
                <a:cs typeface="Times New Roman" panose="02020603050405020304" pitchFamily="18" charset="0"/>
              </a:rPr>
              <a:t>. </a:t>
            </a:r>
            <a:endParaRPr lang="tr-TR" sz="16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tr-TR" sz="1600" dirty="0">
                <a:latin typeface="Arial" panose="020B0604020202020204" pitchFamily="34" charset="0"/>
                <a:ea typeface="Times New Roman" panose="02020603050405020304" pitchFamily="18" charset="0"/>
                <a:cs typeface="Times New Roman" panose="02020603050405020304" pitchFamily="18" charset="0"/>
              </a:rPr>
              <a:t>Muğla Akreditasyon </a:t>
            </a:r>
            <a:r>
              <a:rPr lang="tr-TR" sz="1600" dirty="0" err="1">
                <a:latin typeface="Arial" panose="020B0604020202020204" pitchFamily="34" charset="0"/>
                <a:ea typeface="Times New Roman" panose="02020603050405020304" pitchFamily="18" charset="0"/>
                <a:cs typeface="Times New Roman" panose="02020603050405020304" pitchFamily="18" charset="0"/>
              </a:rPr>
              <a:t>Portalı</a:t>
            </a:r>
            <a:r>
              <a:rPr lang="tr-TR" sz="1600" dirty="0">
                <a:latin typeface="Arial" panose="020B0604020202020204" pitchFamily="34" charset="0"/>
                <a:ea typeface="Times New Roman" panose="02020603050405020304" pitchFamily="18" charset="0"/>
                <a:cs typeface="Times New Roman" panose="02020603050405020304" pitchFamily="18" charset="0"/>
              </a:rPr>
              <a:t> (MAP)</a:t>
            </a:r>
            <a:r>
              <a:rPr lang="tr-TR" sz="1600" b="1" spc="170" dirty="0">
                <a:latin typeface="Arial" panose="020B0604020202020204" pitchFamily="34" charset="0"/>
                <a:ea typeface="Times New Roman" panose="02020603050405020304" pitchFamily="18" charset="0"/>
                <a:cs typeface="Times New Roman" panose="02020603050405020304" pitchFamily="18" charset="0"/>
              </a:rPr>
              <a:t> </a:t>
            </a:r>
            <a:r>
              <a:rPr lang="tr-TR" sz="1600" spc="170" dirty="0">
                <a:latin typeface="Arial" panose="020B0604020202020204" pitchFamily="34" charset="0"/>
                <a:ea typeface="Times New Roman" panose="02020603050405020304" pitchFamily="18" charset="0"/>
                <a:cs typeface="Times New Roman" panose="02020603050405020304" pitchFamily="18" charset="0"/>
              </a:rPr>
              <a:t> </a:t>
            </a:r>
            <a:r>
              <a:rPr lang="tr-TR" sz="1600" dirty="0">
                <a:latin typeface="Arial" panose="020B0604020202020204" pitchFamily="34" charset="0"/>
                <a:ea typeface="Times New Roman" panose="02020603050405020304" pitchFamily="18" charset="0"/>
                <a:cs typeface="Times New Roman" panose="02020603050405020304" pitchFamily="18" charset="0"/>
              </a:rPr>
              <a:t>sistemi</a:t>
            </a:r>
            <a:r>
              <a:rPr lang="tr-TR" sz="1600" spc="170" dirty="0">
                <a:latin typeface="Arial" panose="020B0604020202020204" pitchFamily="34" charset="0"/>
                <a:ea typeface="Times New Roman" panose="02020603050405020304" pitchFamily="18" charset="0"/>
                <a:cs typeface="Times New Roman" panose="02020603050405020304" pitchFamily="18" charset="0"/>
              </a:rPr>
              <a:t> </a:t>
            </a:r>
            <a:r>
              <a:rPr lang="tr-TR" sz="1600" dirty="0">
                <a:latin typeface="Arial" panose="020B0604020202020204" pitchFamily="34" charset="0"/>
                <a:ea typeface="Times New Roman" panose="02020603050405020304" pitchFamily="18" charset="0"/>
                <a:cs typeface="Times New Roman" panose="02020603050405020304" pitchFamily="18" charset="0"/>
              </a:rPr>
              <a:t>üzerinden</a:t>
            </a:r>
            <a:r>
              <a:rPr lang="tr-TR" sz="1600" spc="170" dirty="0">
                <a:latin typeface="Arial" panose="020B0604020202020204" pitchFamily="34" charset="0"/>
                <a:ea typeface="Times New Roman" panose="02020603050405020304" pitchFamily="18" charset="0"/>
                <a:cs typeface="Times New Roman" panose="02020603050405020304" pitchFamily="18" charset="0"/>
              </a:rPr>
              <a:t> </a:t>
            </a:r>
            <a:r>
              <a:rPr lang="tr-TR" sz="1600" dirty="0">
                <a:latin typeface="Arial" panose="020B0604020202020204" pitchFamily="34" charset="0"/>
                <a:ea typeface="Times New Roman" panose="02020603050405020304" pitchFamily="18" charset="0"/>
                <a:cs typeface="Times New Roman" panose="02020603050405020304" pitchFamily="18" charset="0"/>
              </a:rPr>
              <a:t>başvurunuzu </a:t>
            </a:r>
            <a:r>
              <a:rPr lang="tr-TR" sz="1600" b="1" dirty="0">
                <a:latin typeface="Arial" panose="020B0604020202020204" pitchFamily="34" charset="0"/>
                <a:ea typeface="Times New Roman" panose="02020603050405020304" pitchFamily="18" charset="0"/>
                <a:cs typeface="Times New Roman" panose="02020603050405020304" pitchFamily="18" charset="0"/>
              </a:rPr>
              <a:t>6 Mayıs 2021</a:t>
            </a:r>
            <a:r>
              <a:rPr lang="tr-TR" sz="1600" b="1" spc="170" dirty="0">
                <a:latin typeface="Arial" panose="020B0604020202020204" pitchFamily="34" charset="0"/>
                <a:ea typeface="Times New Roman" panose="02020603050405020304" pitchFamily="18" charset="0"/>
                <a:cs typeface="Times New Roman" panose="02020603050405020304" pitchFamily="18" charset="0"/>
              </a:rPr>
              <a:t> </a:t>
            </a:r>
            <a:r>
              <a:rPr lang="tr-TR" sz="1600" dirty="0">
                <a:latin typeface="Arial" panose="020B0604020202020204" pitchFamily="34" charset="0"/>
                <a:ea typeface="Times New Roman" panose="02020603050405020304" pitchFamily="18" charset="0"/>
                <a:cs typeface="Times New Roman" panose="02020603050405020304" pitchFamily="18" charset="0"/>
              </a:rPr>
              <a:t>saat:</a:t>
            </a:r>
            <a:r>
              <a:rPr lang="tr-TR" sz="1600" spc="170" dirty="0">
                <a:latin typeface="Arial" panose="020B0604020202020204" pitchFamily="34" charset="0"/>
                <a:ea typeface="Times New Roman" panose="02020603050405020304" pitchFamily="18" charset="0"/>
                <a:cs typeface="Times New Roman" panose="02020603050405020304" pitchFamily="18" charset="0"/>
              </a:rPr>
              <a:t> </a:t>
            </a:r>
            <a:r>
              <a:rPr lang="tr-TR" sz="1600" dirty="0" smtClean="0">
                <a:latin typeface="Arial" panose="020B0604020202020204" pitchFamily="34" charset="0"/>
                <a:ea typeface="Times New Roman" panose="02020603050405020304" pitchFamily="18" charset="0"/>
                <a:cs typeface="Times New Roman" panose="02020603050405020304" pitchFamily="18" charset="0"/>
              </a:rPr>
              <a:t>23:59’akadar</a:t>
            </a:r>
            <a:r>
              <a:rPr lang="tr-TR" sz="1600" spc="170" dirty="0" smtClean="0">
                <a:latin typeface="Arial" panose="020B0604020202020204" pitchFamily="34" charset="0"/>
                <a:ea typeface="Times New Roman" panose="02020603050405020304" pitchFamily="18" charset="0"/>
                <a:cs typeface="Times New Roman" panose="02020603050405020304" pitchFamily="18" charset="0"/>
              </a:rPr>
              <a:t> </a:t>
            </a:r>
            <a:r>
              <a:rPr lang="tr-TR" sz="1600" dirty="0">
                <a:latin typeface="Arial" panose="020B0604020202020204" pitchFamily="34" charset="0"/>
                <a:ea typeface="Times New Roman" panose="02020603050405020304" pitchFamily="18" charset="0"/>
                <a:cs typeface="Times New Roman" panose="02020603050405020304" pitchFamily="18" charset="0"/>
              </a:rPr>
              <a:t>yapmış</a:t>
            </a:r>
            <a:r>
              <a:rPr lang="tr-TR" sz="1600" spc="170" dirty="0">
                <a:latin typeface="Arial" panose="020B0604020202020204" pitchFamily="34" charset="0"/>
                <a:ea typeface="Times New Roman" panose="02020603050405020304" pitchFamily="18" charset="0"/>
                <a:cs typeface="Times New Roman" panose="02020603050405020304" pitchFamily="18" charset="0"/>
              </a:rPr>
              <a:t> </a:t>
            </a:r>
            <a:r>
              <a:rPr lang="tr-TR" sz="1600" dirty="0">
                <a:latin typeface="Arial" panose="020B0604020202020204" pitchFamily="34" charset="0"/>
                <a:ea typeface="Times New Roman" panose="02020603050405020304" pitchFamily="18" charset="0"/>
                <a:cs typeface="Times New Roman" panose="02020603050405020304" pitchFamily="18" charset="0"/>
              </a:rPr>
              <a:t>olmanız</a:t>
            </a:r>
            <a:r>
              <a:rPr lang="tr-TR" sz="1600" spc="-260" dirty="0">
                <a:latin typeface="Arial" panose="020B0604020202020204" pitchFamily="34" charset="0"/>
                <a:ea typeface="Times New Roman" panose="02020603050405020304" pitchFamily="18" charset="0"/>
                <a:cs typeface="Times New Roman" panose="02020603050405020304" pitchFamily="18" charset="0"/>
              </a:rPr>
              <a:t>  </a:t>
            </a:r>
            <a:r>
              <a:rPr lang="tr-TR" sz="1600" dirty="0">
                <a:latin typeface="Arial" panose="020B0604020202020204" pitchFamily="34" charset="0"/>
                <a:ea typeface="Times New Roman" panose="02020603050405020304" pitchFamily="18" charset="0"/>
                <a:cs typeface="Times New Roman" panose="02020603050405020304" pitchFamily="18" charset="0"/>
              </a:rPr>
              <a:t>gerekmektedir</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5" name="object 2"/>
          <p:cNvGrpSpPr/>
          <p:nvPr/>
        </p:nvGrpSpPr>
        <p:grpSpPr>
          <a:xfrm>
            <a:off x="0" y="5572140"/>
            <a:ext cx="12179300" cy="74295"/>
            <a:chOff x="-6350" y="5591564"/>
            <a:chExt cx="12179300" cy="74295"/>
          </a:xfrm>
          <a:solidFill>
            <a:schemeClr val="accent6">
              <a:lumMod val="75000"/>
            </a:schemeClr>
          </a:solidFill>
        </p:grpSpPr>
        <p:sp>
          <p:nvSpPr>
            <p:cNvPr id="6" name="object 3"/>
            <p:cNvSpPr/>
            <p:nvPr/>
          </p:nvSpPr>
          <p:spPr>
            <a:xfrm>
              <a:off x="0" y="5597914"/>
              <a:ext cx="12166600" cy="61594"/>
            </a:xfrm>
            <a:custGeom>
              <a:avLst/>
              <a:gdLst/>
              <a:ahLst/>
              <a:cxnLst/>
              <a:rect l="l" t="t" r="r" b="b"/>
              <a:pathLst>
                <a:path w="12166600" h="61595">
                  <a:moveTo>
                    <a:pt x="12166333" y="61028"/>
                  </a:moveTo>
                  <a:lnTo>
                    <a:pt x="0" y="61028"/>
                  </a:lnTo>
                  <a:lnTo>
                    <a:pt x="0" y="0"/>
                  </a:lnTo>
                  <a:lnTo>
                    <a:pt x="12166333" y="0"/>
                  </a:lnTo>
                  <a:lnTo>
                    <a:pt x="12166333" y="61028"/>
                  </a:lnTo>
                  <a:close/>
                </a:path>
              </a:pathLst>
            </a:custGeom>
            <a:grpFill/>
          </p:spPr>
          <p:txBody>
            <a:bodyPr wrap="square" lIns="0" tIns="0" rIns="0" bIns="0" rtlCol="0"/>
            <a:lstStyle/>
            <a:p>
              <a:endParaRPr/>
            </a:p>
          </p:txBody>
        </p:sp>
        <p:sp>
          <p:nvSpPr>
            <p:cNvPr id="7" name="object 4"/>
            <p:cNvSpPr/>
            <p:nvPr/>
          </p:nvSpPr>
          <p:spPr>
            <a:xfrm>
              <a:off x="0" y="5597914"/>
              <a:ext cx="12166600" cy="61594"/>
            </a:xfrm>
            <a:custGeom>
              <a:avLst/>
              <a:gdLst/>
              <a:ahLst/>
              <a:cxnLst/>
              <a:rect l="l" t="t" r="r" b="b"/>
              <a:pathLst>
                <a:path w="12166600" h="61595">
                  <a:moveTo>
                    <a:pt x="0" y="0"/>
                  </a:moveTo>
                  <a:lnTo>
                    <a:pt x="12166333" y="0"/>
                  </a:lnTo>
                  <a:lnTo>
                    <a:pt x="12166333" y="61028"/>
                  </a:lnTo>
                  <a:lnTo>
                    <a:pt x="0" y="61028"/>
                  </a:lnTo>
                </a:path>
              </a:pathLst>
            </a:custGeom>
            <a:grpFill/>
            <a:ln w="12699">
              <a:solidFill>
                <a:srgbClr val="313E4F"/>
              </a:solidFill>
            </a:ln>
          </p:spPr>
          <p:txBody>
            <a:bodyPr wrap="square" lIns="0" tIns="0" rIns="0" bIns="0" rtlCol="0"/>
            <a:lstStyle/>
            <a:p>
              <a:endParaRPr/>
            </a:p>
          </p:txBody>
        </p:sp>
      </p:grpSp>
      <p:pic>
        <p:nvPicPr>
          <p:cNvPr id="8" name="object 7"/>
          <p:cNvPicPr/>
          <p:nvPr/>
        </p:nvPicPr>
        <p:blipFill>
          <a:blip r:embed="rId2" cstate="print"/>
          <a:stretch>
            <a:fillRect/>
          </a:stretch>
        </p:blipFill>
        <p:spPr>
          <a:xfrm>
            <a:off x="755666" y="6011709"/>
            <a:ext cx="1024836" cy="562838"/>
          </a:xfrm>
          <a:prstGeom prst="rect">
            <a:avLst/>
          </a:prstGeom>
        </p:spPr>
      </p:pic>
      <p:pic>
        <p:nvPicPr>
          <p:cNvPr id="9" name="object 5"/>
          <p:cNvPicPr/>
          <p:nvPr/>
        </p:nvPicPr>
        <p:blipFill>
          <a:blip r:embed="rId3" cstate="print"/>
          <a:stretch>
            <a:fillRect/>
          </a:stretch>
        </p:blipFill>
        <p:spPr>
          <a:xfrm>
            <a:off x="10419019" y="6034373"/>
            <a:ext cx="1024835" cy="540173"/>
          </a:xfrm>
          <a:prstGeom prst="rect">
            <a:avLst/>
          </a:prstGeom>
        </p:spPr>
      </p:pic>
      <p:pic>
        <p:nvPicPr>
          <p:cNvPr id="10" name="object 8"/>
          <p:cNvPicPr/>
          <p:nvPr/>
        </p:nvPicPr>
        <p:blipFill>
          <a:blip r:embed="rId4" cstate="print"/>
          <a:stretch>
            <a:fillRect/>
          </a:stretch>
        </p:blipFill>
        <p:spPr>
          <a:xfrm>
            <a:off x="4223792" y="6099745"/>
            <a:ext cx="1783903" cy="432781"/>
          </a:xfrm>
          <a:prstGeom prst="rect">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5085" y="5933518"/>
            <a:ext cx="912181" cy="719220"/>
          </a:xfrm>
          <a:prstGeom prst="rect">
            <a:avLst/>
          </a:prstGeom>
        </p:spPr>
      </p:pic>
    </p:spTree>
    <p:extLst>
      <p:ext uri="{BB962C8B-B14F-4D97-AF65-F5344CB8AC3E}">
        <p14:creationId xmlns:p14="http://schemas.microsoft.com/office/powerpoint/2010/main" val="2032729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F549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806</TotalTime>
  <Words>1864</Words>
  <Application>Microsoft Office PowerPoint</Application>
  <PresentationFormat>Geniş ekran</PresentationFormat>
  <Paragraphs>269</Paragraphs>
  <Slides>29</Slides>
  <Notes>1</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29</vt:i4>
      </vt:variant>
    </vt:vector>
  </HeadingPairs>
  <TitlesOfParts>
    <vt:vector size="40" baseType="lpstr">
      <vt:lpstr>Arial</vt:lpstr>
      <vt:lpstr>Arial MT</vt:lpstr>
      <vt:lpstr>Arimo</vt:lpstr>
      <vt:lpstr>Arimo Bold</vt:lpstr>
      <vt:lpstr>Calibri</vt:lpstr>
      <vt:lpstr>DejaVu Serif</vt:lpstr>
      <vt:lpstr>Raleway</vt:lpstr>
      <vt:lpstr>Roboto</vt:lpstr>
      <vt:lpstr>Times New Roman</vt:lpstr>
      <vt:lpstr>Wingdings</vt:lpstr>
      <vt:lpstr>Office Theme</vt:lpstr>
      <vt:lpstr>PowerPoint Sunusu</vt:lpstr>
      <vt:lpstr>Yeni Dönem Erasmus+ Bize Ne Sunuyor?</vt:lpstr>
      <vt:lpstr>Erasmus+ Programının Genel Amacı</vt:lpstr>
      <vt:lpstr>Erasmus+ Program Öncelikleri</vt:lpstr>
      <vt:lpstr>Erasmus+ Program Öncelikleri</vt:lpstr>
      <vt:lpstr>Erasmus+ Program Türleri</vt:lpstr>
      <vt:lpstr>Key Action 1(KA1) Bireylerin Öğrenme Hareketliliği</vt:lpstr>
      <vt:lpstr>PowerPoint Sunusu</vt:lpstr>
      <vt:lpstr>PowerPoint Sunusu</vt:lpstr>
      <vt:lpstr>İLKOKUL HEDEFİ: Ekonomik ve sosyal olarak dezavantajlı bölgelerde bulunan ve AB eğitim programlarına erişim sağlayamamış ilkokullara yabancı dil gelişim programıyla destek sağlamak  ORTAOKUL HEDEFİ: Devamsızlık oranı yüksek ve/ya erken okul terki riski yüksek ortaokullarda yabancı dil eğitimindeki yenilikçi uygulamalar yoluyla öğrencilerin okula ve derslere ilgisini artırmak  LİSE HEDEFİ: Akademik başarısı yüksek ancak yabancı dil becerileri düşük lise öğrencilerinin dört dil becerisinin geliştirilmesi  ÇEŞİTLİ BRANŞ ÖĞRETMENLERİ Yabancı dil öğretmenleri dışındaki öğretmenlerin de yabancı dil becerilerinin geliştirilmesi ve yabancı dilin araç olarak kullanılarak ders içeriklerinin zenginleştirilmesi  YABANCI DİLİN DERSLERE DESTEĞİ Yabancı dil destekli eğitimin ilkokul ortaokul ve liseler düzeyinde geliştirilerek ders içi ve dışı aktivitelerin zenginleştirilmesi </vt:lpstr>
      <vt:lpstr>Okul Eğitimi Personel ve  Öğrenici Hareketliliği</vt:lpstr>
      <vt:lpstr>PERSONEL HAREKETLİLİĞİ</vt:lpstr>
      <vt:lpstr>PowerPoint Sunusu</vt:lpstr>
      <vt:lpstr>PowerPoint Sunusu</vt:lpstr>
      <vt:lpstr>PowerPoint Sunusu</vt:lpstr>
      <vt:lpstr>PowerPoint Sunusu</vt:lpstr>
      <vt:lpstr>PowerPoint Sunusu</vt:lpstr>
      <vt:lpstr>    ÖNEMLİ BİLGİLER  Muğla İl Millî Eğitim Müdürlüğü Erasmus Okul Eğitimi Programına Mesleki Eğitim veren okul ve kurumlar başvuru yapamaz.  Konsorsiyumda ortak olarak seçilecek okul öncesi, ilkokul, ortaokul ve liseler kendi aralarında da  puan sıralamasına alınacaktır. Deneyimli okullar ,ilk katılımcılardan ayrı bir şekilde değerlendirmeye alınacaktır.   Konsorsiyumda hangi okul seviyesinden kaç okul dahil edileceği bütçeye göre değişeceği için kesin bir rakam verememekle beraber, yapılacak başvuruların da kalitesi ile alakalı bir şekilde İlkokulların konsorsiyum içerisindeki oranı % 20-25  Ortaokulların konsorsiyum içerisindeki oranı % 30-35  Liselerin konsorsiyum içerisindeki oranı % 35-45  Yurt dışı hareketlilik süresince, planlanan tüm eğitim faaliyetleri için Türkçe rehber hizmeti sunulmayacaktır. Eğitimlerin dili İngilizce olacaktır.   Hareketlilikler kategorisinde bulunan sekiz alt program türünden okul/kurumun ihtiyaçlarına uygun en fazla üç seçenek işaretlenebilir. </vt:lpstr>
      <vt:lpstr>   ÖNEMLİ BİLGİLER    PERSONEL HAREKETLİLİĞİ kapsamında , “Kurslar ve eğitimler” seçilmiş ise belirtilen kurslardan en fazla 2 kurs seçilebilir.  Öğrenci hareketlilikleri sadece ortaokul ve lise öğrencilerimiz için gerçekleştirilebilecektir.   ÖĞRENCİ HAREKETLİLİĞİ kapsamında, “Okul öğrencilerinin grup hareketliliğini” ortaokullar ve  liseler seçebilir. (Okulöncesi ve ilkokullar seçemez)  ÖĞRENCİ HAREKETLİLİĞİ kapsamında, “Okul öğrencilerinin kısa süreli öğrenim hareketliliğini”  liselerin seçmesi önerilir. (Okul öncesi, ilkokul seçemez ve ortaokulların seçmesi önerilmez.)   ÖĞRENCİ HAREKETLİLİĞİ kapsamında “Okul öğrencilerinin uzun süreli öğrenim hareketliliğini”  liseler seçebilir. (Okul öncesi, ilkokul ve ortaokulların seçemez.)  Başvuru Beyannamesinin doldurulması ve Okul Müdürü tarafından imzalanmış olarak gönderilmesi gerekmektedir. </vt:lpstr>
      <vt:lpstr>48akreditasyon@gmail.com  koskersongul@yahoo.com envertufaner@gmail.com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Salih MACİT</dc:creator>
  <cp:lastModifiedBy>Enver TUFANER</cp:lastModifiedBy>
  <cp:revision>61</cp:revision>
  <dcterms:created xsi:type="dcterms:W3CDTF">2021-04-28T08:56:02Z</dcterms:created>
  <dcterms:modified xsi:type="dcterms:W3CDTF">2021-04-30T20:16:44Z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