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9"/>
  </p:notesMasterIdLst>
  <p:sldIdLst>
    <p:sldId id="559" r:id="rId2"/>
    <p:sldId id="560" r:id="rId3"/>
    <p:sldId id="561" r:id="rId4"/>
    <p:sldId id="573" r:id="rId5"/>
    <p:sldId id="574" r:id="rId6"/>
    <p:sldId id="575" r:id="rId7"/>
    <p:sldId id="576" r:id="rId8"/>
    <p:sldId id="577" r:id="rId9"/>
    <p:sldId id="562" r:id="rId10"/>
    <p:sldId id="563" r:id="rId11"/>
    <p:sldId id="564" r:id="rId12"/>
    <p:sldId id="565" r:id="rId13"/>
    <p:sldId id="566" r:id="rId14"/>
    <p:sldId id="567" r:id="rId15"/>
    <p:sldId id="571" r:id="rId16"/>
    <p:sldId id="578" r:id="rId17"/>
    <p:sldId id="580" r:id="rId18"/>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Varsayılan Bölüm" id="{D1F3226B-CE12-40B2-8DD3-9A251C76CEF9}">
          <p14:sldIdLst>
            <p14:sldId id="559"/>
            <p14:sldId id="560"/>
            <p14:sldId id="561"/>
            <p14:sldId id="573"/>
            <p14:sldId id="574"/>
            <p14:sldId id="575"/>
            <p14:sldId id="576"/>
            <p14:sldId id="577"/>
            <p14:sldId id="562"/>
            <p14:sldId id="563"/>
            <p14:sldId id="564"/>
            <p14:sldId id="565"/>
            <p14:sldId id="566"/>
            <p14:sldId id="567"/>
            <p14:sldId id="571"/>
            <p14:sldId id="578"/>
            <p14:sldId id="5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DD"/>
    <a:srgbClr val="FFCCCC"/>
    <a:srgbClr val="F8A15A"/>
    <a:srgbClr val="FFFF99"/>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30" autoAdjust="0"/>
    <p:restoredTop sz="94660"/>
  </p:normalViewPr>
  <p:slideViewPr>
    <p:cSldViewPr>
      <p:cViewPr varScale="1">
        <p:scale>
          <a:sx n="110" d="100"/>
          <a:sy n="110" d="100"/>
        </p:scale>
        <p:origin x="14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0C64AC8-3437-4BDB-8A55-E79A96482604}" type="datetimeFigureOut">
              <a:rPr lang="tr-TR"/>
              <a:pPr>
                <a:defRPr/>
              </a:pPr>
              <a:t>3.1.2017</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08A15D2-8A9B-4F1D-84D1-28E963A2E030}" type="slidenum">
              <a:rPr lang="tr-TR"/>
              <a:pPr>
                <a:defRPr/>
              </a:pPr>
              <a:t>‹#›</a:t>
            </a:fld>
            <a:endParaRPr lang="tr-TR"/>
          </a:p>
        </p:txBody>
      </p:sp>
    </p:spTree>
    <p:extLst>
      <p:ext uri="{BB962C8B-B14F-4D97-AF65-F5344CB8AC3E}">
        <p14:creationId xmlns:p14="http://schemas.microsoft.com/office/powerpoint/2010/main" val="1075775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4"/>
          <p:cNvSpPr>
            <a:spLocks/>
          </p:cNvSpPr>
          <p:nvPr/>
        </p:nvSpPr>
        <p:spPr bwMode="auto">
          <a:xfrm>
            <a:off x="285750" y="2803526"/>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tr-TR">
              <a:solidFill>
                <a:srgbClr val="FFFFFF"/>
              </a:solidFill>
            </a:endParaRPr>
          </a:p>
        </p:txBody>
      </p:sp>
      <p:sp>
        <p:nvSpPr>
          <p:cNvPr id="323586" name="Rectangle 2"/>
          <p:cNvSpPr>
            <a:spLocks noGrp="1" noChangeArrowheads="1"/>
          </p:cNvSpPr>
          <p:nvPr>
            <p:ph type="ctrTitle" sz="quarter"/>
          </p:nvPr>
        </p:nvSpPr>
        <p:spPr>
          <a:xfrm>
            <a:off x="685800" y="1997076"/>
            <a:ext cx="7772400" cy="1431925"/>
          </a:xfrm>
        </p:spPr>
        <p:txBody>
          <a:bodyPr anchor="b" anchorCtr="1"/>
          <a:lstStyle>
            <a:lvl1pPr algn="ctr">
              <a:defRPr/>
            </a:lvl1pPr>
          </a:lstStyle>
          <a:p>
            <a:r>
              <a:rPr lang="tr-TR"/>
              <a:t>Asıl başlık stili için tıklatın</a:t>
            </a:r>
          </a:p>
        </p:txBody>
      </p:sp>
      <p:sp>
        <p:nvSpPr>
          <p:cNvPr id="323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5" name="Rectangle 5"/>
          <p:cNvSpPr>
            <a:spLocks noGrp="1" noChangeArrowheads="1"/>
          </p:cNvSpPr>
          <p:nvPr>
            <p:ph type="ftr" sz="quarter" idx="10"/>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1"/>
          </p:nvPr>
        </p:nvSpPr>
        <p:spPr/>
        <p:txBody>
          <a:bodyPr/>
          <a:lstStyle>
            <a:lvl1pPr>
              <a:defRPr>
                <a:cs typeface="Arial" pitchFamily="34" charset="0"/>
              </a:defRPr>
            </a:lvl1pPr>
          </a:lstStyle>
          <a:p>
            <a:pPr>
              <a:defRPr/>
            </a:pPr>
            <a:fld id="{D416EAE9-528E-464F-ABAA-742708B25FC9}" type="slidenum">
              <a:rPr lang="tr-TR"/>
              <a:pPr>
                <a:defRPr/>
              </a:pPr>
              <a:t>‹#›</a:t>
            </a:fld>
            <a:endParaRPr lang="tr-TR"/>
          </a:p>
        </p:txBody>
      </p:sp>
      <p:sp>
        <p:nvSpPr>
          <p:cNvPr id="7" name="Rectangle 7"/>
          <p:cNvSpPr>
            <a:spLocks noGrp="1" noChangeArrowheads="1"/>
          </p:cNvSpPr>
          <p:nvPr>
            <p:ph type="dt" sz="quarter" idx="12"/>
          </p:nvPr>
        </p:nvSpPr>
        <p:spPr/>
        <p:txBody>
          <a:bodyPr/>
          <a:lstStyle>
            <a:lvl1pPr>
              <a:defRPr>
                <a:cs typeface="Arial" pitchFamily="34" charset="0"/>
              </a:defRPr>
            </a:lvl1pPr>
          </a:lstStyle>
          <a:p>
            <a:pPr>
              <a:defRPr/>
            </a:pPr>
            <a:fld id="{2E9FF57D-619B-4E3B-A721-66B53C6D0738}" type="datetime1">
              <a:rPr lang="tr-TR" smtClean="0"/>
              <a:pPr>
                <a:defRPr/>
              </a:pPr>
              <a:t>3.1.2017</a:t>
            </a:fld>
            <a:endParaRPr lang="tr-TR"/>
          </a:p>
        </p:txBody>
      </p:sp>
    </p:spTree>
    <p:extLst>
      <p:ext uri="{BB962C8B-B14F-4D97-AF65-F5344CB8AC3E}">
        <p14:creationId xmlns:p14="http://schemas.microsoft.com/office/powerpoint/2010/main" val="392453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45AC4346-49BE-4F5C-B228-CEA01AC9650D}" type="datetime1">
              <a:rPr lang="tr-TR" smtClean="0"/>
              <a:pPr>
                <a:defRPr/>
              </a:pPr>
              <a:t>3.1.2017</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BEE90648-779D-406A-9424-C05FBBFD94AD}" type="slidenum">
              <a:rPr lang="tr-TR"/>
              <a:pPr>
                <a:defRPr/>
              </a:pPr>
              <a:t>‹#›</a:t>
            </a:fld>
            <a:endParaRPr lang="tr-TR"/>
          </a:p>
        </p:txBody>
      </p:sp>
    </p:spTree>
    <p:extLst>
      <p:ext uri="{BB962C8B-B14F-4D97-AF65-F5344CB8AC3E}">
        <p14:creationId xmlns:p14="http://schemas.microsoft.com/office/powerpoint/2010/main" val="23896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33795401-A22B-46DC-AEA3-0FC6CBDC4716}" type="datetime1">
              <a:rPr lang="tr-TR" smtClean="0"/>
              <a:pPr>
                <a:defRPr/>
              </a:pPr>
              <a:t>3.1.2017</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68C3A603-27FB-4CBD-873C-944EFC6DD602}" type="slidenum">
              <a:rPr lang="tr-TR"/>
              <a:pPr>
                <a:defRPr/>
              </a:pPr>
              <a:t>‹#›</a:t>
            </a:fld>
            <a:endParaRPr lang="tr-TR"/>
          </a:p>
        </p:txBody>
      </p:sp>
    </p:spTree>
    <p:extLst>
      <p:ext uri="{BB962C8B-B14F-4D97-AF65-F5344CB8AC3E}">
        <p14:creationId xmlns:p14="http://schemas.microsoft.com/office/powerpoint/2010/main" val="214797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92100"/>
            <a:ext cx="2057400" cy="57277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92100"/>
            <a:ext cx="6019800" cy="57277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10115995-36AB-4735-9C43-3FF01E24C71D}" type="datetime1">
              <a:rPr lang="tr-TR" smtClean="0"/>
              <a:pPr>
                <a:defRPr/>
              </a:pPr>
              <a:t>3.1.2017</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BA97D3E9-188F-4115-9B38-C524BD5371FC}" type="slidenum">
              <a:rPr lang="tr-TR"/>
              <a:pPr>
                <a:defRPr/>
              </a:pPr>
              <a:t>‹#›</a:t>
            </a:fld>
            <a:endParaRPr lang="tr-TR"/>
          </a:p>
        </p:txBody>
      </p:sp>
    </p:spTree>
    <p:extLst>
      <p:ext uri="{BB962C8B-B14F-4D97-AF65-F5344CB8AC3E}">
        <p14:creationId xmlns:p14="http://schemas.microsoft.com/office/powerpoint/2010/main" val="1832253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92100"/>
            <a:ext cx="8229600" cy="13843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fld id="{13F129A5-E8B4-45D4-B673-23E18589C1E2}" type="datetime1">
              <a:rPr lang="tr-TR" smtClean="0"/>
              <a:pPr>
                <a:defRPr/>
              </a:pPr>
              <a:t>3.1.2017</a:t>
            </a:fld>
            <a:endParaRPr lang="tr-TR"/>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B81D409C-746E-4AC8-8A04-0200DEC09CB3}" type="slidenum">
              <a:rPr lang="tr-TR"/>
              <a:pPr>
                <a:defRPr/>
              </a:pPr>
              <a:t>‹#›</a:t>
            </a:fld>
            <a:endParaRPr lang="tr-TR"/>
          </a:p>
        </p:txBody>
      </p:sp>
    </p:spTree>
    <p:extLst>
      <p:ext uri="{BB962C8B-B14F-4D97-AF65-F5344CB8AC3E}">
        <p14:creationId xmlns:p14="http://schemas.microsoft.com/office/powerpoint/2010/main" val="1758753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9ED1C7CA-2C37-4760-B0F2-923AC8D01C87}" type="datetime1">
              <a:rPr lang="tr-TR" smtClean="0"/>
              <a:pPr>
                <a:defRPr/>
              </a:pPr>
              <a:t>3.1.2017</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FFCDCE65-07D8-4CD5-B7BB-86DEDF2A963D}" type="slidenum">
              <a:rPr lang="tr-TR"/>
              <a:pPr>
                <a:defRPr/>
              </a:pPr>
              <a:t>‹#›</a:t>
            </a:fld>
            <a:endParaRPr lang="tr-TR"/>
          </a:p>
        </p:txBody>
      </p:sp>
    </p:spTree>
    <p:extLst>
      <p:ext uri="{BB962C8B-B14F-4D97-AF65-F5344CB8AC3E}">
        <p14:creationId xmlns:p14="http://schemas.microsoft.com/office/powerpoint/2010/main" val="3792280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fld id="{3E2C3318-941A-406A-8EE1-A61C05B05672}" type="datetime1">
              <a:rPr lang="tr-TR" smtClean="0"/>
              <a:pPr>
                <a:defRPr/>
              </a:pPr>
              <a:t>3.1.2017</a:t>
            </a:fld>
            <a:endParaRPr lang="tr-TR"/>
          </a:p>
        </p:txBody>
      </p:sp>
      <p:sp>
        <p:nvSpPr>
          <p:cNvPr id="7"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fld id="{C07978E8-05F2-4041-9347-60BEFAD139CF}" type="slidenum">
              <a:rPr lang="tr-TR"/>
              <a:pPr>
                <a:defRPr/>
              </a:pPr>
              <a:t>‹#›</a:t>
            </a:fld>
            <a:endParaRPr lang="tr-TR"/>
          </a:p>
        </p:txBody>
      </p:sp>
    </p:spTree>
    <p:extLst>
      <p:ext uri="{BB962C8B-B14F-4D97-AF65-F5344CB8AC3E}">
        <p14:creationId xmlns:p14="http://schemas.microsoft.com/office/powerpoint/2010/main" val="2936319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905000"/>
            <a:ext cx="8229600" cy="4114800"/>
          </a:xfrm>
        </p:spPr>
        <p:txBody>
          <a:bodyPr/>
          <a:lstStyle/>
          <a:p>
            <a:pPr lvl="0"/>
            <a:endParaRPr lang="tr-TR" noProof="0"/>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475332F5-3870-4856-B543-030FE2EF82F4}" type="datetime1">
              <a:rPr lang="tr-TR" smtClean="0"/>
              <a:pPr>
                <a:defRPr/>
              </a:pPr>
              <a:t>3.1.2017</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877808F8-2BB9-408B-868A-C14B0227A41D}" type="slidenum">
              <a:rPr lang="tr-TR"/>
              <a:pPr>
                <a:defRPr/>
              </a:pPr>
              <a:t>‹#›</a:t>
            </a:fld>
            <a:endParaRPr lang="tr-TR"/>
          </a:p>
        </p:txBody>
      </p:sp>
    </p:spTree>
    <p:extLst>
      <p:ext uri="{BB962C8B-B14F-4D97-AF65-F5344CB8AC3E}">
        <p14:creationId xmlns:p14="http://schemas.microsoft.com/office/powerpoint/2010/main" val="356170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1043608" y="0"/>
            <a:ext cx="6912768" cy="908720"/>
          </a:xfrm>
        </p:spPr>
        <p:txBody>
          <a:bodyPr/>
          <a:lstStyle>
            <a:lvl1pPr algn="ctr">
              <a:defRPr sz="2800" b="1">
                <a:solidFill>
                  <a:schemeClr val="tx1"/>
                </a:solidFill>
              </a:defRPr>
            </a:lvl1pPr>
          </a:lstStyle>
          <a:p>
            <a:r>
              <a:rPr lang="tr-TR" dirty="0" smtClean="0"/>
              <a:t>ASIL BAŞLIK STİLİ İÇİN TIKLATIN</a:t>
            </a:r>
            <a:endParaRPr lang="tr-TR" dirty="0"/>
          </a:p>
        </p:txBody>
      </p:sp>
      <p:sp>
        <p:nvSpPr>
          <p:cNvPr id="3" name="2 İçerik Yer Tutucusu"/>
          <p:cNvSpPr>
            <a:spLocks noGrp="1"/>
          </p:cNvSpPr>
          <p:nvPr>
            <p:ph idx="1"/>
          </p:nvPr>
        </p:nvSpPr>
        <p:spPr>
          <a:xfrm>
            <a:off x="323528" y="1124745"/>
            <a:ext cx="8568952" cy="5596730"/>
          </a:xfrm>
        </p:spPr>
        <p:txBody>
          <a:bodyPr/>
          <a:lstStyle>
            <a:lvl1pPr algn="just">
              <a:lnSpc>
                <a:spcPct val="150000"/>
              </a:lnSpc>
              <a:spcBef>
                <a:spcPts val="1800"/>
              </a:spcBef>
              <a:buClrTx/>
              <a:defRPr sz="2400">
                <a:solidFill>
                  <a:schemeClr val="bg2"/>
                </a:solidFill>
                <a:effectLst/>
                <a:latin typeface="Calibri" panose="020F0502020204030204" pitchFamily="34" charset="0"/>
              </a:defRPr>
            </a:lvl1pPr>
            <a:lvl2pPr algn="just">
              <a:lnSpc>
                <a:spcPct val="150000"/>
              </a:lnSpc>
              <a:spcBef>
                <a:spcPts val="1800"/>
              </a:spcBef>
              <a:buClrTx/>
              <a:defRPr sz="2400">
                <a:solidFill>
                  <a:schemeClr val="bg2"/>
                </a:solidFill>
                <a:effectLst/>
                <a:latin typeface="Calibri" panose="020F0502020204030204" pitchFamily="34" charset="0"/>
              </a:defRPr>
            </a:lvl2pPr>
            <a:lvl3pPr algn="just">
              <a:lnSpc>
                <a:spcPct val="150000"/>
              </a:lnSpc>
              <a:spcBef>
                <a:spcPts val="1800"/>
              </a:spcBef>
              <a:buClrTx/>
              <a:defRPr sz="2400">
                <a:solidFill>
                  <a:schemeClr val="bg2"/>
                </a:solidFill>
                <a:effectLst/>
                <a:latin typeface="Calibri" panose="020F0502020204030204" pitchFamily="34" charset="0"/>
              </a:defRPr>
            </a:lvl3pPr>
            <a:lvl4pPr algn="just">
              <a:lnSpc>
                <a:spcPct val="150000"/>
              </a:lnSpc>
              <a:spcBef>
                <a:spcPts val="1800"/>
              </a:spcBef>
              <a:buClrTx/>
              <a:defRPr sz="2400">
                <a:solidFill>
                  <a:schemeClr val="bg2"/>
                </a:solidFill>
                <a:effectLst/>
                <a:latin typeface="Calibri" panose="020F0502020204030204" pitchFamily="34" charset="0"/>
              </a:defRPr>
            </a:lvl4pPr>
            <a:lvl5pPr algn="just">
              <a:lnSpc>
                <a:spcPct val="150000"/>
              </a:lnSpc>
              <a:spcBef>
                <a:spcPts val="1800"/>
              </a:spcBef>
              <a:buClrTx/>
              <a:defRPr sz="2400">
                <a:solidFill>
                  <a:schemeClr val="bg2"/>
                </a:solidFill>
                <a:effectLst/>
                <a:latin typeface="Calibri" panose="020F0502020204030204"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D10289C8-044F-4ACC-839E-441385F383B3}" type="datetime1">
              <a:rPr lang="tr-TR" smtClean="0"/>
              <a:pPr>
                <a:defRPr/>
              </a:pPr>
              <a:t>3.1.2017</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1888D95E-779E-4EB0-B73E-BEBD0DA90F76}" type="slidenum">
              <a:rPr lang="tr-TR"/>
              <a:pPr>
                <a:defRPr/>
              </a:pPr>
              <a:t>‹#›</a:t>
            </a:fld>
            <a:endParaRPr lang="tr-TR"/>
          </a:p>
        </p:txBody>
      </p:sp>
    </p:spTree>
    <p:extLst>
      <p:ext uri="{BB962C8B-B14F-4D97-AF65-F5344CB8AC3E}">
        <p14:creationId xmlns:p14="http://schemas.microsoft.com/office/powerpoint/2010/main" val="137339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1043608" y="0"/>
            <a:ext cx="7056784" cy="908720"/>
          </a:xfrm>
        </p:spPr>
        <p:txBody>
          <a:bodyPr/>
          <a:lstStyle>
            <a:lvl1pPr>
              <a:defRPr sz="3200" b="1">
                <a:solidFill>
                  <a:schemeClr val="tx1"/>
                </a:solidFill>
              </a:defRPr>
            </a:lvl1pPr>
          </a:lstStyle>
          <a:p>
            <a:r>
              <a:rPr lang="tr-TR" dirty="0" smtClean="0"/>
              <a:t>ASIL BAŞLIK STİLİ İÇİN TIKLATIN</a:t>
            </a:r>
            <a:endParaRPr lang="tr-TR" dirty="0"/>
          </a:p>
        </p:txBody>
      </p:sp>
      <p:sp>
        <p:nvSpPr>
          <p:cNvPr id="3" name="Veri Yer Tutucusu 2"/>
          <p:cNvSpPr>
            <a:spLocks noGrp="1"/>
          </p:cNvSpPr>
          <p:nvPr>
            <p:ph type="dt" sz="half" idx="10"/>
          </p:nvPr>
        </p:nvSpPr>
        <p:spPr/>
        <p:txBody>
          <a:bodyPr/>
          <a:lstStyle/>
          <a:p>
            <a:pPr>
              <a:defRPr/>
            </a:pPr>
            <a:fld id="{AC7BF377-D377-4466-A860-D905CC319055}" type="datetime1">
              <a:rPr lang="tr-TR" smtClean="0"/>
              <a:pPr>
                <a:defRPr/>
              </a:pPr>
              <a:t>3.1.2017</a:t>
            </a:fld>
            <a:endParaRPr lang="tr-TR"/>
          </a:p>
        </p:txBody>
      </p:sp>
      <p:sp>
        <p:nvSpPr>
          <p:cNvPr id="4" name="Altbilgi Yer Tutucusu 3"/>
          <p:cNvSpPr>
            <a:spLocks noGrp="1"/>
          </p:cNvSpPr>
          <p:nvPr>
            <p:ph type="ftr" sz="quarter" idx="11"/>
          </p:nvPr>
        </p:nvSpPr>
        <p:spPr/>
        <p:txBody>
          <a:bodyPr/>
          <a:lstStyle/>
          <a:p>
            <a:pPr>
              <a:defRPr/>
            </a:pPr>
            <a:endParaRPr lang="tr-TR"/>
          </a:p>
        </p:txBody>
      </p:sp>
      <p:sp>
        <p:nvSpPr>
          <p:cNvPr id="5" name="Slayt Numarası Yer Tutucusu 4"/>
          <p:cNvSpPr>
            <a:spLocks noGrp="1"/>
          </p:cNvSpPr>
          <p:nvPr>
            <p:ph type="sldNum" sz="quarter" idx="12"/>
          </p:nvPr>
        </p:nvSpPr>
        <p:spPr/>
        <p:txBody>
          <a:bodyPr/>
          <a:lstStyle/>
          <a:p>
            <a:pPr>
              <a:defRPr/>
            </a:pPr>
            <a:fld id="{64117F58-BED4-4509-A595-D73440808395}" type="slidenum">
              <a:rPr lang="tr-TR" smtClean="0"/>
              <a:pPr>
                <a:defRPr/>
              </a:pPr>
              <a:t>‹#›</a:t>
            </a:fld>
            <a:endParaRPr lang="tr-TR"/>
          </a:p>
        </p:txBody>
      </p:sp>
    </p:spTree>
    <p:extLst>
      <p:ext uri="{BB962C8B-B14F-4D97-AF65-F5344CB8AC3E}">
        <p14:creationId xmlns:p14="http://schemas.microsoft.com/office/powerpoint/2010/main" val="1522906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fld id="{0454EE89-2B77-4C66-B191-398992D5AD29}" type="datetime1">
              <a:rPr lang="tr-TR" smtClean="0"/>
              <a:pPr>
                <a:defRPr/>
              </a:pPr>
              <a:t>3.1.2017</a:t>
            </a:fld>
            <a:endParaRPr lang="tr-TR"/>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1083CD99-E68D-47DD-B551-E8C74EEA3E1B}" type="slidenum">
              <a:rPr lang="tr-TR"/>
              <a:pPr>
                <a:defRPr/>
              </a:pPr>
              <a:t>‹#›</a:t>
            </a:fld>
            <a:endParaRPr lang="tr-TR"/>
          </a:p>
        </p:txBody>
      </p:sp>
    </p:spTree>
    <p:extLst>
      <p:ext uri="{BB962C8B-B14F-4D97-AF65-F5344CB8AC3E}">
        <p14:creationId xmlns:p14="http://schemas.microsoft.com/office/powerpoint/2010/main" val="2447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hasCustomPrompt="1"/>
          </p:nvPr>
        </p:nvSpPr>
        <p:spPr>
          <a:xfrm>
            <a:off x="971600" y="1"/>
            <a:ext cx="7200800" cy="836712"/>
          </a:xfrm>
        </p:spPr>
        <p:txBody>
          <a:bodyPr/>
          <a:lstStyle>
            <a:lvl1pPr algn="ctr">
              <a:defRPr sz="2800" b="1">
                <a:solidFill>
                  <a:schemeClr val="tx1"/>
                </a:solidFill>
                <a:effectLst/>
                <a:latin typeface="Calibri" panose="020F0502020204030204" pitchFamily="34" charset="0"/>
              </a:defRPr>
            </a:lvl1pPr>
          </a:lstStyle>
          <a:p>
            <a:r>
              <a:rPr lang="tr-TR" dirty="0" smtClean="0"/>
              <a:t>ASIL BAŞLIK STİLİ İÇİN TIKLATIN</a:t>
            </a:r>
            <a:endParaRPr lang="tr-TR" dirty="0"/>
          </a:p>
        </p:txBody>
      </p:sp>
      <p:sp>
        <p:nvSpPr>
          <p:cNvPr id="3" name="2 İçerik Yer Tutucusu"/>
          <p:cNvSpPr>
            <a:spLocks noGrp="1"/>
          </p:cNvSpPr>
          <p:nvPr>
            <p:ph sz="half" idx="1"/>
          </p:nvPr>
        </p:nvSpPr>
        <p:spPr>
          <a:xfrm>
            <a:off x="457200" y="1905000"/>
            <a:ext cx="4038600" cy="4114800"/>
          </a:xfrm>
        </p:spPr>
        <p:txBody>
          <a:bodyPr/>
          <a:lstStyle>
            <a:lvl1pPr algn="l">
              <a:buClrTx/>
              <a:defRPr sz="1800">
                <a:solidFill>
                  <a:schemeClr val="bg2"/>
                </a:solidFill>
                <a:effectLst/>
              </a:defRPr>
            </a:lvl1pPr>
            <a:lvl2pPr algn="l">
              <a:buClrTx/>
              <a:defRPr sz="1800">
                <a:solidFill>
                  <a:schemeClr val="bg2"/>
                </a:solidFill>
                <a:effectLst/>
              </a:defRPr>
            </a:lvl2pPr>
            <a:lvl3pPr algn="l">
              <a:buClrTx/>
              <a:defRPr sz="1800">
                <a:solidFill>
                  <a:schemeClr val="bg2"/>
                </a:solidFill>
                <a:effectLst/>
              </a:defRPr>
            </a:lvl3pPr>
            <a:lvl4pPr algn="l">
              <a:buClrTx/>
              <a:defRPr sz="1800">
                <a:solidFill>
                  <a:schemeClr val="bg2"/>
                </a:solidFill>
                <a:effectLst/>
              </a:defRPr>
            </a:lvl4pPr>
            <a:lvl5pPr algn="l">
              <a:buClrTx/>
              <a:defRPr sz="1800">
                <a:solidFill>
                  <a:schemeClr val="bg2"/>
                </a:solidFill>
                <a:effectLst/>
              </a:defRPr>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İçerik Yer Tutucusu"/>
          <p:cNvSpPr>
            <a:spLocks noGrp="1"/>
          </p:cNvSpPr>
          <p:nvPr>
            <p:ph sz="half" idx="2"/>
          </p:nvPr>
        </p:nvSpPr>
        <p:spPr>
          <a:xfrm>
            <a:off x="4648200" y="1905000"/>
            <a:ext cx="4038600" cy="41148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lang="tr-TR" sz="1800" smtClean="0">
                <a:solidFill>
                  <a:schemeClr val="bg2"/>
                </a:solidFill>
                <a:effectLst/>
              </a:defRPr>
            </a:lvl1pPr>
            <a:lvl2pPr algn="l">
              <a:defRPr lang="tr-TR" sz="1800" smtClean="0">
                <a:solidFill>
                  <a:schemeClr val="bg2"/>
                </a:solidFill>
                <a:effectLst/>
              </a:defRPr>
            </a:lvl2pPr>
            <a:lvl3pPr algn="l">
              <a:defRPr lang="tr-TR" sz="1800" smtClean="0">
                <a:solidFill>
                  <a:schemeClr val="bg2"/>
                </a:solidFill>
                <a:effectLst/>
              </a:defRPr>
            </a:lvl3pPr>
            <a:lvl4pPr algn="l">
              <a:defRPr lang="tr-TR" sz="1800" smtClean="0">
                <a:solidFill>
                  <a:schemeClr val="bg2"/>
                </a:solidFill>
                <a:effectLst/>
              </a:defRPr>
            </a:lvl4pPr>
            <a:lvl5pPr algn="l">
              <a:defRPr lang="tr-TR" sz="1800">
                <a:solidFill>
                  <a:schemeClr val="bg2"/>
                </a:solidFill>
                <a:effectLst/>
              </a:defRPr>
            </a:lvl5pPr>
          </a:lstStyle>
          <a:p>
            <a:pPr lvl="0">
              <a:buClrTx/>
            </a:pPr>
            <a:r>
              <a:rPr lang="tr-TR" smtClean="0"/>
              <a:t>Asıl metin stillerini düzenlemek için tıklatın</a:t>
            </a:r>
          </a:p>
          <a:p>
            <a:pPr lvl="1">
              <a:buClrTx/>
            </a:pPr>
            <a:r>
              <a:rPr lang="tr-TR" smtClean="0"/>
              <a:t>İkinci düzey</a:t>
            </a:r>
          </a:p>
          <a:p>
            <a:pPr lvl="2">
              <a:buClrTx/>
            </a:pPr>
            <a:r>
              <a:rPr lang="tr-TR" smtClean="0"/>
              <a:t>Üçüncü düzey</a:t>
            </a:r>
          </a:p>
          <a:p>
            <a:pPr lvl="3">
              <a:buClrTx/>
            </a:pPr>
            <a:r>
              <a:rPr lang="tr-TR" smtClean="0"/>
              <a:t>Dördüncü düzey</a:t>
            </a:r>
          </a:p>
          <a:p>
            <a:pPr lvl="4">
              <a:buClrTx/>
            </a:pPr>
            <a:r>
              <a:rPr lang="tr-TR" smtClean="0"/>
              <a:t>Beşinci düzey</a:t>
            </a:r>
            <a:endParaRPr lang="tr-TR"/>
          </a:p>
        </p:txBody>
      </p:sp>
      <p:sp>
        <p:nvSpPr>
          <p:cNvPr id="5" name="Rectangle 4"/>
          <p:cNvSpPr>
            <a:spLocks noGrp="1" noChangeArrowheads="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tr-TR" sz="1200" smtClean="0">
                <a:solidFill>
                  <a:schemeClr val="bg2"/>
                </a:solidFill>
                <a:effectLst/>
                <a:latin typeface="+mn-lt"/>
              </a:defRPr>
            </a:lvl1pPr>
          </a:lstStyle>
          <a:p>
            <a:pPr eaLnBrk="0" hangingPunct="0">
              <a:spcBef>
                <a:spcPct val="20000"/>
              </a:spcBef>
              <a:buSzPct val="120000"/>
            </a:pPr>
            <a:fld id="{6F9B25DB-0BBF-4760-9167-1DFEBA916299}" type="datetime1">
              <a:rPr lang="tr-TR" smtClean="0">
                <a:solidFill>
                  <a:srgbClr val="000000"/>
                </a:solidFill>
              </a:rPr>
              <a:pPr eaLnBrk="0" hangingPunct="0">
                <a:spcBef>
                  <a:spcPct val="20000"/>
                </a:spcBef>
                <a:buSzPct val="120000"/>
              </a:pPr>
              <a:t>3.1.2017</a:t>
            </a:fld>
            <a:endParaRPr dirty="0">
              <a:solidFill>
                <a:srgbClr val="000000"/>
              </a:solidFill>
            </a:endParaRPr>
          </a:p>
        </p:txBody>
      </p:sp>
      <p:sp>
        <p:nvSpPr>
          <p:cNvPr id="6" name="Rectangle 5"/>
          <p:cNvSpPr>
            <a:spLocks noGrp="1" noChangeArrowheads="1"/>
          </p:cNvSpPr>
          <p:nvPr>
            <p:ph type="ftr" sz="quarter" idx="11"/>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buNone/>
              <a:defRPr lang="tr-TR" sz="1200">
                <a:solidFill>
                  <a:schemeClr val="bg2"/>
                </a:solidFill>
                <a:effectLst/>
                <a:latin typeface="+mn-lt"/>
              </a:defRPr>
            </a:lvl1pPr>
          </a:lstStyle>
          <a:p>
            <a:pPr algn="l" eaLnBrk="0" hangingPunct="0">
              <a:spcBef>
                <a:spcPct val="20000"/>
              </a:spcBef>
              <a:buSzPct val="120000"/>
            </a:pPr>
            <a:endParaRPr dirty="0">
              <a:solidFill>
                <a:srgbClr val="000000"/>
              </a:solidFill>
            </a:endParaRPr>
          </a:p>
        </p:txBody>
      </p:sp>
      <p:sp>
        <p:nvSpPr>
          <p:cNvPr id="7" name="Rectangle 6"/>
          <p:cNvSpPr>
            <a:spLocks noGrp="1" noChangeArrowheads="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tr-TR" sz="1200" smtClean="0">
                <a:solidFill>
                  <a:schemeClr val="bg2"/>
                </a:solidFill>
                <a:effectLst/>
                <a:latin typeface="+mn-lt"/>
              </a:defRPr>
            </a:lvl1pPr>
          </a:lstStyle>
          <a:p>
            <a:pPr algn="l" eaLnBrk="0" hangingPunct="0">
              <a:spcBef>
                <a:spcPct val="20000"/>
              </a:spcBef>
              <a:buSzPct val="120000"/>
            </a:pPr>
            <a:fld id="{3046D4B4-7ED7-4B1F-8BB6-8388DD0810FD}" type="slidenum">
              <a:rPr>
                <a:solidFill>
                  <a:srgbClr val="000000"/>
                </a:solidFill>
              </a:rPr>
              <a:pPr algn="l" eaLnBrk="0" hangingPunct="0">
                <a:spcBef>
                  <a:spcPct val="20000"/>
                </a:spcBef>
                <a:buSzPct val="120000"/>
              </a:pPr>
              <a:t>‹#›</a:t>
            </a:fld>
            <a:endParaRPr dirty="0">
              <a:solidFill>
                <a:srgbClr val="000000"/>
              </a:solidFill>
            </a:endParaRPr>
          </a:p>
        </p:txBody>
      </p:sp>
    </p:spTree>
    <p:extLst>
      <p:ext uri="{BB962C8B-B14F-4D97-AF65-F5344CB8AC3E}">
        <p14:creationId xmlns:p14="http://schemas.microsoft.com/office/powerpoint/2010/main" val="31653887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71600" y="0"/>
            <a:ext cx="7715200" cy="908720"/>
          </a:xfrm>
        </p:spPr>
        <p:txBody>
          <a:bodyPr/>
          <a:lstStyle>
            <a:lvl1pPr algn="ctr">
              <a:defRPr sz="2800" b="1">
                <a:solidFill>
                  <a:schemeClr val="tx1"/>
                </a:solidFill>
                <a:effectLst/>
                <a:latin typeface="Calibri" panose="020F0502020204030204" pitchFamily="34" charset="0"/>
              </a:defRPr>
            </a:lvl1p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4" name="3 İçerik Yer Tutucusu"/>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4 Metin Yer Tutucusu"/>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fld id="{C51D1750-B23B-4DF6-BEF8-2B2D7A1F4E89}" type="datetime1">
              <a:rPr lang="tr-TR" smtClean="0"/>
              <a:pPr>
                <a:defRPr/>
              </a:pPr>
              <a:t>3.1.2017</a:t>
            </a:fld>
            <a:endParaRPr lang="tr-TR"/>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22BFCD81-8A61-4B9A-895C-BC5EE3351209}" type="slidenum">
              <a:rPr lang="tr-TR"/>
              <a:pPr>
                <a:defRPr/>
              </a:pPr>
              <a:t>‹#›</a:t>
            </a:fld>
            <a:endParaRPr lang="tr-TR"/>
          </a:p>
        </p:txBody>
      </p:sp>
    </p:spTree>
    <p:extLst>
      <p:ext uri="{BB962C8B-B14F-4D97-AF65-F5344CB8AC3E}">
        <p14:creationId xmlns:p14="http://schemas.microsoft.com/office/powerpoint/2010/main" val="142576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p:txBody>
          <a:bodyPr/>
          <a:lstStyle>
            <a:lvl1pPr>
              <a:defRPr>
                <a:cs typeface="Arial" pitchFamily="34" charset="0"/>
              </a:defRPr>
            </a:lvl1pPr>
          </a:lstStyle>
          <a:p>
            <a:pPr>
              <a:defRPr/>
            </a:pPr>
            <a:fld id="{CF3558A3-2CA6-4195-8F85-D9654EAF5DA4}" type="datetime1">
              <a:rPr lang="tr-TR" smtClean="0"/>
              <a:pPr>
                <a:defRPr/>
              </a:pPr>
              <a:t>3.1.2017</a:t>
            </a:fld>
            <a:endParaRPr lang="tr-TR"/>
          </a:p>
        </p:txBody>
      </p:sp>
      <p:sp>
        <p:nvSpPr>
          <p:cNvPr id="4"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5" name="Rectangle 6"/>
          <p:cNvSpPr>
            <a:spLocks noGrp="1" noChangeArrowheads="1"/>
          </p:cNvSpPr>
          <p:nvPr>
            <p:ph type="sldNum" sz="quarter" idx="12"/>
          </p:nvPr>
        </p:nvSpPr>
        <p:spPr/>
        <p:txBody>
          <a:bodyPr/>
          <a:lstStyle>
            <a:lvl1pPr>
              <a:defRPr>
                <a:cs typeface="Arial" pitchFamily="34" charset="0"/>
              </a:defRPr>
            </a:lvl1pPr>
          </a:lstStyle>
          <a:p>
            <a:pPr>
              <a:defRPr/>
            </a:pPr>
            <a:fld id="{BEDE14B9-C591-445B-8F2E-CBCCD714B597}" type="slidenum">
              <a:rPr lang="tr-TR"/>
              <a:pPr>
                <a:defRPr/>
              </a:pPr>
              <a:t>‹#›</a:t>
            </a:fld>
            <a:endParaRPr lang="tr-TR"/>
          </a:p>
        </p:txBody>
      </p:sp>
    </p:spTree>
    <p:extLst>
      <p:ext uri="{BB962C8B-B14F-4D97-AF65-F5344CB8AC3E}">
        <p14:creationId xmlns:p14="http://schemas.microsoft.com/office/powerpoint/2010/main" val="243588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fld id="{5AFC557B-BB05-449F-9DD6-14E12FACE70C}" type="datetime1">
              <a:rPr lang="tr-TR" smtClean="0"/>
              <a:pPr>
                <a:defRPr/>
              </a:pPr>
              <a:t>3.1.2017</a:t>
            </a:fld>
            <a:endParaRPr lang="tr-TR"/>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DA1787BD-C91B-414F-A3B9-C9C9CADC1B28}" type="slidenum">
              <a:rPr lang="tr-TR"/>
              <a:pPr>
                <a:defRPr/>
              </a:pPr>
              <a:t>‹#›</a:t>
            </a:fld>
            <a:endParaRPr lang="tr-TR"/>
          </a:p>
        </p:txBody>
      </p:sp>
      <p:pic>
        <p:nvPicPr>
          <p:cNvPr id="5" name="Picture 3" descr="C:\Users\Bahar TUNCER\Desktop\Resim1.png"/>
          <p:cNvPicPr>
            <a:picLocks noChangeAspect="1" noChangeArrowheads="1"/>
          </p:cNvPicPr>
          <p:nvPr userDrawn="1"/>
        </p:nvPicPr>
        <p:blipFill>
          <a:blip r:embed="rId2" cstate="print"/>
          <a:srcRect/>
          <a:stretch>
            <a:fillRect/>
          </a:stretch>
        </p:blipFill>
        <p:spPr bwMode="auto">
          <a:xfrm>
            <a:off x="-47753" y="-47624"/>
            <a:ext cx="9207500" cy="7005017"/>
          </a:xfrm>
          <a:prstGeom prst="rect">
            <a:avLst/>
          </a:prstGeom>
          <a:noFill/>
          <a:ln w="9525">
            <a:noFill/>
            <a:miter lim="800000"/>
            <a:headEnd/>
            <a:tailEnd/>
          </a:ln>
        </p:spPr>
      </p:pic>
    </p:spTree>
    <p:extLst>
      <p:ext uri="{BB962C8B-B14F-4D97-AF65-F5344CB8AC3E}">
        <p14:creationId xmlns:p14="http://schemas.microsoft.com/office/powerpoint/2010/main" val="14710435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fld id="{A5516A98-3CD0-463F-B693-0C97E1C4CD75}" type="datetime1">
              <a:rPr lang="tr-TR" smtClean="0"/>
              <a:pPr>
                <a:defRPr/>
              </a:pPr>
              <a:t>3.1.2017</a:t>
            </a:fld>
            <a:endParaRPr lang="tr-TR"/>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2EF62240-563E-4F9E-AF7D-49F7BDE2806E}" type="slidenum">
              <a:rPr lang="tr-TR"/>
              <a:pPr>
                <a:defRPr/>
              </a:pPr>
              <a:t>‹#›</a:t>
            </a:fld>
            <a:endParaRPr lang="tr-TR"/>
          </a:p>
        </p:txBody>
      </p:sp>
    </p:spTree>
    <p:extLst>
      <p:ext uri="{BB962C8B-B14F-4D97-AF65-F5344CB8AC3E}">
        <p14:creationId xmlns:p14="http://schemas.microsoft.com/office/powerpoint/2010/main" val="6081944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22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22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cs typeface="+mn-cs"/>
              </a:defRPr>
            </a:lvl1pPr>
          </a:lstStyle>
          <a:p>
            <a:pPr>
              <a:defRPr/>
            </a:pPr>
            <a:fld id="{AC7BF377-D377-4466-A860-D905CC319055}" type="datetime1">
              <a:rPr lang="tr-TR" smtClean="0"/>
              <a:pPr>
                <a:defRPr/>
              </a:pPr>
              <a:t>3.1.2017</a:t>
            </a:fld>
            <a:endParaRPr lang="tr-TR"/>
          </a:p>
        </p:txBody>
      </p:sp>
      <p:sp>
        <p:nvSpPr>
          <p:cNvPr id="322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mn-cs"/>
              </a:defRPr>
            </a:lvl1pPr>
          </a:lstStyle>
          <a:p>
            <a:pPr>
              <a:defRPr/>
            </a:pPr>
            <a:endParaRPr lang="tr-TR"/>
          </a:p>
        </p:txBody>
      </p:sp>
      <p:sp>
        <p:nvSpPr>
          <p:cNvPr id="322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mn-cs"/>
              </a:defRPr>
            </a:lvl1pPr>
          </a:lstStyle>
          <a:p>
            <a:pPr>
              <a:defRPr/>
            </a:pPr>
            <a:fld id="{64117F58-BED4-4509-A595-D73440808395}" type="slidenum">
              <a:rPr lang="tr-TR"/>
              <a:pPr>
                <a:defRPr/>
              </a:pPr>
              <a:t>‹#›</a:t>
            </a:fld>
            <a:endParaRPr lang="tr-TR"/>
          </a:p>
        </p:txBody>
      </p:sp>
    </p:spTree>
    <p:extLst>
      <p:ext uri="{BB962C8B-B14F-4D97-AF65-F5344CB8AC3E}">
        <p14:creationId xmlns:p14="http://schemas.microsoft.com/office/powerpoint/2010/main" val="2519050743"/>
      </p:ext>
    </p:extLst>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18067.195235E0"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oyo.meb.gov.tr/"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051"/>
          <p:cNvSpPr txBox="1">
            <a:spLocks noChangeArrowheads="1"/>
          </p:cNvSpPr>
          <p:nvPr/>
        </p:nvSpPr>
        <p:spPr bwMode="auto">
          <a:xfrm>
            <a:off x="5751513" y="2924175"/>
            <a:ext cx="27813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endParaRPr lang="tr-TR" altLang="tr-TR" sz="1400" b="1" dirty="0">
              <a:latin typeface="Arial" panose="020B0604020202020204" pitchFamily="34" charset="0"/>
            </a:endParaRPr>
          </a:p>
          <a:p>
            <a:pPr algn="ctr" eaLnBrk="1" hangingPunct="1">
              <a:spcBef>
                <a:spcPct val="0"/>
              </a:spcBef>
              <a:buClrTx/>
              <a:buSzTx/>
              <a:buFontTx/>
              <a:buNone/>
            </a:pPr>
            <a:r>
              <a:rPr lang="tr-TR" altLang="tr-TR" sz="1500" b="1" dirty="0" smtClean="0">
                <a:latin typeface="Segoe UI" panose="020B0502040204020203" pitchFamily="34" charset="0"/>
                <a:cs typeface="Segoe UI" panose="020B0502040204020203" pitchFamily="34" charset="0"/>
              </a:rPr>
              <a:t>MUĞLA</a:t>
            </a:r>
            <a:endParaRPr lang="tr-TR" altLang="tr-TR" sz="1500" b="1" dirty="0">
              <a:latin typeface="Segoe UI" panose="020B0502040204020203" pitchFamily="34" charset="0"/>
              <a:cs typeface="Segoe UI" panose="020B0502040204020203" pitchFamily="34" charset="0"/>
            </a:endParaRPr>
          </a:p>
          <a:p>
            <a:pPr algn="ctr" eaLnBrk="1" hangingPunct="1">
              <a:spcBef>
                <a:spcPct val="0"/>
              </a:spcBef>
              <a:buClrTx/>
              <a:buSzTx/>
              <a:buFontTx/>
              <a:buNone/>
            </a:pPr>
            <a:r>
              <a:rPr lang="tr-TR" altLang="tr-TR" sz="1500" b="1" dirty="0">
                <a:latin typeface="Segoe UI" panose="020B0502040204020203" pitchFamily="34" charset="0"/>
                <a:cs typeface="Segoe UI" panose="020B0502040204020203" pitchFamily="34" charset="0"/>
              </a:rPr>
              <a:t>MİLLİ EĞİTİM MÜDÜRLÜĞÜ</a:t>
            </a:r>
          </a:p>
        </p:txBody>
      </p:sp>
      <p:sp>
        <p:nvSpPr>
          <p:cNvPr id="18435" name="Metin kutusu 1"/>
          <p:cNvSpPr txBox="1">
            <a:spLocks noChangeArrowheads="1"/>
          </p:cNvSpPr>
          <p:nvPr/>
        </p:nvSpPr>
        <p:spPr bwMode="auto">
          <a:xfrm>
            <a:off x="827088" y="4519613"/>
            <a:ext cx="8065392" cy="141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buNone/>
            </a:pPr>
            <a:r>
              <a:rPr lang="tr-TR" altLang="tr-TR" sz="2400" b="1" dirty="0">
                <a:cs typeface="Times New Roman" panose="02020603050405020304" pitchFamily="18" charset="0"/>
              </a:rPr>
              <a:t>EĞİTİM VE ÖĞRETİMDE YENİLİKÇİLİK </a:t>
            </a:r>
            <a:r>
              <a:rPr lang="tr-TR" altLang="tr-TR" sz="2400" b="1" dirty="0" smtClean="0">
                <a:cs typeface="Times New Roman" panose="02020603050405020304" pitchFamily="18" charset="0"/>
              </a:rPr>
              <a:t>ÖDÜLLERİ</a:t>
            </a:r>
          </a:p>
          <a:p>
            <a:pPr algn="ctr">
              <a:buNone/>
            </a:pPr>
            <a:r>
              <a:rPr lang="tr-TR" altLang="tr-TR" sz="2400" b="1" dirty="0" smtClean="0">
                <a:cs typeface="Times New Roman" panose="02020603050405020304" pitchFamily="18" charset="0"/>
              </a:rPr>
              <a:t>BAŞVURU EKRANI</a:t>
            </a:r>
            <a:endParaRPr lang="tr-TR" altLang="tr-TR" sz="2400" b="1" dirty="0">
              <a:cs typeface="Times New Roman" panose="02020603050405020304" pitchFamily="18" charset="0"/>
            </a:endParaRPr>
          </a:p>
          <a:p>
            <a:pPr algn="r" eaLnBrk="1" hangingPunct="1">
              <a:spcBef>
                <a:spcPct val="0"/>
              </a:spcBef>
              <a:buClrTx/>
              <a:buSzTx/>
              <a:buFontTx/>
              <a:buNone/>
            </a:pPr>
            <a:endParaRPr lang="tr-TR" altLang="tr-TR" sz="33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13423364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BAŞVURU ŞEKLİ</a:t>
            </a:r>
            <a:endParaRPr lang="tr-TR" dirty="0"/>
          </a:p>
        </p:txBody>
      </p:sp>
      <p:pic>
        <p:nvPicPr>
          <p:cNvPr id="6" name="Resim 5"/>
          <p:cNvPicPr>
            <a:picLocks noChangeAspect="1"/>
          </p:cNvPicPr>
          <p:nvPr/>
        </p:nvPicPr>
        <p:blipFill rotWithShape="1">
          <a:blip r:embed="rId2"/>
          <a:srcRect l="31859" t="7004" r="34649" b="16581"/>
          <a:stretch/>
        </p:blipFill>
        <p:spPr>
          <a:xfrm>
            <a:off x="251519" y="1196752"/>
            <a:ext cx="4151983" cy="5040560"/>
          </a:xfrm>
          <a:prstGeom prst="rect">
            <a:avLst/>
          </a:prstGeom>
        </p:spPr>
      </p:pic>
      <p:sp>
        <p:nvSpPr>
          <p:cNvPr id="7" name="Metin kutusu 6"/>
          <p:cNvSpPr txBox="1"/>
          <p:nvPr/>
        </p:nvSpPr>
        <p:spPr>
          <a:xfrm>
            <a:off x="4572000" y="1884888"/>
            <a:ext cx="4464496" cy="3416320"/>
          </a:xfrm>
          <a:prstGeom prst="rect">
            <a:avLst/>
          </a:prstGeom>
          <a:noFill/>
        </p:spPr>
        <p:txBody>
          <a:bodyPr wrap="square" rtlCol="0">
            <a:spAutoFit/>
          </a:bodyPr>
          <a:lstStyle/>
          <a:p>
            <a:pPr>
              <a:lnSpc>
                <a:spcPct val="150000"/>
              </a:lnSpc>
            </a:pPr>
            <a:r>
              <a:rPr lang="tr-TR" sz="2400" dirty="0">
                <a:solidFill>
                  <a:schemeClr val="bg2"/>
                </a:solidFill>
              </a:rPr>
              <a:t>Bireysel başvuru </a:t>
            </a:r>
            <a:r>
              <a:rPr lang="tr-TR" sz="2400" dirty="0" smtClean="0">
                <a:solidFill>
                  <a:schemeClr val="bg2"/>
                </a:solidFill>
              </a:rPr>
              <a:t>sahipleri </a:t>
            </a:r>
            <a:r>
              <a:rPr lang="tr-TR" sz="2400" b="1" dirty="0" smtClean="0">
                <a:solidFill>
                  <a:schemeClr val="bg2"/>
                </a:solidFill>
              </a:rPr>
              <a:t>‘Bireysel </a:t>
            </a:r>
            <a:r>
              <a:rPr lang="tr-TR" sz="2400" b="1" dirty="0">
                <a:solidFill>
                  <a:schemeClr val="bg2"/>
                </a:solidFill>
              </a:rPr>
              <a:t>Kullanıcı’, </a:t>
            </a:r>
            <a:endParaRPr lang="tr-TR" sz="2400" b="1" dirty="0" smtClean="0">
              <a:solidFill>
                <a:schemeClr val="bg2"/>
              </a:solidFill>
            </a:endParaRPr>
          </a:p>
          <a:p>
            <a:pPr>
              <a:lnSpc>
                <a:spcPct val="150000"/>
              </a:lnSpc>
            </a:pPr>
            <a:r>
              <a:rPr lang="tr-TR" sz="2400" dirty="0" smtClean="0">
                <a:solidFill>
                  <a:schemeClr val="bg2"/>
                </a:solidFill>
              </a:rPr>
              <a:t>Kurumsal </a:t>
            </a:r>
            <a:r>
              <a:rPr lang="tr-TR" sz="2400" dirty="0">
                <a:solidFill>
                  <a:schemeClr val="bg2"/>
                </a:solidFill>
              </a:rPr>
              <a:t>başvuru sahipleri </a:t>
            </a:r>
            <a:r>
              <a:rPr lang="tr-TR" sz="2400" b="1" dirty="0">
                <a:solidFill>
                  <a:schemeClr val="bg2"/>
                </a:solidFill>
              </a:rPr>
              <a:t>‘Kurumsal Başvuru’ </a:t>
            </a:r>
            <a:r>
              <a:rPr lang="tr-TR" sz="2400" dirty="0">
                <a:solidFill>
                  <a:schemeClr val="bg2"/>
                </a:solidFill>
              </a:rPr>
              <a:t>kutucuğunu işaretlemelidir</a:t>
            </a:r>
            <a:r>
              <a:rPr lang="tr-TR" sz="2400" dirty="0" smtClean="0">
                <a:solidFill>
                  <a:schemeClr val="bg2"/>
                </a:solidFill>
              </a:rPr>
              <a:t>.</a:t>
            </a:r>
          </a:p>
          <a:p>
            <a:pPr>
              <a:lnSpc>
                <a:spcPct val="150000"/>
              </a:lnSpc>
            </a:pPr>
            <a:r>
              <a:rPr lang="tr-TR" sz="2400" dirty="0" smtClean="0">
                <a:solidFill>
                  <a:schemeClr val="bg2"/>
                </a:solidFill>
              </a:rPr>
              <a:t>  </a:t>
            </a:r>
            <a:endParaRPr lang="tr-TR" sz="2400" dirty="0">
              <a:solidFill>
                <a:schemeClr val="bg2"/>
              </a:solidFill>
            </a:endParaRPr>
          </a:p>
        </p:txBody>
      </p:sp>
      <p:sp>
        <p:nvSpPr>
          <p:cNvPr id="8" name="Metin kutusu 7"/>
          <p:cNvSpPr txBox="1"/>
          <p:nvPr/>
        </p:nvSpPr>
        <p:spPr>
          <a:xfrm>
            <a:off x="227038" y="6237312"/>
            <a:ext cx="8916962" cy="923330"/>
          </a:xfrm>
          <a:prstGeom prst="rect">
            <a:avLst/>
          </a:prstGeom>
          <a:noFill/>
        </p:spPr>
        <p:txBody>
          <a:bodyPr wrap="square" rtlCol="0">
            <a:spAutoFit/>
          </a:bodyPr>
          <a:lstStyle/>
          <a:p>
            <a:r>
              <a:rPr lang="tr-TR" dirty="0">
                <a:solidFill>
                  <a:schemeClr val="bg2"/>
                </a:solidFill>
              </a:rPr>
              <a:t>Açıklamaları okudum tüm şartları kabul ediyorum’ kutucuğu işaretlenmeden girişe izin verilmez.</a:t>
            </a:r>
          </a:p>
          <a:p>
            <a:endParaRPr lang="tr-TR" dirty="0"/>
          </a:p>
        </p:txBody>
      </p:sp>
    </p:spTree>
    <p:extLst>
      <p:ext uri="{BB962C8B-B14F-4D97-AF65-F5344CB8AC3E}">
        <p14:creationId xmlns:p14="http://schemas.microsoft.com/office/powerpoint/2010/main" val="1378778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600" y="72008"/>
            <a:ext cx="7200800" cy="836712"/>
          </a:xfrm>
        </p:spPr>
        <p:txBody>
          <a:bodyPr/>
          <a:lstStyle/>
          <a:p>
            <a:r>
              <a:rPr lang="tr-TR" dirty="0"/>
              <a:t>BİREYSEL </a:t>
            </a:r>
            <a:r>
              <a:rPr lang="tr-TR" dirty="0" smtClean="0"/>
              <a:t>BAŞVURU (MEBBİS KULLANICISI)</a:t>
            </a:r>
            <a:endParaRPr lang="tr-TR" sz="1800" dirty="0"/>
          </a:p>
        </p:txBody>
      </p:sp>
      <p:pic>
        <p:nvPicPr>
          <p:cNvPr id="6" name="İçerik Yer Tutucusu 3"/>
          <p:cNvPicPr>
            <a:picLocks noGrp="1" noChangeAspect="1"/>
          </p:cNvPicPr>
          <p:nvPr>
            <p:ph idx="1"/>
          </p:nvPr>
        </p:nvPicPr>
        <p:blipFill rotWithShape="1">
          <a:blip r:embed="rId2" cstate="print"/>
          <a:srcRect l="38130" t="33446" r="38064" b="25740"/>
          <a:stretch/>
        </p:blipFill>
        <p:spPr>
          <a:xfrm>
            <a:off x="48737" y="1052736"/>
            <a:ext cx="4091215" cy="4104456"/>
          </a:xfrm>
          <a:prstGeom prst="rect">
            <a:avLst/>
          </a:prstGeom>
        </p:spPr>
      </p:pic>
      <p:sp>
        <p:nvSpPr>
          <p:cNvPr id="7" name="Metin kutusu 6"/>
          <p:cNvSpPr txBox="1"/>
          <p:nvPr/>
        </p:nvSpPr>
        <p:spPr>
          <a:xfrm>
            <a:off x="107504" y="5157192"/>
            <a:ext cx="4032448" cy="1200329"/>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chemeClr val="bg2"/>
                </a:solidFill>
              </a:rPr>
              <a:t>Bireysel Mebbis Kullanıcı Adı  ve Şifresi kullanılarak giriş yapılır</a:t>
            </a:r>
            <a:r>
              <a:rPr lang="tr-TR" dirty="0" smtClean="0">
                <a:solidFill>
                  <a:schemeClr val="bg2"/>
                </a:solidFill>
              </a:rPr>
              <a:t>.</a:t>
            </a:r>
          </a:p>
          <a:p>
            <a:pPr marL="285750" indent="-285750">
              <a:buFont typeface="Arial" panose="020B0604020202020204" pitchFamily="34" charset="0"/>
              <a:buChar char="•"/>
            </a:pPr>
            <a:endParaRPr lang="tr-TR" dirty="0">
              <a:solidFill>
                <a:schemeClr val="bg2"/>
              </a:solidFill>
            </a:endParaRPr>
          </a:p>
          <a:p>
            <a:endParaRPr lang="tr-TR" dirty="0">
              <a:solidFill>
                <a:schemeClr val="bg2"/>
              </a:solidFill>
            </a:endParaRPr>
          </a:p>
        </p:txBody>
      </p:sp>
      <p:sp>
        <p:nvSpPr>
          <p:cNvPr id="8" name="Metin kutusu 7"/>
          <p:cNvSpPr txBox="1"/>
          <p:nvPr/>
        </p:nvSpPr>
        <p:spPr>
          <a:xfrm>
            <a:off x="4139952" y="5013176"/>
            <a:ext cx="4790470" cy="2369880"/>
          </a:xfrm>
          <a:prstGeom prst="rect">
            <a:avLst/>
          </a:prstGeom>
          <a:noFill/>
        </p:spPr>
        <p:txBody>
          <a:bodyPr wrap="square" rtlCol="0">
            <a:spAutoFit/>
          </a:bodyPr>
          <a:lstStyle/>
          <a:p>
            <a:pPr marL="285750" indent="-285750">
              <a:buFont typeface="Arial" panose="020B0604020202020204" pitchFamily="34" charset="0"/>
              <a:buChar char="•"/>
            </a:pPr>
            <a:r>
              <a:rPr lang="tr-TR" dirty="0">
                <a:solidFill>
                  <a:schemeClr val="bg2"/>
                </a:solidFill>
              </a:rPr>
              <a:t>Öncelikle “2016/6 sayılı </a:t>
            </a:r>
            <a:r>
              <a:rPr lang="tr-TR" dirty="0" err="1">
                <a:solidFill>
                  <a:schemeClr val="bg2"/>
                </a:solidFill>
              </a:rPr>
              <a:t>G</a:t>
            </a:r>
            <a:r>
              <a:rPr lang="tr-TR" dirty="0" err="1" smtClean="0">
                <a:solidFill>
                  <a:schemeClr val="bg2"/>
                </a:solidFill>
              </a:rPr>
              <a:t>enelge’de</a:t>
            </a:r>
            <a:r>
              <a:rPr lang="tr-TR" dirty="0" smtClean="0">
                <a:solidFill>
                  <a:schemeClr val="bg2"/>
                </a:solidFill>
              </a:rPr>
              <a:t> </a:t>
            </a:r>
            <a:r>
              <a:rPr lang="tr-TR" dirty="0">
                <a:solidFill>
                  <a:schemeClr val="bg2"/>
                </a:solidFill>
              </a:rPr>
              <a:t>yer alan hükümleri okudum; kabul, beyan ve taahhüt ederim.” ifadesi işaretlenmelidir.</a:t>
            </a:r>
          </a:p>
          <a:p>
            <a:pPr marL="285750" indent="-285750">
              <a:buFont typeface="Arial" panose="020B0604020202020204" pitchFamily="34" charset="0"/>
              <a:buChar char="•"/>
            </a:pPr>
            <a:r>
              <a:rPr lang="tr-TR" dirty="0">
                <a:solidFill>
                  <a:schemeClr val="bg2"/>
                </a:solidFill>
              </a:rPr>
              <a:t>Ekle butonu tıklanarak istenen tüm bilgiler </a:t>
            </a:r>
            <a:r>
              <a:rPr lang="tr-TR" dirty="0" smtClean="0">
                <a:solidFill>
                  <a:schemeClr val="bg2"/>
                </a:solidFill>
              </a:rPr>
              <a:t>doldurulmalı </a:t>
            </a:r>
            <a:r>
              <a:rPr lang="tr-TR" dirty="0">
                <a:solidFill>
                  <a:schemeClr val="bg2"/>
                </a:solidFill>
              </a:rPr>
              <a:t>ve rapor metni </a:t>
            </a:r>
            <a:r>
              <a:rPr lang="tr-TR" dirty="0" err="1">
                <a:solidFill>
                  <a:schemeClr val="bg2"/>
                </a:solidFill>
              </a:rPr>
              <a:t>pdf</a:t>
            </a:r>
            <a:r>
              <a:rPr lang="tr-TR" dirty="0">
                <a:solidFill>
                  <a:schemeClr val="bg2"/>
                </a:solidFill>
              </a:rPr>
              <a:t> formatında yüklenmelidir.</a:t>
            </a:r>
          </a:p>
          <a:p>
            <a:pPr marL="285750" indent="-285750">
              <a:buFont typeface="Arial" panose="020B0604020202020204" pitchFamily="34" charset="0"/>
              <a:buChar char="•"/>
            </a:pPr>
            <a:endParaRPr lang="tr-TR" dirty="0">
              <a:solidFill>
                <a:schemeClr val="bg2"/>
              </a:solidFill>
            </a:endParaRPr>
          </a:p>
          <a:p>
            <a:endParaRPr lang="tr-TR" dirty="0">
              <a:solidFill>
                <a:schemeClr val="bg2"/>
              </a:solidFill>
            </a:endParaRPr>
          </a:p>
        </p:txBody>
      </p:sp>
      <p:pic>
        <p:nvPicPr>
          <p:cNvPr id="9" name="6 Resim" descr="C:\Users\Ayse DILEKMEN\Desktop\2016 yenilikçilik\ekran\BİREYSEL MEBBİS İLE BAŞVURAN XXXXXELVAN.jpg"/>
          <p:cNvPicPr/>
          <p:nvPr/>
        </p:nvPicPr>
        <p:blipFill>
          <a:blip r:embed="rId3" cstate="print"/>
          <a:srcRect/>
          <a:stretch>
            <a:fillRect/>
          </a:stretch>
        </p:blipFill>
        <p:spPr bwMode="auto">
          <a:xfrm>
            <a:off x="4247986" y="1052737"/>
            <a:ext cx="4610428" cy="4032448"/>
          </a:xfrm>
          <a:prstGeom prst="rect">
            <a:avLst/>
          </a:prstGeom>
          <a:noFill/>
          <a:ln w="9525">
            <a:noFill/>
            <a:miter lim="800000"/>
            <a:headEnd/>
            <a:tailEnd/>
          </a:ln>
        </p:spPr>
      </p:pic>
    </p:spTree>
    <p:extLst>
      <p:ext uri="{BB962C8B-B14F-4D97-AF65-F5344CB8AC3E}">
        <p14:creationId xmlns:p14="http://schemas.microsoft.com/office/powerpoint/2010/main" val="3781095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KURUMSAL BAŞVURU</a:t>
            </a:r>
            <a:endParaRPr lang="tr-TR" dirty="0"/>
          </a:p>
        </p:txBody>
      </p:sp>
      <p:pic>
        <p:nvPicPr>
          <p:cNvPr id="6" name="9 İçerik Yer Tutucusu" descr="C:\Users\Ayse DILEKMEN\Desktop\ekran kılavuz\kurumsal.JPG"/>
          <p:cNvPicPr>
            <a:picLocks noGrp="1"/>
          </p:cNvPicPr>
          <p:nvPr>
            <p:ph idx="1"/>
          </p:nvPr>
        </p:nvPicPr>
        <p:blipFill>
          <a:blip r:embed="rId2" cstate="print"/>
          <a:srcRect/>
          <a:stretch>
            <a:fillRect/>
          </a:stretch>
        </p:blipFill>
        <p:spPr bwMode="auto">
          <a:xfrm>
            <a:off x="107504" y="1052736"/>
            <a:ext cx="3918857" cy="3789899"/>
          </a:xfrm>
          <a:prstGeom prst="rect">
            <a:avLst/>
          </a:prstGeom>
          <a:noFill/>
          <a:ln w="9525">
            <a:noFill/>
            <a:miter lim="800000"/>
            <a:headEnd/>
            <a:tailEnd/>
          </a:ln>
        </p:spPr>
      </p:pic>
      <p:sp>
        <p:nvSpPr>
          <p:cNvPr id="7" name="Metin kutusu 6"/>
          <p:cNvSpPr txBox="1"/>
          <p:nvPr/>
        </p:nvSpPr>
        <p:spPr>
          <a:xfrm>
            <a:off x="35496" y="4826675"/>
            <a:ext cx="4320480" cy="1477328"/>
          </a:xfrm>
          <a:prstGeom prst="rect">
            <a:avLst/>
          </a:prstGeom>
          <a:noFill/>
        </p:spPr>
        <p:txBody>
          <a:bodyPr wrap="square" rtlCol="0">
            <a:spAutoFit/>
          </a:bodyPr>
          <a:lstStyle/>
          <a:p>
            <a:r>
              <a:rPr lang="tr-TR" b="1" dirty="0" smtClean="0">
                <a:solidFill>
                  <a:schemeClr val="bg2"/>
                </a:solidFill>
              </a:rPr>
              <a:t>Kurumun</a:t>
            </a:r>
            <a:r>
              <a:rPr lang="tr-TR" dirty="0" smtClean="0">
                <a:solidFill>
                  <a:schemeClr val="bg2"/>
                </a:solidFill>
              </a:rPr>
              <a:t> </a:t>
            </a:r>
            <a:r>
              <a:rPr lang="tr-TR" dirty="0">
                <a:solidFill>
                  <a:schemeClr val="bg2"/>
                </a:solidFill>
              </a:rPr>
              <a:t>MEBBİS şifresi ile giriş yapılabilecektir. Açıklamaları okuduğunu ve şartları kabul ettiğini onaylayarak Kurumsal Kullanıcı Girişi tıklanacaktır.</a:t>
            </a:r>
          </a:p>
          <a:p>
            <a:endParaRPr lang="tr-TR" dirty="0"/>
          </a:p>
        </p:txBody>
      </p:sp>
      <p:pic>
        <p:nvPicPr>
          <p:cNvPr id="8" name="8 İçerik Yer Tutucusu" descr="C:\Users\Ayse DILEKMEN\Desktop\2016 yenilikçilik\ekran\kurumsal başvuran.JPG"/>
          <p:cNvPicPr>
            <a:picLocks noGrp="1"/>
          </p:cNvPicPr>
          <p:nvPr>
            <p:ph idx="1"/>
          </p:nvPr>
        </p:nvPicPr>
        <p:blipFill rotWithShape="1">
          <a:blip r:embed="rId3" cstate="print"/>
          <a:srcRect b="2000"/>
          <a:stretch/>
        </p:blipFill>
        <p:spPr bwMode="auto">
          <a:xfrm>
            <a:off x="4537680" y="1052735"/>
            <a:ext cx="4498816" cy="3773939"/>
          </a:xfrm>
          <a:prstGeom prst="rect">
            <a:avLst/>
          </a:prstGeom>
          <a:noFill/>
          <a:ln w="9525">
            <a:noFill/>
            <a:miter lim="800000"/>
            <a:headEnd/>
            <a:tailEnd/>
          </a:ln>
        </p:spPr>
      </p:pic>
      <p:sp>
        <p:nvSpPr>
          <p:cNvPr id="10" name="Metin kutusu 9"/>
          <p:cNvSpPr txBox="1"/>
          <p:nvPr/>
        </p:nvSpPr>
        <p:spPr>
          <a:xfrm>
            <a:off x="4537680" y="4797152"/>
            <a:ext cx="4498816" cy="1477328"/>
          </a:xfrm>
          <a:prstGeom prst="rect">
            <a:avLst/>
          </a:prstGeom>
          <a:noFill/>
        </p:spPr>
        <p:txBody>
          <a:bodyPr wrap="square" rtlCol="0">
            <a:spAutoFit/>
          </a:bodyPr>
          <a:lstStyle/>
          <a:p>
            <a:r>
              <a:rPr lang="tr-TR" dirty="0">
                <a:solidFill>
                  <a:schemeClr val="bg2"/>
                </a:solidFill>
              </a:rPr>
              <a:t>Tüm bilgiler </a:t>
            </a:r>
            <a:r>
              <a:rPr lang="tr-TR" dirty="0" err="1">
                <a:solidFill>
                  <a:schemeClr val="bg2"/>
                </a:solidFill>
              </a:rPr>
              <a:t>MEBBİS’ten</a:t>
            </a:r>
            <a:r>
              <a:rPr lang="tr-TR" dirty="0">
                <a:solidFill>
                  <a:schemeClr val="bg2"/>
                </a:solidFill>
              </a:rPr>
              <a:t> alınmaktadır. Yanlış gelen bilgi ya da eksik bilgiler var ise başvurudan önce bu bilgiler tamamlanmalıdır.</a:t>
            </a:r>
          </a:p>
          <a:p>
            <a:endParaRPr lang="tr-TR" dirty="0">
              <a:solidFill>
                <a:schemeClr val="bg2"/>
              </a:solidFill>
            </a:endParaRPr>
          </a:p>
        </p:txBody>
      </p:sp>
    </p:spTree>
    <p:extLst>
      <p:ext uri="{BB962C8B-B14F-4D97-AF65-F5344CB8AC3E}">
        <p14:creationId xmlns:p14="http://schemas.microsoft.com/office/powerpoint/2010/main" val="3606410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KURUMSAL BAŞVURU</a:t>
            </a:r>
          </a:p>
        </p:txBody>
      </p:sp>
      <p:pic>
        <p:nvPicPr>
          <p:cNvPr id="6" name="4 Resim" descr="C:\Users\Ayse DILEKMEN\Desktop\2016 yenilikçilik\ekran\kurumsal ekip.JPG"/>
          <p:cNvPicPr/>
          <p:nvPr/>
        </p:nvPicPr>
        <p:blipFill>
          <a:blip r:embed="rId2" cstate="print"/>
          <a:srcRect/>
          <a:stretch>
            <a:fillRect/>
          </a:stretch>
        </p:blipFill>
        <p:spPr bwMode="auto">
          <a:xfrm>
            <a:off x="395536" y="1124744"/>
            <a:ext cx="8177906" cy="4320480"/>
          </a:xfrm>
          <a:prstGeom prst="rect">
            <a:avLst/>
          </a:prstGeom>
          <a:noFill/>
          <a:ln w="9525">
            <a:noFill/>
            <a:miter lim="800000"/>
            <a:headEnd/>
            <a:tailEnd/>
          </a:ln>
        </p:spPr>
      </p:pic>
      <p:sp>
        <p:nvSpPr>
          <p:cNvPr id="7" name="Metin kutusu 6"/>
          <p:cNvSpPr txBox="1"/>
          <p:nvPr/>
        </p:nvSpPr>
        <p:spPr>
          <a:xfrm>
            <a:off x="539552" y="5661248"/>
            <a:ext cx="8033890" cy="369332"/>
          </a:xfrm>
          <a:prstGeom prst="rect">
            <a:avLst/>
          </a:prstGeom>
          <a:noFill/>
        </p:spPr>
        <p:txBody>
          <a:bodyPr wrap="square" rtlCol="0">
            <a:spAutoFit/>
          </a:bodyPr>
          <a:lstStyle/>
          <a:p>
            <a:r>
              <a:rPr lang="tr-TR" dirty="0">
                <a:solidFill>
                  <a:schemeClr val="bg2"/>
                </a:solidFill>
              </a:rPr>
              <a:t>En fazla 5 ekip üyesi </a:t>
            </a:r>
            <a:r>
              <a:rPr lang="tr-TR" dirty="0" smtClean="0">
                <a:solidFill>
                  <a:schemeClr val="bg2"/>
                </a:solidFill>
              </a:rPr>
              <a:t>yazılabilmektedir.</a:t>
            </a:r>
            <a:endParaRPr lang="tr-TR" dirty="0">
              <a:solidFill>
                <a:schemeClr val="bg2"/>
              </a:solidFill>
            </a:endParaRPr>
          </a:p>
        </p:txBody>
      </p:sp>
    </p:spTree>
    <p:extLst>
      <p:ext uri="{BB962C8B-B14F-4D97-AF65-F5344CB8AC3E}">
        <p14:creationId xmlns:p14="http://schemas.microsoft.com/office/powerpoint/2010/main" val="2456754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ÖNEMLİ</a:t>
            </a:r>
            <a:endParaRPr lang="tr-TR" dirty="0"/>
          </a:p>
        </p:txBody>
      </p:sp>
      <p:pic>
        <p:nvPicPr>
          <p:cNvPr id="1026" name="Picture 2" descr="ÜNLEM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20"/>
            <a:ext cx="189918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 name="6 Resim" descr="C:\Users\Ayse DILEKMEN\Desktop\2016 yenilikçilik\ekran\liste.JPG"/>
          <p:cNvPicPr/>
          <p:nvPr/>
        </p:nvPicPr>
        <p:blipFill rotWithShape="1">
          <a:blip r:embed="rId3" cstate="print"/>
          <a:srcRect t="8637" r="4582" b="18021"/>
          <a:stretch/>
        </p:blipFill>
        <p:spPr bwMode="auto">
          <a:xfrm>
            <a:off x="3419872" y="3738452"/>
            <a:ext cx="2448271" cy="2672273"/>
          </a:xfrm>
          <a:prstGeom prst="rect">
            <a:avLst/>
          </a:prstGeom>
          <a:noFill/>
          <a:ln w="9525">
            <a:noFill/>
            <a:miter lim="800000"/>
            <a:headEnd/>
            <a:tailEnd/>
          </a:ln>
        </p:spPr>
      </p:pic>
      <p:sp>
        <p:nvSpPr>
          <p:cNvPr id="8" name="Metin kutusu 4"/>
          <p:cNvSpPr txBox="1"/>
          <p:nvPr/>
        </p:nvSpPr>
        <p:spPr>
          <a:xfrm>
            <a:off x="1691680" y="1052736"/>
            <a:ext cx="6995120" cy="2708434"/>
          </a:xfrm>
          <a:prstGeom prst="rect">
            <a:avLst/>
          </a:prstGeom>
          <a:solidFill>
            <a:schemeClr val="tx1"/>
          </a:solidFill>
        </p:spPr>
        <p:txBody>
          <a:bodyPr wrap="square" rtlCol="0">
            <a:spAutoFit/>
          </a:bodyPr>
          <a:lstStyle/>
          <a:p>
            <a:pPr marL="342900" indent="-342900" algn="just">
              <a:lnSpc>
                <a:spcPct val="150000"/>
              </a:lnSpc>
              <a:buFont typeface="Arial" panose="020B0604020202020204" pitchFamily="34" charset="0"/>
              <a:buChar char="•"/>
            </a:pPr>
            <a:r>
              <a:rPr lang="tr-TR" sz="2000" dirty="0" smtClean="0">
                <a:solidFill>
                  <a:schemeClr val="bg2"/>
                </a:solidFill>
              </a:rPr>
              <a:t>Kişi ya da kurumun onayladığı başvurulara sistem otomatik olarak numara vermektedir. </a:t>
            </a:r>
          </a:p>
          <a:p>
            <a:pPr marL="342900" indent="-342900" algn="just">
              <a:lnSpc>
                <a:spcPct val="150000"/>
              </a:lnSpc>
              <a:buFont typeface="Arial" panose="020B0604020202020204" pitchFamily="34" charset="0"/>
              <a:buChar char="•"/>
            </a:pPr>
            <a:r>
              <a:rPr lang="tr-TR" sz="2000" dirty="0" smtClean="0">
                <a:solidFill>
                  <a:schemeClr val="bg2"/>
                </a:solidFill>
              </a:rPr>
              <a:t>Başvurusu tamamlanmış çalışmalar </a:t>
            </a:r>
            <a:r>
              <a:rPr lang="tr-TR" sz="2000" b="1" dirty="0" smtClean="0">
                <a:solidFill>
                  <a:srgbClr val="92D050"/>
                </a:solidFill>
              </a:rPr>
              <a:t>yeşil</a:t>
            </a:r>
            <a:r>
              <a:rPr lang="tr-TR" sz="2000" dirty="0" smtClean="0">
                <a:solidFill>
                  <a:schemeClr val="bg2"/>
                </a:solidFill>
              </a:rPr>
              <a:t> renkte, tamamlanmamış çalışmalar </a:t>
            </a:r>
            <a:r>
              <a:rPr lang="tr-TR" sz="2000" b="1" dirty="0" smtClean="0">
                <a:solidFill>
                  <a:srgbClr val="00B0F0"/>
                </a:solidFill>
              </a:rPr>
              <a:t>mavi</a:t>
            </a:r>
            <a:r>
              <a:rPr lang="tr-TR" sz="2000" dirty="0" smtClean="0">
                <a:solidFill>
                  <a:schemeClr val="bg2"/>
                </a:solidFill>
              </a:rPr>
              <a:t> renkte sıralanmıştır.</a:t>
            </a:r>
          </a:p>
          <a:p>
            <a:pPr marL="342900" indent="-342900" algn="just">
              <a:lnSpc>
                <a:spcPct val="150000"/>
              </a:lnSpc>
              <a:buFont typeface="Arial" panose="020B0604020202020204" pitchFamily="34" charset="0"/>
              <a:buChar char="•"/>
            </a:pPr>
            <a:r>
              <a:rPr lang="tr-TR" sz="2000" dirty="0" smtClean="0">
                <a:solidFill>
                  <a:schemeClr val="bg2"/>
                </a:solidFill>
              </a:rPr>
              <a:t>Mavi renkte kalmış başvurular </a:t>
            </a:r>
            <a:r>
              <a:rPr lang="tr-TR" sz="2000" b="1" dirty="0" smtClean="0">
                <a:solidFill>
                  <a:schemeClr val="bg2"/>
                </a:solidFill>
              </a:rPr>
              <a:t>değerlendirilmeyecektir.</a:t>
            </a:r>
          </a:p>
          <a:p>
            <a:pPr marL="285750" indent="-285750"/>
            <a:endParaRPr lang="tr-TR" sz="2000" dirty="0" smtClean="0">
              <a:solidFill>
                <a:schemeClr val="bg2"/>
              </a:solidFill>
            </a:endParaRPr>
          </a:p>
        </p:txBody>
      </p:sp>
    </p:spTree>
    <p:extLst>
      <p:ext uri="{BB962C8B-B14F-4D97-AF65-F5344CB8AC3E}">
        <p14:creationId xmlns:p14="http://schemas.microsoft.com/office/powerpoint/2010/main" val="3860610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BİREYSEL BAŞVURU (BAĞIMSIZ)</a:t>
            </a:r>
          </a:p>
        </p:txBody>
      </p:sp>
      <p:pic>
        <p:nvPicPr>
          <p:cNvPr id="6" name="5 Resim" descr="cid:image001.png@01D18067.195235E0"/>
          <p:cNvPicPr/>
          <p:nvPr/>
        </p:nvPicPr>
        <p:blipFill rotWithShape="1">
          <a:blip r:embed="rId2" r:link="rId3" cstate="print"/>
          <a:srcRect l="10796" t="4115" r="10035" b="7395"/>
          <a:stretch/>
        </p:blipFill>
        <p:spPr bwMode="auto">
          <a:xfrm>
            <a:off x="2843808" y="1052736"/>
            <a:ext cx="3456384" cy="3528392"/>
          </a:xfrm>
          <a:prstGeom prst="rect">
            <a:avLst/>
          </a:prstGeom>
          <a:noFill/>
          <a:ln w="9525">
            <a:noFill/>
            <a:miter lim="800000"/>
            <a:headEnd/>
            <a:tailEnd/>
          </a:ln>
        </p:spPr>
      </p:pic>
      <p:sp>
        <p:nvSpPr>
          <p:cNvPr id="7" name="Metin kutusu 6"/>
          <p:cNvSpPr txBox="1"/>
          <p:nvPr/>
        </p:nvSpPr>
        <p:spPr>
          <a:xfrm>
            <a:off x="395536" y="4699010"/>
            <a:ext cx="8568952" cy="1754326"/>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chemeClr val="bg2"/>
                </a:solidFill>
              </a:rPr>
              <a:t>Kendine </a:t>
            </a:r>
            <a:r>
              <a:rPr lang="tr-TR" dirty="0">
                <a:solidFill>
                  <a:schemeClr val="bg2"/>
                </a:solidFill>
              </a:rPr>
              <a:t>ve Yakınına ait TC Kimlik numarası ve Nüfus Cüzdanı Cilt numarası</a:t>
            </a:r>
          </a:p>
          <a:p>
            <a:r>
              <a:rPr lang="tr-TR" dirty="0">
                <a:solidFill>
                  <a:schemeClr val="bg2"/>
                </a:solidFill>
              </a:rPr>
              <a:t>      kullanılarak giriş yapılır.</a:t>
            </a:r>
          </a:p>
          <a:p>
            <a:pPr marL="285750" indent="-285750">
              <a:buFont typeface="Arial" panose="020B0604020202020204" pitchFamily="34" charset="0"/>
              <a:buChar char="•"/>
            </a:pPr>
            <a:r>
              <a:rPr lang="tr-TR" dirty="0">
                <a:solidFill>
                  <a:schemeClr val="bg2"/>
                </a:solidFill>
              </a:rPr>
              <a:t>Kişinin yakını anne, baba, eş, çocuk, kardeş olabilir. Bunun harici kabul edilmez. </a:t>
            </a:r>
          </a:p>
          <a:p>
            <a:pPr marL="285750" indent="-285750">
              <a:buFont typeface="Arial" panose="020B0604020202020204" pitchFamily="34" charset="0"/>
              <a:buChar char="•"/>
            </a:pPr>
            <a:r>
              <a:rPr lang="tr-TR" dirty="0">
                <a:solidFill>
                  <a:schemeClr val="bg2"/>
                </a:solidFill>
              </a:rPr>
              <a:t>‘Açıklamaları okudum tüm şartları kabul ediyorum’ kutucuğu işaretlenmeden girişe izin verilmez.</a:t>
            </a:r>
          </a:p>
          <a:p>
            <a:endParaRPr lang="tr-TR" dirty="0">
              <a:solidFill>
                <a:schemeClr val="bg2"/>
              </a:solidFill>
            </a:endParaRPr>
          </a:p>
        </p:txBody>
      </p:sp>
    </p:spTree>
    <p:extLst>
      <p:ext uri="{BB962C8B-B14F-4D97-AF65-F5344CB8AC3E}">
        <p14:creationId xmlns:p14="http://schemas.microsoft.com/office/powerpoint/2010/main" val="3398714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3608" y="72008"/>
            <a:ext cx="7200800" cy="836712"/>
          </a:xfrm>
        </p:spPr>
        <p:txBody>
          <a:bodyPr/>
          <a:lstStyle/>
          <a:p>
            <a:r>
              <a:rPr lang="tr-TR" dirty="0" smtClean="0"/>
              <a:t>BİREYSEL BAŞVURU (BAĞIMSIZ)</a:t>
            </a:r>
            <a:endParaRPr lang="tr-TR" dirty="0"/>
          </a:p>
        </p:txBody>
      </p:sp>
      <p:pic>
        <p:nvPicPr>
          <p:cNvPr id="6" name="3 İçerik Yer Tutucusu" descr="C:\Users\Ayse DILEKMEN\Desktop\2016 yenilikçilik\ekran\ILGIN.jpg"/>
          <p:cNvPicPr>
            <a:picLocks noGrp="1"/>
          </p:cNvPicPr>
          <p:nvPr>
            <p:ph idx="1"/>
          </p:nvPr>
        </p:nvPicPr>
        <p:blipFill>
          <a:blip r:embed="rId2" cstate="print"/>
          <a:srcRect/>
          <a:stretch>
            <a:fillRect/>
          </a:stretch>
        </p:blipFill>
        <p:spPr bwMode="auto">
          <a:xfrm>
            <a:off x="563216" y="980728"/>
            <a:ext cx="8123584" cy="2880320"/>
          </a:xfrm>
          <a:prstGeom prst="rect">
            <a:avLst/>
          </a:prstGeom>
          <a:noFill/>
          <a:ln w="9525">
            <a:noFill/>
            <a:miter lim="800000"/>
            <a:headEnd/>
            <a:tailEnd/>
          </a:ln>
        </p:spPr>
      </p:pic>
      <p:sp>
        <p:nvSpPr>
          <p:cNvPr id="7" name="Metin kutusu 6"/>
          <p:cNvSpPr txBox="1"/>
          <p:nvPr/>
        </p:nvSpPr>
        <p:spPr>
          <a:xfrm>
            <a:off x="327895" y="3933056"/>
            <a:ext cx="8352928" cy="3139321"/>
          </a:xfrm>
          <a:prstGeom prst="rect">
            <a:avLst/>
          </a:prstGeom>
          <a:noFill/>
        </p:spPr>
        <p:txBody>
          <a:bodyPr wrap="square" rtlCol="0">
            <a:spAutoFit/>
          </a:bodyPr>
          <a:lstStyle/>
          <a:p>
            <a:pPr marL="285750" indent="-285750" algn="just">
              <a:buFont typeface="Arial" panose="020B0604020202020204" pitchFamily="34" charset="0"/>
              <a:buChar char="•"/>
            </a:pPr>
            <a:r>
              <a:rPr lang="tr-TR" dirty="0">
                <a:solidFill>
                  <a:schemeClr val="bg2"/>
                </a:solidFill>
              </a:rPr>
              <a:t>Öncelikle “2016/6 sayılı </a:t>
            </a:r>
            <a:r>
              <a:rPr lang="tr-TR" dirty="0" err="1" smtClean="0">
                <a:solidFill>
                  <a:schemeClr val="bg2"/>
                </a:solidFill>
              </a:rPr>
              <a:t>Genelge’de</a:t>
            </a:r>
            <a:r>
              <a:rPr lang="tr-TR" dirty="0" smtClean="0">
                <a:solidFill>
                  <a:schemeClr val="bg2"/>
                </a:solidFill>
              </a:rPr>
              <a:t> </a:t>
            </a:r>
            <a:r>
              <a:rPr lang="tr-TR" dirty="0">
                <a:solidFill>
                  <a:schemeClr val="bg2"/>
                </a:solidFill>
              </a:rPr>
              <a:t>yer alan hükümleri okudum; kabul, beyan ve taahhüt ederim.” ifadesi işaretlenmelidir</a:t>
            </a:r>
            <a:r>
              <a:rPr lang="tr-TR" dirty="0" smtClean="0">
                <a:solidFill>
                  <a:schemeClr val="bg2"/>
                </a:solidFill>
              </a:rPr>
              <a:t>.</a:t>
            </a:r>
            <a:endParaRPr lang="tr-TR" dirty="0">
              <a:solidFill>
                <a:schemeClr val="bg2"/>
              </a:solidFill>
            </a:endParaRPr>
          </a:p>
          <a:p>
            <a:pPr marL="285750" indent="-285750" algn="just">
              <a:buFont typeface="Arial" panose="020B0604020202020204" pitchFamily="34" charset="0"/>
              <a:buChar char="•"/>
            </a:pPr>
            <a:r>
              <a:rPr lang="tr-TR" dirty="0">
                <a:solidFill>
                  <a:schemeClr val="bg2"/>
                </a:solidFill>
              </a:rPr>
              <a:t>Ekle butonu tıklanarak istenen tüm bilgiler doldurulmalıdır</a:t>
            </a:r>
            <a:r>
              <a:rPr lang="tr-TR" dirty="0" smtClean="0">
                <a:solidFill>
                  <a:schemeClr val="bg2"/>
                </a:solidFill>
              </a:rPr>
              <a:t>.</a:t>
            </a:r>
          </a:p>
          <a:p>
            <a:pPr marL="285750" indent="-285750">
              <a:buFont typeface="Arial" panose="020B0604020202020204" pitchFamily="34" charset="0"/>
              <a:buChar char="•"/>
            </a:pPr>
            <a:r>
              <a:rPr lang="tr-TR" dirty="0">
                <a:solidFill>
                  <a:schemeClr val="bg2"/>
                </a:solidFill>
              </a:rPr>
              <a:t>Çalışmanın uygulandığı kurum başvuranın görev yaptığı kurumdan farklı olabilmektedir. (yapılan hatalardan biri)</a:t>
            </a:r>
          </a:p>
          <a:p>
            <a:pPr marL="285750" indent="-285750">
              <a:buFont typeface="Arial" panose="020B0604020202020204" pitchFamily="34" charset="0"/>
              <a:buChar char="•"/>
            </a:pPr>
            <a:r>
              <a:rPr lang="tr-TR" dirty="0">
                <a:solidFill>
                  <a:schemeClr val="bg2"/>
                </a:solidFill>
              </a:rPr>
              <a:t>Çalışmaya ait bilgiler girildikten sonra yükle butonu ile daha önce hazırlanmış ve bilgisayara (</a:t>
            </a:r>
            <a:r>
              <a:rPr lang="tr-TR" dirty="0" err="1">
                <a:solidFill>
                  <a:schemeClr val="bg2"/>
                </a:solidFill>
              </a:rPr>
              <a:t>pdf</a:t>
            </a:r>
            <a:r>
              <a:rPr lang="tr-TR" dirty="0">
                <a:solidFill>
                  <a:schemeClr val="bg2"/>
                </a:solidFill>
              </a:rPr>
              <a:t>) formatında kaydedilmiş rapor sisteme yüklenmelidir. Yükleme işlemi sorunsuz tamamlanmış  ise yeşil, sorun varsa kırmızı nokta belirir.</a:t>
            </a:r>
          </a:p>
          <a:p>
            <a:pPr marL="285750" indent="-285750" algn="just">
              <a:buFont typeface="Arial" panose="020B0604020202020204" pitchFamily="34" charset="0"/>
              <a:buChar char="•"/>
            </a:pPr>
            <a:endParaRPr lang="tr-TR" dirty="0">
              <a:solidFill>
                <a:schemeClr val="bg2"/>
              </a:solidFill>
            </a:endParaRPr>
          </a:p>
          <a:p>
            <a:endParaRPr lang="tr-TR" dirty="0">
              <a:solidFill>
                <a:schemeClr val="bg2"/>
              </a:solidFill>
            </a:endParaRPr>
          </a:p>
        </p:txBody>
      </p:sp>
    </p:spTree>
    <p:extLst>
      <p:ext uri="{BB962C8B-B14F-4D97-AF65-F5344CB8AC3E}">
        <p14:creationId xmlns:p14="http://schemas.microsoft.com/office/powerpoint/2010/main" val="4229452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2988" y="0"/>
            <a:ext cx="6913562" cy="908050"/>
          </a:xfrm>
        </p:spPr>
        <p:txBody>
          <a:bodyPr/>
          <a:lstStyle/>
          <a:p>
            <a:pPr>
              <a:defRPr/>
            </a:pPr>
            <a:r>
              <a:rPr lang="tr-TR" dirty="0" smtClean="0"/>
              <a:t>TEŞEKKÜR EDERİZ</a:t>
            </a:r>
            <a:endParaRPr lang="tr-TR" dirty="0"/>
          </a:p>
        </p:txBody>
      </p:sp>
      <p:sp>
        <p:nvSpPr>
          <p:cNvPr id="6" name="Dikdörtgen 5"/>
          <p:cNvSpPr/>
          <p:nvPr/>
        </p:nvSpPr>
        <p:spPr>
          <a:xfrm>
            <a:off x="755577" y="2204864"/>
            <a:ext cx="7467802" cy="1938992"/>
          </a:xfrm>
          <a:prstGeom prst="rect">
            <a:avLst/>
          </a:prstGeom>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tr-TR" sz="4000" b="1" dirty="0" smtClean="0">
                <a:ln>
                  <a:solidFill>
                    <a:schemeClr val="bg2"/>
                  </a:solidFill>
                </a:ln>
                <a:solidFill>
                  <a:srgbClr val="AABAC0"/>
                </a:solidFill>
              </a:rPr>
              <a:t>MUĞLA</a:t>
            </a:r>
            <a:endParaRPr lang="tr-TR" sz="4000" b="1" dirty="0">
              <a:ln>
                <a:solidFill>
                  <a:schemeClr val="bg2"/>
                </a:solidFill>
              </a:ln>
              <a:solidFill>
                <a:srgbClr val="AABAC0"/>
              </a:solidFill>
            </a:endParaRPr>
          </a:p>
          <a:p>
            <a:pPr algn="ctr">
              <a:defRPr/>
            </a:pPr>
            <a:r>
              <a:rPr lang="tr-TR" sz="4000" b="1" dirty="0">
                <a:ln>
                  <a:solidFill>
                    <a:schemeClr val="bg2"/>
                  </a:solidFill>
                </a:ln>
                <a:solidFill>
                  <a:srgbClr val="AABAC0"/>
                </a:solidFill>
              </a:rPr>
              <a:t>MİLLİ EĞİTİM MÜDÜRLÜĞÜ</a:t>
            </a:r>
          </a:p>
          <a:p>
            <a:pPr algn="ctr">
              <a:defRPr/>
            </a:pPr>
            <a:r>
              <a:rPr lang="tr-TR" sz="4000" b="1" dirty="0">
                <a:ln>
                  <a:solidFill>
                    <a:schemeClr val="bg2"/>
                  </a:solidFill>
                </a:ln>
                <a:solidFill>
                  <a:srgbClr val="AABAC0"/>
                </a:solidFill>
              </a:rPr>
              <a:t>AR-GE BİRİMİ</a:t>
            </a:r>
          </a:p>
        </p:txBody>
      </p:sp>
      <p:sp>
        <p:nvSpPr>
          <p:cNvPr id="3" name="Metin kutusu 2"/>
          <p:cNvSpPr txBox="1"/>
          <p:nvPr/>
        </p:nvSpPr>
        <p:spPr>
          <a:xfrm>
            <a:off x="720080" y="4221088"/>
            <a:ext cx="8028384" cy="369332"/>
          </a:xfrm>
          <a:prstGeom prst="rect">
            <a:avLst/>
          </a:prstGeom>
          <a:noFill/>
        </p:spPr>
        <p:txBody>
          <a:bodyPr wrap="square" rtlCol="0">
            <a:spAutoFit/>
          </a:bodyPr>
          <a:lstStyle/>
          <a:p>
            <a:endParaRPr lang="tr-TR" dirty="0">
              <a:solidFill>
                <a:schemeClr val="bg2"/>
              </a:solidFill>
            </a:endParaRPr>
          </a:p>
        </p:txBody>
      </p:sp>
    </p:spTree>
    <p:extLst>
      <p:ext uri="{BB962C8B-B14F-4D97-AF65-F5344CB8AC3E}">
        <p14:creationId xmlns:p14="http://schemas.microsoft.com/office/powerpoint/2010/main" val="384421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59632" y="260648"/>
            <a:ext cx="6552728" cy="461665"/>
          </a:xfrm>
          <a:prstGeom prst="rect">
            <a:avLst/>
          </a:prstGeom>
          <a:noFill/>
        </p:spPr>
        <p:txBody>
          <a:bodyPr wrap="square" rtlCol="0">
            <a:spAutoFit/>
          </a:bodyPr>
          <a:lstStyle/>
          <a:p>
            <a:pPr algn="ctr"/>
            <a:r>
              <a:rPr lang="tr-TR" sz="2400" b="1" dirty="0" smtClean="0"/>
              <a:t>BAŞVURU SİSTEMİNE GİRİŞ</a:t>
            </a:r>
            <a:endParaRPr lang="tr-TR" sz="2400" b="1" dirty="0"/>
          </a:p>
        </p:txBody>
      </p:sp>
      <p:sp>
        <p:nvSpPr>
          <p:cNvPr id="3" name="Dikdörtgen 2"/>
          <p:cNvSpPr/>
          <p:nvPr/>
        </p:nvSpPr>
        <p:spPr>
          <a:xfrm>
            <a:off x="2123728" y="6021288"/>
            <a:ext cx="5245753" cy="707886"/>
          </a:xfrm>
          <a:prstGeom prst="rect">
            <a:avLst/>
          </a:prstGeom>
        </p:spPr>
        <p:txBody>
          <a:bodyPr wrap="square">
            <a:spAutoFit/>
          </a:bodyPr>
          <a:lstStyle/>
          <a:p>
            <a:r>
              <a:rPr lang="tr-TR" sz="4000" dirty="0">
                <a:solidFill>
                  <a:schemeClr val="bg2"/>
                </a:solidFill>
              </a:rPr>
              <a:t>http://</a:t>
            </a:r>
            <a:r>
              <a:rPr lang="tr-TR" sz="4000" dirty="0" smtClean="0">
                <a:solidFill>
                  <a:schemeClr val="bg2"/>
                </a:solidFill>
              </a:rPr>
              <a:t>eoyo.meb.gov.tr</a:t>
            </a:r>
            <a:endParaRPr lang="tr-TR" sz="4000" dirty="0">
              <a:solidFill>
                <a:schemeClr val="bg2"/>
              </a:solidFill>
            </a:endParaRPr>
          </a:p>
        </p:txBody>
      </p:sp>
      <p:sp>
        <p:nvSpPr>
          <p:cNvPr id="4" name="Metin kutusu 3"/>
          <p:cNvSpPr txBox="1"/>
          <p:nvPr/>
        </p:nvSpPr>
        <p:spPr>
          <a:xfrm>
            <a:off x="323528" y="1628800"/>
            <a:ext cx="8568952" cy="1815882"/>
          </a:xfrm>
          <a:prstGeom prst="rect">
            <a:avLst/>
          </a:prstGeom>
          <a:noFill/>
        </p:spPr>
        <p:txBody>
          <a:bodyPr wrap="square" rtlCol="0">
            <a:spAutoFit/>
          </a:bodyPr>
          <a:lstStyle/>
          <a:p>
            <a:r>
              <a:rPr lang="tr-TR" sz="2800" dirty="0" smtClean="0">
                <a:solidFill>
                  <a:schemeClr val="bg2"/>
                </a:solidFill>
              </a:rPr>
              <a:t>	Başvurular </a:t>
            </a:r>
            <a:r>
              <a:rPr lang="tr-TR" sz="2800" dirty="0">
                <a:solidFill>
                  <a:schemeClr val="bg2"/>
                </a:solidFill>
              </a:rPr>
              <a:t>bireysel ve kurumsal olarak </a:t>
            </a:r>
            <a:r>
              <a:rPr lang="tr-TR" sz="2800" dirty="0">
                <a:solidFill>
                  <a:schemeClr val="bg1"/>
                </a:solidFill>
                <a:hlinkClick r:id="rId2"/>
              </a:rPr>
              <a:t>http://</a:t>
            </a:r>
            <a:r>
              <a:rPr lang="tr-TR" sz="2800" dirty="0" smtClean="0">
                <a:solidFill>
                  <a:schemeClr val="bg1"/>
                </a:solidFill>
                <a:hlinkClick r:id="rId2"/>
              </a:rPr>
              <a:t>eoyo.meb.gov.tr</a:t>
            </a:r>
            <a:r>
              <a:rPr lang="tr-TR" sz="2800" dirty="0" smtClean="0">
                <a:solidFill>
                  <a:schemeClr val="bg1"/>
                </a:solidFill>
              </a:rPr>
              <a:t> </a:t>
            </a:r>
            <a:r>
              <a:rPr lang="tr-TR" sz="2800" dirty="0" smtClean="0">
                <a:solidFill>
                  <a:schemeClr val="bg2"/>
                </a:solidFill>
              </a:rPr>
              <a:t>adresi </a:t>
            </a:r>
            <a:r>
              <a:rPr lang="tr-TR" sz="2800" dirty="0">
                <a:solidFill>
                  <a:schemeClr val="bg2"/>
                </a:solidFill>
              </a:rPr>
              <a:t>üzerinden elektronik ortamda yapılacaktır.</a:t>
            </a:r>
            <a:br>
              <a:rPr lang="tr-TR" sz="2800" dirty="0">
                <a:solidFill>
                  <a:schemeClr val="bg2"/>
                </a:solidFill>
              </a:rPr>
            </a:br>
            <a:endParaRPr lang="tr-TR" sz="2800" dirty="0">
              <a:solidFill>
                <a:schemeClr val="bg2"/>
              </a:solidFill>
            </a:endParaRPr>
          </a:p>
        </p:txBody>
      </p:sp>
      <p:pic>
        <p:nvPicPr>
          <p:cNvPr id="8" name="Resim 7"/>
          <p:cNvPicPr>
            <a:picLocks noChangeAspect="1"/>
          </p:cNvPicPr>
          <p:nvPr/>
        </p:nvPicPr>
        <p:blipFill>
          <a:blip r:embed="rId3"/>
          <a:stretch>
            <a:fillRect/>
          </a:stretch>
        </p:blipFill>
        <p:spPr>
          <a:xfrm>
            <a:off x="1691680" y="3333524"/>
            <a:ext cx="5832648" cy="2439780"/>
          </a:xfrm>
          <a:prstGeom prst="rect">
            <a:avLst/>
          </a:prstGeom>
        </p:spPr>
      </p:pic>
    </p:spTree>
    <p:extLst>
      <p:ext uri="{BB962C8B-B14F-4D97-AF65-F5344CB8AC3E}">
        <p14:creationId xmlns:p14="http://schemas.microsoft.com/office/powerpoint/2010/main" val="419237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AÇIKLAMALAR</a:t>
            </a:r>
            <a:endParaRPr lang="tr-TR" dirty="0"/>
          </a:p>
        </p:txBody>
      </p:sp>
      <p:sp>
        <p:nvSpPr>
          <p:cNvPr id="3" name="İçerik Yer Tutucusu 2"/>
          <p:cNvSpPr>
            <a:spLocks noGrp="1"/>
          </p:cNvSpPr>
          <p:nvPr>
            <p:ph sz="half" idx="1"/>
          </p:nvPr>
        </p:nvSpPr>
        <p:spPr>
          <a:xfrm>
            <a:off x="107504" y="1412776"/>
            <a:ext cx="8496944" cy="5184576"/>
          </a:xfrm>
        </p:spPr>
        <p:txBody>
          <a:bodyPr/>
          <a:lstStyle/>
          <a:p>
            <a:r>
              <a:rPr lang="tr-TR" dirty="0">
                <a:solidFill>
                  <a:schemeClr val="bg1"/>
                </a:solidFill>
              </a:rPr>
              <a:t>Başvuru işlemini yapmadan önce açıklamaların okunması gerekmektedir. </a:t>
            </a:r>
            <a:endParaRPr lang="tr-TR" dirty="0" smtClean="0">
              <a:solidFill>
                <a:schemeClr val="bg1"/>
              </a:solidFill>
            </a:endParaRPr>
          </a:p>
          <a:p>
            <a:endParaRPr lang="tr-TR" dirty="0">
              <a:solidFill>
                <a:schemeClr val="bg1"/>
              </a:solidFill>
            </a:endParaRPr>
          </a:p>
          <a:p>
            <a:pPr marL="0" indent="0" algn="ctr">
              <a:buNone/>
            </a:pPr>
            <a:r>
              <a:rPr lang="tr-TR" dirty="0"/>
              <a:t>AÇIKLAMALAR </a:t>
            </a:r>
            <a:endParaRPr lang="tr-TR" dirty="0" smtClean="0"/>
          </a:p>
          <a:p>
            <a:pPr>
              <a:lnSpc>
                <a:spcPct val="200000"/>
              </a:lnSpc>
            </a:pPr>
            <a:r>
              <a:rPr lang="tr-TR" dirty="0" smtClean="0"/>
              <a:t>1</a:t>
            </a:r>
            <a:r>
              <a:rPr lang="tr-TR" dirty="0"/>
              <a:t>. Rapor metni, Ek-1 deki formata uygun, açık ve anlaşılır bir Türkçe ile en fazla 8 sayfa ve 3 MB boyutunda olacaktır. (Times New Roman, 11 punto, 1,15 satır aralığı) </a:t>
            </a:r>
            <a:endParaRPr lang="tr-TR" dirty="0" smtClean="0"/>
          </a:p>
          <a:p>
            <a:pPr>
              <a:lnSpc>
                <a:spcPct val="200000"/>
              </a:lnSpc>
            </a:pPr>
            <a:r>
              <a:rPr lang="tr-TR" dirty="0" smtClean="0"/>
              <a:t>2</a:t>
            </a:r>
            <a:r>
              <a:rPr lang="tr-TR" dirty="0"/>
              <a:t>. Çalışma; özgün, etik değerlere uygun, alıntılardan ve birbirini tekrarlayan projelerden uzak yenilikçi düşünmeyi destekler şekilde olacaktır. </a:t>
            </a:r>
            <a:endParaRPr lang="tr-TR" dirty="0" smtClean="0"/>
          </a:p>
          <a:p>
            <a:pPr>
              <a:lnSpc>
                <a:spcPct val="200000"/>
              </a:lnSpc>
            </a:pPr>
            <a:r>
              <a:rPr lang="tr-TR" dirty="0" smtClean="0"/>
              <a:t>3</a:t>
            </a:r>
            <a:r>
              <a:rPr lang="tr-TR" dirty="0"/>
              <a:t>. Kurumsal başvuru çalışma ekibi en fazla 5 kişiden oluşacaktır</a:t>
            </a:r>
            <a:endParaRPr lang="tr-TR" dirty="0">
              <a:solidFill>
                <a:schemeClr val="bg1"/>
              </a:solidFill>
            </a:endParaRPr>
          </a:p>
          <a:p>
            <a:endParaRPr lang="tr-TR" dirty="0"/>
          </a:p>
        </p:txBody>
      </p:sp>
      <p:pic>
        <p:nvPicPr>
          <p:cNvPr id="6" name="4 İçerik Yer Tutucusu" descr="C:\Users\Ayse DILEKMEN\Desktop\ekran kılavuz\açık.JPG"/>
          <p:cNvPicPr>
            <a:picLocks noGrp="1"/>
          </p:cNvPicPr>
          <p:nvPr>
            <p:ph idx="1"/>
          </p:nvPr>
        </p:nvPicPr>
        <p:blipFill>
          <a:blip r:embed="rId2" cstate="print"/>
          <a:srcRect/>
          <a:stretch>
            <a:fillRect/>
          </a:stretch>
        </p:blipFill>
        <p:spPr bwMode="auto">
          <a:xfrm>
            <a:off x="7880920" y="1124744"/>
            <a:ext cx="1155576" cy="1152128"/>
          </a:xfrm>
          <a:prstGeom prst="rect">
            <a:avLst/>
          </a:prstGeom>
          <a:noFill/>
          <a:ln w="9525">
            <a:noFill/>
            <a:miter lim="800000"/>
            <a:headEnd/>
            <a:tailEnd/>
          </a:ln>
        </p:spPr>
      </p:pic>
    </p:spTree>
    <p:extLst>
      <p:ext uri="{BB962C8B-B14F-4D97-AF65-F5344CB8AC3E}">
        <p14:creationId xmlns:p14="http://schemas.microsoft.com/office/powerpoint/2010/main" val="565463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600" y="72008"/>
            <a:ext cx="7200800" cy="836712"/>
          </a:xfrm>
        </p:spPr>
        <p:txBody>
          <a:bodyPr/>
          <a:lstStyle/>
          <a:p>
            <a:r>
              <a:rPr lang="tr-TR" dirty="0"/>
              <a:t>AÇIKLAMALAR</a:t>
            </a:r>
          </a:p>
        </p:txBody>
      </p:sp>
      <p:sp>
        <p:nvSpPr>
          <p:cNvPr id="6" name="İçerik Yer Tutucusu 2"/>
          <p:cNvSpPr>
            <a:spLocks noGrp="1"/>
          </p:cNvSpPr>
          <p:nvPr>
            <p:ph sz="half" idx="1"/>
          </p:nvPr>
        </p:nvSpPr>
        <p:spPr>
          <a:xfrm>
            <a:off x="323528" y="1196752"/>
            <a:ext cx="8496944" cy="5184576"/>
          </a:xfrm>
        </p:spPr>
        <p:txBody>
          <a:bodyPr/>
          <a:lstStyle/>
          <a:p>
            <a:pPr lvl="0">
              <a:lnSpc>
                <a:spcPct val="200000"/>
              </a:lnSpc>
            </a:pPr>
            <a:r>
              <a:rPr lang="tr-TR" dirty="0"/>
              <a:t>4- Kurumsal başvurularda ekip üyelerinden bazıları, kurum personeli veya öğrenci olmayabilir. </a:t>
            </a:r>
          </a:p>
          <a:p>
            <a:pPr lvl="0">
              <a:lnSpc>
                <a:spcPct val="200000"/>
              </a:lnSpc>
            </a:pPr>
            <a:r>
              <a:rPr lang="tr-TR" dirty="0"/>
              <a:t>5- Bir kurum, her kategoriden yalnız bir başvuru yapmak kaydı ile birden fazla başvuru yapabilecektir.</a:t>
            </a:r>
          </a:p>
          <a:p>
            <a:pPr lvl="0">
              <a:lnSpc>
                <a:spcPct val="200000"/>
              </a:lnSpc>
            </a:pPr>
            <a:r>
              <a:rPr lang="tr-TR" dirty="0"/>
              <a:t>6- Bir kişi, her kategoriden yalnız bir başvuru yapabilecektir.</a:t>
            </a:r>
          </a:p>
          <a:p>
            <a:pPr lvl="0">
              <a:lnSpc>
                <a:spcPct val="200000"/>
              </a:lnSpc>
            </a:pPr>
            <a:r>
              <a:rPr lang="tr-TR" dirty="0"/>
              <a:t>7- Kurumsal başvuruda bir kişi ekip üyesi olarak yalnız bir çalışmada görev alabilecektir</a:t>
            </a:r>
            <a:r>
              <a:rPr lang="tr-TR" dirty="0" smtClean="0"/>
              <a:t>.</a:t>
            </a:r>
          </a:p>
          <a:p>
            <a:pPr>
              <a:lnSpc>
                <a:spcPct val="200000"/>
              </a:lnSpc>
            </a:pPr>
            <a:r>
              <a:rPr lang="tr-TR" dirty="0"/>
              <a:t>8- Kurumsal başvurularda il/ilçe milli eğitim müdürleri ekip üyesi olarak belirtilmeyecektir. </a:t>
            </a:r>
          </a:p>
          <a:p>
            <a:pPr marL="0" lvl="0" indent="0">
              <a:lnSpc>
                <a:spcPct val="200000"/>
              </a:lnSpc>
              <a:buNone/>
            </a:pPr>
            <a:endParaRPr lang="tr-TR" dirty="0"/>
          </a:p>
          <a:p>
            <a:endParaRPr lang="tr-TR" dirty="0"/>
          </a:p>
        </p:txBody>
      </p:sp>
    </p:spTree>
    <p:extLst>
      <p:ext uri="{BB962C8B-B14F-4D97-AF65-F5344CB8AC3E}">
        <p14:creationId xmlns:p14="http://schemas.microsoft.com/office/powerpoint/2010/main" val="2431101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AÇIKLAMALAR</a:t>
            </a:r>
          </a:p>
        </p:txBody>
      </p:sp>
      <p:sp>
        <p:nvSpPr>
          <p:cNvPr id="6" name="İçerik Yer Tutucusu 2"/>
          <p:cNvSpPr>
            <a:spLocks noGrp="1"/>
          </p:cNvSpPr>
          <p:nvPr>
            <p:ph sz="half" idx="1"/>
          </p:nvPr>
        </p:nvSpPr>
        <p:spPr>
          <a:xfrm>
            <a:off x="107504" y="1196752"/>
            <a:ext cx="8784976" cy="5120482"/>
          </a:xfrm>
        </p:spPr>
        <p:txBody>
          <a:bodyPr/>
          <a:lstStyle/>
          <a:p>
            <a:pPr lvl="0">
              <a:lnSpc>
                <a:spcPct val="200000"/>
              </a:lnSpc>
            </a:pPr>
            <a:r>
              <a:rPr lang="tr-TR" dirty="0"/>
              <a:t>9- Sonuçları alınmamış projeler değerlendirilmeyecektir.</a:t>
            </a:r>
          </a:p>
          <a:p>
            <a:pPr lvl="0">
              <a:lnSpc>
                <a:spcPct val="200000"/>
              </a:lnSpc>
            </a:pPr>
            <a:r>
              <a:rPr lang="tr-TR" dirty="0"/>
              <a:t>10- Bireysel başvuruda, çalışma ekibi oluşturulmayacaktır.</a:t>
            </a:r>
          </a:p>
          <a:p>
            <a:pPr lvl="0">
              <a:lnSpc>
                <a:spcPct val="200000"/>
              </a:lnSpc>
            </a:pPr>
            <a:r>
              <a:rPr lang="tr-TR" dirty="0"/>
              <a:t>11- Başvuru sürecinde; çalışma ile ilgili tanıtım sunusu; çalışmanın hedef kitlesini ve fayda/önemini ön plana çıkaran görüntülerin yer aldığı 3 </a:t>
            </a:r>
            <a:r>
              <a:rPr lang="tr-TR" dirty="0" err="1"/>
              <a:t>dk</a:t>
            </a:r>
            <a:r>
              <a:rPr lang="tr-TR" dirty="0"/>
              <a:t> ile sınırlı HD çözünürlük kalitesinde video hazırlanacak ve istenildiğinde Bakanlığa gönderilecektir</a:t>
            </a:r>
            <a:r>
              <a:rPr lang="tr-TR" dirty="0" smtClean="0"/>
              <a:t>.</a:t>
            </a:r>
          </a:p>
          <a:p>
            <a:pPr>
              <a:lnSpc>
                <a:spcPct val="200000"/>
              </a:lnSpc>
            </a:pPr>
            <a:r>
              <a:rPr lang="tr-TR" dirty="0"/>
              <a:t>12- Rapor metninde ve raporda geçen görsellerde kesinlikle il, ilçe, kurum, vali, kaymakam, müdür vb. kişi ya da kurumların isimleri </a:t>
            </a:r>
            <a:r>
              <a:rPr lang="tr-TR" dirty="0" smtClean="0"/>
              <a:t>belirtilmeyecektir. Aksi </a:t>
            </a:r>
            <a:r>
              <a:rPr lang="tr-TR" dirty="0"/>
              <a:t>takdirde proje değerlendirme dışı bırakılacaktır</a:t>
            </a:r>
            <a:r>
              <a:rPr lang="tr-TR" dirty="0" smtClean="0"/>
              <a:t>.</a:t>
            </a:r>
            <a:endParaRPr lang="tr-TR" dirty="0"/>
          </a:p>
          <a:p>
            <a:endParaRPr lang="tr-TR" dirty="0"/>
          </a:p>
        </p:txBody>
      </p:sp>
    </p:spTree>
    <p:extLst>
      <p:ext uri="{BB962C8B-B14F-4D97-AF65-F5344CB8AC3E}">
        <p14:creationId xmlns:p14="http://schemas.microsoft.com/office/powerpoint/2010/main" val="2188795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AÇIKLAMALAR</a:t>
            </a:r>
          </a:p>
        </p:txBody>
      </p:sp>
      <p:sp>
        <p:nvSpPr>
          <p:cNvPr id="6" name="İçerik Yer Tutucusu 2"/>
          <p:cNvSpPr>
            <a:spLocks noGrp="1"/>
          </p:cNvSpPr>
          <p:nvPr>
            <p:ph sz="half" idx="1"/>
          </p:nvPr>
        </p:nvSpPr>
        <p:spPr>
          <a:xfrm>
            <a:off x="107504" y="1124743"/>
            <a:ext cx="8784976" cy="4680521"/>
          </a:xfrm>
        </p:spPr>
        <p:txBody>
          <a:bodyPr/>
          <a:lstStyle/>
          <a:p>
            <a:pPr lvl="0">
              <a:lnSpc>
                <a:spcPct val="200000"/>
              </a:lnSpc>
            </a:pPr>
            <a:r>
              <a:rPr lang="tr-TR" dirty="0"/>
              <a:t>13- Başvuruda belirtilen kategoriye uymayan çalışmalar değerlendirmeye alınmayacaktır.</a:t>
            </a:r>
          </a:p>
          <a:p>
            <a:pPr lvl="0">
              <a:lnSpc>
                <a:spcPct val="200000"/>
              </a:lnSpc>
            </a:pPr>
            <a:r>
              <a:rPr lang="tr-TR" dirty="0"/>
              <a:t>14- Başkasına ait olduğu tespit edilen çalışmaların başvuru sahibi/ekip üyeleri bundan sonraki yenilikçilik ödüllerine bireysel/kurumsal başvuru yapamayacaktır.</a:t>
            </a:r>
          </a:p>
          <a:p>
            <a:pPr marL="0" lvl="0" indent="0">
              <a:lnSpc>
                <a:spcPct val="200000"/>
              </a:lnSpc>
              <a:buNone/>
            </a:pPr>
            <a:r>
              <a:rPr lang="tr-TR" dirty="0"/>
              <a:t>Başvuru yapılmış çalışmanın daha önce herhangi bir yarışmada ödül almamış olması gerekmektedir. </a:t>
            </a:r>
            <a:endParaRPr lang="tr-TR" dirty="0" smtClean="0"/>
          </a:p>
          <a:p>
            <a:pPr lvl="0">
              <a:lnSpc>
                <a:spcPct val="200000"/>
              </a:lnSpc>
            </a:pPr>
            <a:r>
              <a:rPr lang="tr-TR" dirty="0"/>
              <a:t>15- Başvuru yapılmış çalışmanın daha önce herhangi bir yarışmada ödül almamış olması gerekmektedir. </a:t>
            </a:r>
          </a:p>
          <a:p>
            <a:endParaRPr lang="tr-TR" dirty="0"/>
          </a:p>
        </p:txBody>
      </p:sp>
    </p:spTree>
    <p:extLst>
      <p:ext uri="{BB962C8B-B14F-4D97-AF65-F5344CB8AC3E}">
        <p14:creationId xmlns:p14="http://schemas.microsoft.com/office/powerpoint/2010/main" val="293857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AÇIKLAMALAR</a:t>
            </a:r>
          </a:p>
        </p:txBody>
      </p:sp>
      <p:sp>
        <p:nvSpPr>
          <p:cNvPr id="6" name="İçerik Yer Tutucusu 2"/>
          <p:cNvSpPr>
            <a:spLocks noGrp="1"/>
          </p:cNvSpPr>
          <p:nvPr>
            <p:ph sz="half" idx="1"/>
          </p:nvPr>
        </p:nvSpPr>
        <p:spPr>
          <a:xfrm>
            <a:off x="179512" y="980728"/>
            <a:ext cx="8784976" cy="4680521"/>
          </a:xfrm>
        </p:spPr>
        <p:txBody>
          <a:bodyPr/>
          <a:lstStyle/>
          <a:p>
            <a:pPr lvl="0">
              <a:lnSpc>
                <a:spcPct val="200000"/>
              </a:lnSpc>
            </a:pPr>
            <a:r>
              <a:rPr lang="tr-TR" dirty="0"/>
              <a:t>16- Çalışmanın daha önce herhangi bir yarışmada ödül aldığının veya başvuru yapan kişiye ait olmadığının tespiti halinde; bu süreçte elde ettikleri ödül, belge ve her türlü kazanımları geri alınır ve ilgililer hakkında Kamu Görevlileri Etik Davranış İlkeleri ile Başvuru Usul ve Esasları Hakkında Yönetmelik ile disiplin mevzuatı gereğince işlem yapılır.</a:t>
            </a:r>
          </a:p>
          <a:p>
            <a:pPr lvl="0">
              <a:lnSpc>
                <a:spcPct val="200000"/>
              </a:lnSpc>
            </a:pPr>
            <a:r>
              <a:rPr lang="tr-TR" dirty="0"/>
              <a:t>17- Sisteme yüklenen raporlardan anlaşıldığı üzere 2016/6 sayılı </a:t>
            </a:r>
            <a:r>
              <a:rPr lang="tr-TR" dirty="0" err="1"/>
              <a:t>Genelge’ye</a:t>
            </a:r>
            <a:r>
              <a:rPr lang="tr-TR" dirty="0"/>
              <a:t> ve sistemde başvuru esnasında okunması zorunlu açıklamalara riayet edilmediği tespit edilmiştir. Çalışmanızın değerlendirilmeye alınması için bu kurallara uygun raporlar sisteme yüklenmelidir.</a:t>
            </a:r>
          </a:p>
          <a:p>
            <a:pPr lvl="0">
              <a:lnSpc>
                <a:spcPct val="200000"/>
              </a:lnSpc>
            </a:pPr>
            <a:r>
              <a:rPr lang="tr-TR" dirty="0"/>
              <a:t>18- Kesinlikle rapora kapak yapılmayacaktır.</a:t>
            </a:r>
          </a:p>
          <a:p>
            <a:pPr marL="0" lvl="0" indent="0">
              <a:buNone/>
            </a:pPr>
            <a:endParaRPr lang="tr-TR" dirty="0">
              <a:solidFill>
                <a:schemeClr val="bg1"/>
              </a:solidFill>
            </a:endParaRPr>
          </a:p>
          <a:p>
            <a:pPr marL="0" lvl="0" indent="0">
              <a:lnSpc>
                <a:spcPct val="200000"/>
              </a:lnSpc>
              <a:buNone/>
            </a:pPr>
            <a:endParaRPr lang="tr-TR" dirty="0">
              <a:solidFill>
                <a:schemeClr val="bg1"/>
              </a:solidFill>
            </a:endParaRPr>
          </a:p>
          <a:p>
            <a:pPr lvl="0">
              <a:lnSpc>
                <a:spcPct val="200000"/>
              </a:lnSpc>
            </a:pPr>
            <a:endParaRPr lang="tr-TR" dirty="0"/>
          </a:p>
          <a:p>
            <a:endParaRPr lang="tr-TR" dirty="0"/>
          </a:p>
        </p:txBody>
      </p:sp>
    </p:spTree>
    <p:extLst>
      <p:ext uri="{BB962C8B-B14F-4D97-AF65-F5344CB8AC3E}">
        <p14:creationId xmlns:p14="http://schemas.microsoft.com/office/powerpoint/2010/main" val="3157648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AÇIKLAMALAR</a:t>
            </a:r>
          </a:p>
        </p:txBody>
      </p:sp>
      <p:sp>
        <p:nvSpPr>
          <p:cNvPr id="6" name="İçerik Yer Tutucusu 2"/>
          <p:cNvSpPr>
            <a:spLocks noGrp="1"/>
          </p:cNvSpPr>
          <p:nvPr>
            <p:ph sz="half" idx="1"/>
          </p:nvPr>
        </p:nvSpPr>
        <p:spPr>
          <a:xfrm>
            <a:off x="107504" y="1124743"/>
            <a:ext cx="8784976" cy="5596731"/>
          </a:xfrm>
        </p:spPr>
        <p:txBody>
          <a:bodyPr/>
          <a:lstStyle/>
          <a:p>
            <a:pPr marL="0" lvl="0" indent="0">
              <a:buNone/>
            </a:pPr>
            <a:endParaRPr lang="tr-TR" dirty="0">
              <a:solidFill>
                <a:schemeClr val="bg1"/>
              </a:solidFill>
            </a:endParaRPr>
          </a:p>
          <a:p>
            <a:pPr marL="0" lvl="0" indent="0">
              <a:lnSpc>
                <a:spcPct val="200000"/>
              </a:lnSpc>
              <a:buNone/>
            </a:pPr>
            <a:endParaRPr lang="tr-TR" dirty="0">
              <a:solidFill>
                <a:schemeClr val="bg1"/>
              </a:solidFill>
            </a:endParaRPr>
          </a:p>
          <a:p>
            <a:pPr lvl="0">
              <a:lnSpc>
                <a:spcPct val="200000"/>
              </a:lnSpc>
            </a:pPr>
            <a:endParaRPr lang="tr-TR" dirty="0"/>
          </a:p>
          <a:p>
            <a:endParaRPr lang="tr-TR" dirty="0"/>
          </a:p>
        </p:txBody>
      </p:sp>
      <p:sp>
        <p:nvSpPr>
          <p:cNvPr id="7" name="İçerik Yer Tutucusu 2"/>
          <p:cNvSpPr>
            <a:spLocks noGrp="1"/>
          </p:cNvSpPr>
          <p:nvPr>
            <p:ph sz="half" idx="1"/>
          </p:nvPr>
        </p:nvSpPr>
        <p:spPr>
          <a:xfrm>
            <a:off x="259904" y="1277143"/>
            <a:ext cx="8784976" cy="5596731"/>
          </a:xfrm>
        </p:spPr>
        <p:txBody>
          <a:bodyPr/>
          <a:lstStyle/>
          <a:p>
            <a:pPr>
              <a:lnSpc>
                <a:spcPct val="150000"/>
              </a:lnSpc>
            </a:pPr>
            <a:r>
              <a:rPr lang="tr-TR" dirty="0"/>
              <a:t>19- Çalışmanın isminde de olsa kurum, kişi, il, ilçe vb. isimler olmayacaktır. Aksi takdirde rapor okunmadan değerlendirme dışı bırakılacaktır.</a:t>
            </a:r>
          </a:p>
          <a:p>
            <a:pPr>
              <a:lnSpc>
                <a:spcPct val="150000"/>
              </a:lnSpc>
            </a:pPr>
            <a:r>
              <a:rPr lang="tr-TR" dirty="0"/>
              <a:t>20- Örnek rapor formatında geçen 4.2. Plan bölümünde oluşturulan örnek tabloda sorumlu kişilerin belirtilmesi gereken sütuna kesinlikle isim yazılmayacaktır. Örnekteki ifadelere benzer şekilde ifadeler kullanılabilir. </a:t>
            </a:r>
          </a:p>
          <a:p>
            <a:endParaRPr lang="tr-TR" dirty="0"/>
          </a:p>
        </p:txBody>
      </p:sp>
      <p:graphicFrame>
        <p:nvGraphicFramePr>
          <p:cNvPr id="8" name="7 Tablo"/>
          <p:cNvGraphicFramePr>
            <a:graphicFrameLocks noGrp="1"/>
          </p:cNvGraphicFramePr>
          <p:nvPr>
            <p:extLst>
              <p:ext uri="{D42A27DB-BD31-4B8C-83A1-F6EECF244321}">
                <p14:modId xmlns:p14="http://schemas.microsoft.com/office/powerpoint/2010/main" val="1324458834"/>
              </p:ext>
            </p:extLst>
          </p:nvPr>
        </p:nvGraphicFramePr>
        <p:xfrm>
          <a:off x="755575" y="3589766"/>
          <a:ext cx="7416825" cy="971484"/>
        </p:xfrm>
        <a:graphic>
          <a:graphicData uri="http://schemas.openxmlformats.org/drawingml/2006/table">
            <a:tbl>
              <a:tblPr/>
              <a:tblGrid>
                <a:gridCol w="1131636"/>
                <a:gridCol w="1382618"/>
                <a:gridCol w="1131636"/>
                <a:gridCol w="1634486"/>
                <a:gridCol w="2136449"/>
              </a:tblGrid>
              <a:tr h="242871">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solidFill>
                            <a:schemeClr val="bg2"/>
                          </a:solidFill>
                          <a:latin typeface="Times New Roman"/>
                          <a:ea typeface="Calibri"/>
                          <a:cs typeface="Times New Roman"/>
                        </a:rPr>
                        <a:t>Başlama tarihi</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solidFill>
                            <a:schemeClr val="bg2"/>
                          </a:solidFill>
                          <a:latin typeface="Times New Roman"/>
                          <a:ea typeface="Calibri"/>
                          <a:cs typeface="Times New Roman"/>
                        </a:rPr>
                        <a:t>Bitiş tarihi</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a:solidFill>
                            <a:schemeClr val="bg2"/>
                          </a:solidFill>
                          <a:latin typeface="Times New Roman"/>
                          <a:ea typeface="Calibri"/>
                          <a:cs typeface="Times New Roman"/>
                        </a:rPr>
                        <a:t>Sorumlu</a:t>
                      </a:r>
                      <a:endParaRPr lang="tr-TR" sz="120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a:solidFill>
                            <a:schemeClr val="bg2"/>
                          </a:solidFill>
                          <a:latin typeface="Times New Roman"/>
                          <a:ea typeface="Calibri"/>
                          <a:cs typeface="Times New Roman"/>
                        </a:rPr>
                        <a:t>Açıklamalar </a:t>
                      </a:r>
                      <a:endParaRPr lang="tr-TR" sz="120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871">
                <a:tc>
                  <a:txBody>
                    <a:bodyPr/>
                    <a:lstStyle/>
                    <a:p>
                      <a:pPr algn="just">
                        <a:lnSpc>
                          <a:spcPct val="115000"/>
                        </a:lnSpc>
                        <a:spcAft>
                          <a:spcPts val="0"/>
                        </a:spcAft>
                      </a:pPr>
                      <a:r>
                        <a:rPr lang="tr-TR" sz="1200" dirty="0">
                          <a:solidFill>
                            <a:schemeClr val="bg2"/>
                          </a:solidFill>
                          <a:latin typeface="Times New Roman"/>
                          <a:ea typeface="Calibri"/>
                          <a:cs typeface="Times New Roman"/>
                        </a:rPr>
                        <a:t>Faaliyet-1</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b="1">
                          <a:solidFill>
                            <a:schemeClr val="bg2"/>
                          </a:solidFill>
                          <a:latin typeface="Times New Roman"/>
                          <a:ea typeface="Calibri"/>
                          <a:cs typeface="Times New Roman"/>
                        </a:rPr>
                        <a:t>Okul Müdürü</a:t>
                      </a:r>
                      <a:endParaRPr lang="tr-TR" sz="120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871">
                <a:tc>
                  <a:txBody>
                    <a:bodyPr/>
                    <a:lstStyle/>
                    <a:p>
                      <a:pPr algn="just">
                        <a:lnSpc>
                          <a:spcPct val="115000"/>
                        </a:lnSpc>
                        <a:spcAft>
                          <a:spcPts val="0"/>
                        </a:spcAft>
                      </a:pPr>
                      <a:r>
                        <a:rPr lang="tr-TR" sz="1200">
                          <a:solidFill>
                            <a:schemeClr val="bg2"/>
                          </a:solidFill>
                          <a:latin typeface="Times New Roman"/>
                          <a:ea typeface="Calibri"/>
                          <a:cs typeface="Times New Roman"/>
                        </a:rPr>
                        <a:t>Faaliyet-2</a:t>
                      </a:r>
                      <a:endParaRPr lang="tr-TR" sz="120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b="1" dirty="0">
                          <a:solidFill>
                            <a:schemeClr val="bg2"/>
                          </a:solidFill>
                          <a:latin typeface="Times New Roman"/>
                          <a:ea typeface="Calibri"/>
                          <a:cs typeface="Times New Roman"/>
                        </a:rPr>
                        <a:t>Sınıf Öğretmeni</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871">
                <a:tc>
                  <a:txBody>
                    <a:bodyPr/>
                    <a:lstStyle/>
                    <a:p>
                      <a:pPr algn="just">
                        <a:lnSpc>
                          <a:spcPct val="115000"/>
                        </a:lnSpc>
                        <a:spcAft>
                          <a:spcPts val="0"/>
                        </a:spcAft>
                      </a:pPr>
                      <a:r>
                        <a:rPr lang="tr-TR" sz="1200" dirty="0">
                          <a:solidFill>
                            <a:schemeClr val="bg2"/>
                          </a:solidFill>
                          <a:latin typeface="Times New Roman"/>
                          <a:ea typeface="Calibri"/>
                          <a:cs typeface="Times New Roman"/>
                        </a:rPr>
                        <a:t>…</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b="1" dirty="0">
                          <a:solidFill>
                            <a:schemeClr val="bg2"/>
                          </a:solidFill>
                          <a:latin typeface="Times New Roman"/>
                          <a:ea typeface="Calibri"/>
                          <a:cs typeface="Times New Roman"/>
                        </a:rPr>
                        <a:t>Şube Müdürü</a:t>
                      </a:r>
                      <a:endParaRPr lang="tr-TR" sz="12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200" dirty="0">
                        <a:solidFill>
                          <a:schemeClr val="bg2"/>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Metin kutusu 8"/>
          <p:cNvSpPr txBox="1"/>
          <p:nvPr/>
        </p:nvSpPr>
        <p:spPr>
          <a:xfrm>
            <a:off x="259904" y="4653136"/>
            <a:ext cx="8632576" cy="24468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tr-TR" dirty="0">
                <a:solidFill>
                  <a:schemeClr val="bg2"/>
                </a:solidFill>
              </a:rPr>
              <a:t>21- Bireysel yada kurumsal ekip üyesi olarak başvuru yapmış/yapmayı planlayan rapor değerlendirme havuzunda yer alan değerlendiricilerimiz var ise bu kişiler kesinlikle bundan sonraki süreçlerde değerlendirici olarak görev alamayacaklar ve başvuruları ödül alma aşamasına gelmiş olsa dahi iptal edilecektir.</a:t>
            </a:r>
            <a:r>
              <a:rPr lang="tr-TR" b="1" dirty="0">
                <a:solidFill>
                  <a:schemeClr val="bg2"/>
                </a:solidFill>
              </a:rPr>
              <a:t> </a:t>
            </a:r>
          </a:p>
          <a:p>
            <a:endParaRPr lang="tr-TR" dirty="0"/>
          </a:p>
        </p:txBody>
      </p:sp>
    </p:spTree>
    <p:extLst>
      <p:ext uri="{BB962C8B-B14F-4D97-AF65-F5344CB8AC3E}">
        <p14:creationId xmlns:p14="http://schemas.microsoft.com/office/powerpoint/2010/main" val="2898531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600" y="0"/>
            <a:ext cx="7200800" cy="836712"/>
          </a:xfrm>
        </p:spPr>
        <p:txBody>
          <a:bodyPr/>
          <a:lstStyle/>
          <a:p>
            <a:r>
              <a:rPr lang="tr-TR" dirty="0" smtClean="0"/>
              <a:t>SİSTEM GİRİŞLERİ</a:t>
            </a:r>
            <a:endParaRPr lang="tr-TR" dirty="0"/>
          </a:p>
        </p:txBody>
      </p:sp>
      <p:sp>
        <p:nvSpPr>
          <p:cNvPr id="3" name="İçerik Yer Tutucusu 2"/>
          <p:cNvSpPr>
            <a:spLocks noGrp="1"/>
          </p:cNvSpPr>
          <p:nvPr>
            <p:ph sz="half" idx="1"/>
          </p:nvPr>
        </p:nvSpPr>
        <p:spPr>
          <a:xfrm>
            <a:off x="457200" y="2266528"/>
            <a:ext cx="4038600" cy="4114800"/>
          </a:xfrm>
        </p:spPr>
        <p:txBody>
          <a:bodyPr/>
          <a:lstStyle/>
          <a:p>
            <a:r>
              <a:rPr lang="tr-TR" dirty="0" smtClean="0"/>
              <a:t>MEBBİS kullanıcıları MEBBİS şifresi ile </a:t>
            </a:r>
            <a:endParaRPr lang="tr-TR" dirty="0"/>
          </a:p>
        </p:txBody>
      </p:sp>
      <p:sp>
        <p:nvSpPr>
          <p:cNvPr id="4" name="İçerik Yer Tutucusu 3"/>
          <p:cNvSpPr>
            <a:spLocks noGrp="1"/>
          </p:cNvSpPr>
          <p:nvPr>
            <p:ph sz="half" idx="2"/>
          </p:nvPr>
        </p:nvSpPr>
        <p:spPr>
          <a:xfrm>
            <a:off x="4648200" y="2266528"/>
            <a:ext cx="4038600" cy="4114800"/>
          </a:xfrm>
        </p:spPr>
        <p:txBody>
          <a:bodyPr/>
          <a:lstStyle/>
          <a:p>
            <a:r>
              <a:rPr lang="tr-TR" dirty="0" smtClean="0"/>
              <a:t>MEBBİS </a:t>
            </a:r>
            <a:r>
              <a:rPr lang="tr-TR" dirty="0"/>
              <a:t>kullanıcısı  olmayanlar ‘Kişisel Nüfus Bilgileri’ </a:t>
            </a:r>
            <a:r>
              <a:rPr lang="tr-TR" dirty="0" smtClean="0"/>
              <a:t>ile giriş yapacaklar.</a:t>
            </a:r>
            <a:endParaRPr lang="tr-TR" dirty="0"/>
          </a:p>
        </p:txBody>
      </p:sp>
      <p:sp>
        <p:nvSpPr>
          <p:cNvPr id="6" name="Metin kutusu 5"/>
          <p:cNvSpPr txBox="1"/>
          <p:nvPr/>
        </p:nvSpPr>
        <p:spPr>
          <a:xfrm>
            <a:off x="457200" y="1124744"/>
            <a:ext cx="8229600" cy="400110"/>
          </a:xfrm>
          <a:prstGeom prst="rect">
            <a:avLst/>
          </a:prstGeom>
          <a:noFill/>
        </p:spPr>
        <p:txBody>
          <a:bodyPr wrap="square" rtlCol="0">
            <a:spAutoFit/>
          </a:bodyPr>
          <a:lstStyle/>
          <a:p>
            <a:r>
              <a:rPr lang="tr-TR" sz="2000" dirty="0" smtClean="0">
                <a:solidFill>
                  <a:schemeClr val="bg2"/>
                </a:solidFill>
              </a:rPr>
              <a:t>Sisteme </a:t>
            </a:r>
            <a:r>
              <a:rPr lang="tr-TR" sz="2000" dirty="0">
                <a:solidFill>
                  <a:schemeClr val="bg2"/>
                </a:solidFill>
              </a:rPr>
              <a:t>iki şekilde giriş yapılabilir</a:t>
            </a:r>
            <a:r>
              <a:rPr lang="tr-TR" dirty="0">
                <a:solidFill>
                  <a:schemeClr val="bg1"/>
                </a:solidFill>
              </a:rPr>
              <a:t>. </a:t>
            </a:r>
          </a:p>
        </p:txBody>
      </p:sp>
      <p:pic>
        <p:nvPicPr>
          <p:cNvPr id="8" name="Resim 7"/>
          <p:cNvPicPr>
            <a:picLocks noChangeAspect="1"/>
          </p:cNvPicPr>
          <p:nvPr/>
        </p:nvPicPr>
        <p:blipFill rotWithShape="1">
          <a:blip r:embed="rId2"/>
          <a:srcRect l="22306" t="45418" r="64151" b="33338"/>
          <a:stretch/>
        </p:blipFill>
        <p:spPr>
          <a:xfrm>
            <a:off x="5484169" y="3717032"/>
            <a:ext cx="2366661" cy="2088232"/>
          </a:xfrm>
          <a:prstGeom prst="rect">
            <a:avLst/>
          </a:prstGeom>
        </p:spPr>
      </p:pic>
      <p:pic>
        <p:nvPicPr>
          <p:cNvPr id="10" name="Resim 9"/>
          <p:cNvPicPr>
            <a:picLocks noChangeAspect="1"/>
          </p:cNvPicPr>
          <p:nvPr/>
        </p:nvPicPr>
        <p:blipFill rotWithShape="1">
          <a:blip r:embed="rId3"/>
          <a:srcRect l="43452" t="43941" r="44250" b="30246"/>
          <a:stretch/>
        </p:blipFill>
        <p:spPr>
          <a:xfrm>
            <a:off x="1115616" y="3717032"/>
            <a:ext cx="2232248" cy="2160240"/>
          </a:xfrm>
          <a:prstGeom prst="rect">
            <a:avLst/>
          </a:prstGeom>
        </p:spPr>
      </p:pic>
    </p:spTree>
    <p:extLst>
      <p:ext uri="{BB962C8B-B14F-4D97-AF65-F5344CB8AC3E}">
        <p14:creationId xmlns:p14="http://schemas.microsoft.com/office/powerpoint/2010/main" val="2610518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kyanus">
  <a:themeElements>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fontScheme name="Okyanus">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4823</TotalTime>
  <Words>840</Words>
  <Application>Microsoft Office PowerPoint</Application>
  <PresentationFormat>Ekran Gösterisi (4:3)</PresentationFormat>
  <Paragraphs>89</Paragraphs>
  <Slides>17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Calibri</vt:lpstr>
      <vt:lpstr>Segoe UI</vt:lpstr>
      <vt:lpstr>Tahoma</vt:lpstr>
      <vt:lpstr>Times New Roman</vt:lpstr>
      <vt:lpstr>Wingdings</vt:lpstr>
      <vt:lpstr>Okyanus</vt:lpstr>
      <vt:lpstr>PowerPoint Sunusu</vt:lpstr>
      <vt:lpstr>PowerPoint Sunusu</vt:lpstr>
      <vt:lpstr>AÇIKLAMALAR</vt:lpstr>
      <vt:lpstr>AÇIKLAMALAR</vt:lpstr>
      <vt:lpstr>AÇIKLAMALAR</vt:lpstr>
      <vt:lpstr>AÇIKLAMALAR</vt:lpstr>
      <vt:lpstr>AÇIKLAMALAR</vt:lpstr>
      <vt:lpstr>AÇIKLAMALAR</vt:lpstr>
      <vt:lpstr>SİSTEM GİRİŞLERİ</vt:lpstr>
      <vt:lpstr>BAŞVURU ŞEKLİ</vt:lpstr>
      <vt:lpstr>BİREYSEL BAŞVURU (MEBBİS KULLANICISI)</vt:lpstr>
      <vt:lpstr>KURUMSAL BAŞVURU</vt:lpstr>
      <vt:lpstr>KURUMSAL BAŞVURU</vt:lpstr>
      <vt:lpstr>ÖNEMLİ</vt:lpstr>
      <vt:lpstr>BİREYSEL BAŞVURU (BAĞIMSIZ)</vt:lpstr>
      <vt:lpstr>BİREYSEL BAŞVURU (BAĞIMSIZ)</vt:lpstr>
      <vt:lpstr>TEŞEKKÜR EDERİZ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İLKÖĞRETİM OKULLARI OKUL AİLE BİRLİKLERİNİN HARCAMALARI</dc:title>
  <dc:creator>Asuman ORAL</dc:creator>
  <cp:lastModifiedBy>OzlemKAVURAN</cp:lastModifiedBy>
  <cp:revision>955</cp:revision>
  <cp:lastPrinted>2013-09-30T15:02:12Z</cp:lastPrinted>
  <dcterms:created xsi:type="dcterms:W3CDTF">2012-06-08T06:22:50Z</dcterms:created>
  <dcterms:modified xsi:type="dcterms:W3CDTF">2017-01-03T06:43:47Z</dcterms:modified>
</cp:coreProperties>
</file>